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309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29" autoAdjust="0"/>
  </p:normalViewPr>
  <p:slideViewPr>
    <p:cSldViewPr>
      <p:cViewPr varScale="1">
        <p:scale>
          <a:sx n="95" d="100"/>
          <a:sy n="95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2D49FC-C7FB-3343-AF0A-23A564545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1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C8C4D-89BB-9441-8A89-2660EE574743}" type="datetimeFigureOut">
              <a:t>30-06-22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4C9E1-AE9E-8E49-80F6-71588A6893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512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22116-DB77-CD48-B930-F4B6D85ACAEA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21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CF6E5-0D42-1744-BD6C-52A7583A534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93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41768-49F4-9448-A57B-61FF4CA1DA9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059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0BB874-2A18-D348-AB8D-BF7330CA768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47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D7AC8-4002-CE4A-B00D-BF7230D9365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40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240BE-5144-8D49-8A2F-E47A72F0583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40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6A091-D3C5-6346-90C3-839524A6E30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41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9A380-8BC2-7A4D-99CA-B57D2A47944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0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E47AD-3FF2-1842-B21D-A897928D164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529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61F12-7959-4149-9F3D-B860E206407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919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9F63-D8AB-1D42-AFE0-0AAA99E46BB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5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0C15-31B9-2347-8CEF-A256607FEF0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52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CD0299-6783-FF46-BE80-B948C7094CA4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1115616" y="333891"/>
            <a:ext cx="7272808" cy="4138071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3728" y="2420888"/>
            <a:ext cx="5328592" cy="894060"/>
          </a:xfrm>
        </p:spPr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The contribution of Latin to the comparative study of QU-Exclamatives</a:t>
            </a:r>
            <a:endParaRPr lang="nl-NL" sz="240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941888"/>
            <a:ext cx="6400800" cy="1008062"/>
          </a:xfrm>
        </p:spPr>
        <p:txBody>
          <a:bodyPr/>
          <a:lstStyle/>
          <a:p>
            <a:r>
              <a:rPr lang="nl-NL" sz="2000" i="1">
                <a:solidFill>
                  <a:srgbClr val="800000"/>
                </a:solidFill>
              </a:rPr>
              <a:t>Michiel de Vaan</a:t>
            </a:r>
          </a:p>
          <a:p>
            <a:r>
              <a:rPr lang="nl-NL" sz="2000" i="1">
                <a:solidFill>
                  <a:srgbClr val="800000"/>
                </a:solidFill>
              </a:rPr>
              <a:t>1 July </a:t>
            </a:r>
            <a:r>
              <a:rPr lang="nl-NL" sz="2000" i="1">
                <a:solidFill>
                  <a:srgbClr val="800000"/>
                </a:solidFill>
              </a:rPr>
              <a:t>2022</a:t>
            </a:r>
          </a:p>
          <a:p>
            <a:r>
              <a:rPr lang="nl-NL" sz="2000" i="1">
                <a:solidFill>
                  <a:srgbClr val="800000"/>
                </a:solidFill>
              </a:rPr>
              <a:t>Université de Lausanne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Indo-European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Karl Brugmann, 1925, </a:t>
            </a:r>
            <a:r>
              <a:rPr lang="de-CH" sz="2400" i="1">
                <a:latin typeface="Calibri"/>
                <a:cs typeface="Calibri"/>
              </a:rPr>
              <a:t>Die Syntax des einfachen Satzes im Indogermanischen</a:t>
            </a:r>
            <a:r>
              <a:rPr lang="nl-NL" sz="2400" i="1">
                <a:latin typeface="Calibri"/>
                <a:cs typeface="Calibri"/>
              </a:rPr>
              <a:t>, </a:t>
            </a:r>
            <a:r>
              <a:rPr lang="nl-NL" sz="2400">
                <a:latin typeface="Calibri"/>
                <a:cs typeface="Calibri"/>
              </a:rPr>
              <a:t>p. 189-197.</a:t>
            </a: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“eine mit *k</a:t>
            </a:r>
            <a:r>
              <a:rPr lang="en-US" sz="2400" baseline="30000">
                <a:latin typeface="Calibri"/>
                <a:cs typeface="Calibri"/>
              </a:rPr>
              <a:t>w</a:t>
            </a:r>
            <a:r>
              <a:rPr lang="en-US" sz="2400">
                <a:latin typeface="Calibri"/>
                <a:cs typeface="Calibri"/>
              </a:rPr>
              <a:t>- beginnende Interjektion der Verwunderung.”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79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Old Indo-Iranian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Exclamative compounds with </a:t>
            </a:r>
            <a:r>
              <a:rPr lang="en-US" sz="2400" i="1">
                <a:latin typeface="Calibri"/>
                <a:cs typeface="Calibri"/>
              </a:rPr>
              <a:t>ka-</a:t>
            </a:r>
            <a:r>
              <a:rPr lang="en-US" sz="2400">
                <a:latin typeface="Calibri"/>
                <a:cs typeface="Calibri"/>
              </a:rPr>
              <a:t>, </a:t>
            </a:r>
            <a:r>
              <a:rPr lang="en-US" sz="2400" i="1">
                <a:latin typeface="Calibri"/>
                <a:cs typeface="Calibri"/>
              </a:rPr>
              <a:t>ku-</a:t>
            </a:r>
            <a:r>
              <a:rPr lang="en-US" sz="2400">
                <a:latin typeface="Calibri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Skt. </a:t>
            </a:r>
            <a:r>
              <a:rPr lang="en-US" sz="2400" i="1">
                <a:latin typeface="Calibri"/>
                <a:cs typeface="Calibri"/>
              </a:rPr>
              <a:t>ka-pūya- </a:t>
            </a:r>
            <a:r>
              <a:rPr lang="en-US" sz="2400">
                <a:latin typeface="Calibri"/>
                <a:cs typeface="Calibri"/>
              </a:rPr>
              <a:t>‘stinking’, PN </a:t>
            </a:r>
            <a:r>
              <a:rPr lang="en-US" sz="2400" i="1">
                <a:latin typeface="Calibri"/>
                <a:cs typeface="Calibri"/>
              </a:rPr>
              <a:t>Ka-madyū́- </a:t>
            </a:r>
            <a:r>
              <a:rPr lang="en-US" sz="2400">
                <a:latin typeface="Calibri"/>
                <a:cs typeface="Calibri"/>
              </a:rPr>
              <a:t>lit. ‘How-Exhilarating’ (Remmer 2012), </a:t>
            </a:r>
            <a:r>
              <a:rPr lang="en-US" sz="2400" i="1">
                <a:latin typeface="Calibri"/>
                <a:cs typeface="Calibri"/>
              </a:rPr>
              <a:t>kat-payá- </a:t>
            </a:r>
            <a:r>
              <a:rPr lang="en-US" sz="2400">
                <a:latin typeface="Calibri"/>
                <a:cs typeface="Calibri"/>
              </a:rPr>
              <a:t>‘swelling enormously’, Av. </a:t>
            </a:r>
            <a:r>
              <a:rPr lang="en-US" sz="2400" i="1">
                <a:latin typeface="Calibri"/>
                <a:cs typeface="Calibri"/>
              </a:rPr>
              <a:t>ka-mərəδa- </a:t>
            </a:r>
            <a:r>
              <a:rPr lang="en-US" sz="2400">
                <a:latin typeface="Calibri"/>
                <a:cs typeface="Calibri"/>
              </a:rPr>
              <a:t>‘head' (of deavic creatures)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Skt. </a:t>
            </a:r>
            <a:r>
              <a:rPr lang="en-US" sz="2400" i="1">
                <a:latin typeface="Calibri"/>
                <a:cs typeface="Calibri"/>
              </a:rPr>
              <a:t>kim-puruṣá- </a:t>
            </a:r>
            <a:r>
              <a:rPr lang="en-US" sz="2400">
                <a:latin typeface="Calibri"/>
                <a:cs typeface="Calibri"/>
              </a:rPr>
              <a:t>‘un-person’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 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Skt. </a:t>
            </a:r>
            <a:r>
              <a:rPr lang="en-US" sz="2400" i="1">
                <a:latin typeface="Calibri"/>
                <a:cs typeface="Calibri"/>
              </a:rPr>
              <a:t>kú-yava- </a:t>
            </a:r>
            <a:r>
              <a:rPr lang="en-US" sz="2400">
                <a:latin typeface="Calibri"/>
                <a:cs typeface="Calibri"/>
              </a:rPr>
              <a:t>‘who brings crop failure’, </a:t>
            </a:r>
            <a:r>
              <a:rPr lang="en-US" sz="2400" i="1">
                <a:latin typeface="Calibri"/>
                <a:cs typeface="Calibri"/>
              </a:rPr>
              <a:t>kú-manas- </a:t>
            </a:r>
            <a:r>
              <a:rPr lang="en-US" sz="2400">
                <a:latin typeface="Calibri"/>
                <a:cs typeface="Calibri"/>
              </a:rPr>
              <a:t>‘ill-minded’, </a:t>
            </a:r>
            <a:r>
              <a:rPr lang="en-US" sz="2400" i="1">
                <a:latin typeface="Calibri"/>
                <a:cs typeface="Calibri"/>
              </a:rPr>
              <a:t>ku-cará- </a:t>
            </a:r>
            <a:r>
              <a:rPr lang="en-US" sz="2400">
                <a:latin typeface="Calibri"/>
                <a:cs typeface="Calibri"/>
              </a:rPr>
              <a:t>‘sneaking around’, </a:t>
            </a:r>
            <a:r>
              <a:rPr lang="en-US" sz="2400" i="1">
                <a:latin typeface="Calibri"/>
                <a:cs typeface="Calibri"/>
              </a:rPr>
              <a:t>á-kū-pāra- </a:t>
            </a:r>
            <a:r>
              <a:rPr lang="en-US" sz="2400">
                <a:latin typeface="Calibri"/>
                <a:cs typeface="Calibri"/>
              </a:rPr>
              <a:t>‘not having a border anywhere’, Av. </a:t>
            </a:r>
            <a:r>
              <a:rPr lang="en-US" sz="2400" i="1">
                <a:latin typeface="Calibri"/>
                <a:cs typeface="Calibri"/>
              </a:rPr>
              <a:t>kū-nāirī- </a:t>
            </a:r>
            <a:r>
              <a:rPr lang="en-US" sz="2400">
                <a:latin typeface="Calibri"/>
                <a:cs typeface="Calibri"/>
              </a:rPr>
              <a:t>‘bad woman, whore’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 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773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PIE *k</a:t>
            </a:r>
            <a:r>
              <a:rPr lang="en-US" sz="4000" baseline="30000">
                <a:latin typeface="Calibri"/>
                <a:cs typeface="Calibri"/>
              </a:rPr>
              <a:t>(w)</a:t>
            </a:r>
            <a:r>
              <a:rPr lang="en-US" sz="4000">
                <a:latin typeface="Calibri"/>
                <a:cs typeface="Calibri"/>
              </a:rPr>
              <a:t>u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PIE *</a:t>
            </a:r>
            <a:r>
              <a:rPr lang="en-US" sz="2400" i="1">
                <a:latin typeface="Calibri"/>
                <a:cs typeface="Calibri"/>
              </a:rPr>
              <a:t>k</a:t>
            </a:r>
            <a:r>
              <a:rPr lang="en-US" sz="2400" i="1" baseline="30000">
                <a:latin typeface="Calibri"/>
                <a:cs typeface="Calibri"/>
              </a:rPr>
              <a:t>(w)</a:t>
            </a:r>
            <a:r>
              <a:rPr lang="en-US" sz="2400" i="1">
                <a:latin typeface="Calibri"/>
                <a:cs typeface="Calibri"/>
              </a:rPr>
              <a:t>u </a:t>
            </a:r>
            <a:r>
              <a:rPr lang="en-US" sz="2400">
                <a:latin typeface="Calibri"/>
                <a:cs typeface="Calibri"/>
              </a:rPr>
              <a:t>usually ‘where’ 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but exclamatives with ‘where’ are unusual 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Hence Skt.</a:t>
            </a:r>
            <a:r>
              <a:rPr lang="en-US" sz="2400" i="1">
                <a:latin typeface="Calibri"/>
                <a:cs typeface="Calibri"/>
              </a:rPr>
              <a:t> kú-manas-</a:t>
            </a:r>
            <a:r>
              <a:rPr lang="en-US" sz="2400">
                <a:latin typeface="Calibri"/>
                <a:cs typeface="Calibri"/>
              </a:rPr>
              <a:t>, Av.</a:t>
            </a:r>
            <a:r>
              <a:rPr lang="en-US" sz="2400" i="1">
                <a:latin typeface="Calibri"/>
                <a:cs typeface="Calibri"/>
              </a:rPr>
              <a:t> kū-nāirī- </a:t>
            </a:r>
            <a:r>
              <a:rPr lang="en-US" sz="2400">
                <a:latin typeface="Calibri"/>
                <a:cs typeface="Calibri"/>
              </a:rPr>
              <a:t>show that *</a:t>
            </a:r>
            <a:r>
              <a:rPr lang="en-US" sz="2400" i="1">
                <a:latin typeface="Calibri"/>
                <a:cs typeface="Calibri"/>
              </a:rPr>
              <a:t>k</a:t>
            </a:r>
            <a:r>
              <a:rPr lang="en-US" sz="2400" i="1" baseline="30000">
                <a:latin typeface="Calibri"/>
                <a:cs typeface="Calibri"/>
              </a:rPr>
              <a:t>w</a:t>
            </a:r>
            <a:r>
              <a:rPr lang="en-US" sz="2400" i="1">
                <a:latin typeface="Calibri"/>
                <a:cs typeface="Calibri"/>
              </a:rPr>
              <a:t>u </a:t>
            </a:r>
            <a:r>
              <a:rPr lang="en-US" sz="2400">
                <a:latin typeface="Calibri"/>
                <a:cs typeface="Calibri"/>
              </a:rPr>
              <a:t>already meant ‘how’ (cf. Hackstein 2011: 199) at this point</a:t>
            </a:r>
          </a:p>
          <a:p>
            <a:pPr marL="0" indent="0"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Compare Skt. </a:t>
            </a:r>
            <a:r>
              <a:rPr lang="en-US" sz="2400" i="1">
                <a:latin typeface="Calibri"/>
                <a:cs typeface="Calibri"/>
              </a:rPr>
              <a:t>kuvíd </a:t>
            </a:r>
            <a:r>
              <a:rPr lang="en-US" sz="2400">
                <a:latin typeface="Calibri"/>
                <a:cs typeface="Calibri"/>
              </a:rPr>
              <a:t>‘how now?!’ &lt; *</a:t>
            </a:r>
            <a:r>
              <a:rPr lang="en-US" sz="2400" i="1">
                <a:latin typeface="Calibri"/>
                <a:cs typeface="Calibri"/>
              </a:rPr>
              <a:t>ku + íd </a:t>
            </a:r>
            <a:r>
              <a:rPr lang="en-US" sz="2400">
                <a:latin typeface="Calibri"/>
                <a:cs typeface="Calibri"/>
              </a:rPr>
              <a:t>‘how this?’</a:t>
            </a:r>
            <a:r>
              <a:rPr lang="en-US" sz="2400" i="1"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endParaRPr lang="en-US" sz="2400" i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ku-</a:t>
            </a:r>
            <a:r>
              <a:rPr lang="en-US" sz="2400">
                <a:latin typeface="Calibri"/>
                <a:cs typeface="Calibri"/>
              </a:rPr>
              <a:t>pejoratives arose from phrases like ‘How he mistreats crops !’, ‘How the woman behaves !’</a:t>
            </a: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ka-</a:t>
            </a:r>
            <a:r>
              <a:rPr lang="en-US" sz="2400">
                <a:latin typeface="Calibri"/>
                <a:cs typeface="Calibri"/>
              </a:rPr>
              <a:t>pejoratives</a:t>
            </a:r>
            <a:r>
              <a:rPr lang="en-US" sz="2400" i="1">
                <a:latin typeface="Calibri"/>
                <a:cs typeface="Calibri"/>
              </a:rPr>
              <a:t> </a:t>
            </a:r>
            <a:r>
              <a:rPr lang="en-US" sz="2400">
                <a:latin typeface="Calibri"/>
                <a:cs typeface="Calibri"/>
              </a:rPr>
              <a:t>can be explained from nominal phrases.</a:t>
            </a:r>
            <a:r>
              <a:rPr lang="nl-NL" sz="2400">
                <a:effectLst/>
                <a:latin typeface="Calibri"/>
                <a:cs typeface="Calibri"/>
              </a:rPr>
              <a:t> </a:t>
            </a:r>
            <a:endParaRPr lang="nl-NL" sz="240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054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Latin </a:t>
            </a:r>
            <a:r>
              <a:rPr lang="en-US" sz="4000" i="1">
                <a:latin typeface="Calibri"/>
                <a:cs typeface="Calibri"/>
              </a:rPr>
              <a:t>ut</a:t>
            </a:r>
            <a:endParaRPr lang="en-US" sz="4000" i="1">
              <a:latin typeface="Calibri"/>
              <a:cs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PIt. *</a:t>
            </a:r>
            <a:r>
              <a:rPr lang="en-US" sz="2400" i="1">
                <a:latin typeface="Calibri"/>
                <a:cs typeface="Calibri"/>
              </a:rPr>
              <a:t>k</a:t>
            </a:r>
            <a:r>
              <a:rPr lang="en-US" sz="2400" i="1" baseline="30000">
                <a:latin typeface="Calibri"/>
                <a:cs typeface="Calibri"/>
              </a:rPr>
              <a:t>w</a:t>
            </a:r>
            <a:r>
              <a:rPr lang="en-US" sz="2400" i="1">
                <a:latin typeface="Calibri"/>
                <a:cs typeface="Calibri"/>
              </a:rPr>
              <a:t>uti,</a:t>
            </a:r>
            <a:r>
              <a:rPr lang="en-US" sz="2400">
                <a:latin typeface="Calibri"/>
                <a:cs typeface="Calibri"/>
              </a:rPr>
              <a:t> *</a:t>
            </a:r>
            <a:r>
              <a:rPr lang="en-US" sz="2400" i="1">
                <a:latin typeface="Calibri"/>
                <a:cs typeface="Calibri"/>
              </a:rPr>
              <a:t>k</a:t>
            </a:r>
            <a:r>
              <a:rPr lang="en-US" sz="2400" i="1" baseline="30000">
                <a:latin typeface="Calibri"/>
                <a:cs typeface="Calibri"/>
              </a:rPr>
              <a:t>w</a:t>
            </a:r>
            <a:r>
              <a:rPr lang="en-US" sz="2400" i="1">
                <a:latin typeface="Calibri"/>
                <a:cs typeface="Calibri"/>
              </a:rPr>
              <a:t>utos </a:t>
            </a:r>
            <a:r>
              <a:rPr lang="en-US" sz="2400">
                <a:latin typeface="Calibri"/>
                <a:cs typeface="Calibri"/>
              </a:rPr>
              <a:t>'how' (Oscan </a:t>
            </a:r>
            <a:r>
              <a:rPr lang="en-US" sz="2400" i="1">
                <a:latin typeface="Calibri"/>
                <a:cs typeface="Calibri"/>
              </a:rPr>
              <a:t>puz, pus</a:t>
            </a:r>
            <a:r>
              <a:rPr lang="en-US" sz="2400">
                <a:latin typeface="Calibri"/>
                <a:cs typeface="Calibri"/>
              </a:rPr>
              <a:t>, Umbrian </a:t>
            </a:r>
            <a:r>
              <a:rPr lang="en-US" sz="2400" i="1">
                <a:latin typeface="Calibri"/>
                <a:cs typeface="Calibri"/>
              </a:rPr>
              <a:t>puse </a:t>
            </a:r>
            <a:r>
              <a:rPr lang="en-US" sz="2400">
                <a:latin typeface="Calibri"/>
                <a:cs typeface="Calibri"/>
              </a:rPr>
              <a:t>‘that; as’, Lat. </a:t>
            </a:r>
            <a:r>
              <a:rPr lang="en-US" sz="2400" i="1">
                <a:latin typeface="Calibri"/>
                <a:cs typeface="Calibri"/>
              </a:rPr>
              <a:t>utut </a:t>
            </a:r>
            <a:r>
              <a:rPr lang="en-US" sz="2400">
                <a:latin typeface="Calibri"/>
                <a:cs typeface="Calibri"/>
              </a:rPr>
              <a:t>‘however’).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'How' &lt; ‘where’?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Latin interrog. </a:t>
            </a:r>
            <a:r>
              <a:rPr lang="en-US" sz="2400" i="1">
                <a:latin typeface="Calibri"/>
                <a:cs typeface="Calibri"/>
              </a:rPr>
              <a:t>ut </a:t>
            </a:r>
            <a:r>
              <a:rPr lang="en-US" sz="2400">
                <a:latin typeface="Calibri"/>
                <a:cs typeface="Calibri"/>
              </a:rPr>
              <a:t>only means ‘in which way’, as in </a:t>
            </a:r>
            <a:r>
              <a:rPr lang="en-US" sz="2400" i="1">
                <a:latin typeface="Calibri"/>
                <a:cs typeface="Calibri"/>
              </a:rPr>
              <a:t>Ut vales?</a:t>
            </a:r>
            <a:endParaRPr lang="en-US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Ut </a:t>
            </a:r>
            <a:r>
              <a:rPr lang="en-US" sz="2400">
                <a:latin typeface="Calibri"/>
                <a:cs typeface="Calibri"/>
              </a:rPr>
              <a:t>is not found as a degree marker with adverbs and adjectives,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but as an exclamative and a correlative. 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= Argument in favour of the origin of the exclamatives from correlatives?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48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Latin </a:t>
            </a:r>
            <a:r>
              <a:rPr lang="en-US" sz="4000" i="1">
                <a:latin typeface="Calibri"/>
                <a:cs typeface="Calibri"/>
              </a:rPr>
              <a:t>quī </a:t>
            </a:r>
            <a:r>
              <a:rPr lang="en-US" sz="4000">
                <a:latin typeface="Calibri"/>
                <a:cs typeface="Calibri"/>
              </a:rPr>
              <a:t>‘how’ and ‘why’</a:t>
            </a:r>
            <a:r>
              <a:rPr lang="nl-NL" sz="4000">
                <a:effectLst/>
                <a:latin typeface="Calibri"/>
                <a:cs typeface="Calibri"/>
              </a:rPr>
              <a:t> </a:t>
            </a:r>
            <a:endParaRPr lang="en-US" sz="4000" i="1">
              <a:latin typeface="Calibri"/>
              <a:cs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abl. of </a:t>
            </a:r>
            <a:r>
              <a:rPr lang="en-US" sz="2400" i="1">
                <a:latin typeface="Calibri"/>
                <a:cs typeface="Calibri"/>
              </a:rPr>
              <a:t>quis, quid</a:t>
            </a:r>
            <a:r>
              <a:rPr lang="en-US" sz="2400">
                <a:latin typeface="Calibri"/>
                <a:cs typeface="Calibri"/>
              </a:rPr>
              <a:t> &lt; PIt. ins.sg. *</a:t>
            </a:r>
            <a:r>
              <a:rPr lang="en-US" sz="2400" i="1">
                <a:latin typeface="Calibri"/>
                <a:cs typeface="Calibri"/>
              </a:rPr>
              <a:t>k</a:t>
            </a:r>
            <a:r>
              <a:rPr lang="en-US" sz="2400" i="1" baseline="30000">
                <a:latin typeface="Calibri"/>
                <a:cs typeface="Calibri"/>
              </a:rPr>
              <a:t>w</a:t>
            </a:r>
            <a:r>
              <a:rPr lang="en-US" sz="2400" i="1">
                <a:latin typeface="Calibri"/>
                <a:cs typeface="Calibri"/>
              </a:rPr>
              <a:t>iH</a:t>
            </a:r>
            <a:r>
              <a:rPr lang="en-US" sz="2400">
                <a:latin typeface="Calibri"/>
                <a:cs typeface="Calibri"/>
              </a:rPr>
              <a:t> </a:t>
            </a:r>
            <a:r>
              <a:rPr lang="en-US" sz="2400" i="1">
                <a:latin typeface="Calibri"/>
                <a:cs typeface="Calibri"/>
              </a:rPr>
              <a:t>‘</a:t>
            </a:r>
            <a:r>
              <a:rPr lang="en-US" sz="2400">
                <a:latin typeface="Calibri"/>
                <a:cs typeface="Calibri"/>
              </a:rPr>
              <a:t>with what?’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Introducing curses with a subj. verb</a:t>
            </a:r>
            <a:r>
              <a:rPr lang="fr-CH" sz="2400">
                <a:latin typeface="Calibri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fr-CH" sz="2400" i="1">
                <a:latin typeface="Calibri"/>
                <a:cs typeface="Calibri"/>
              </a:rPr>
              <a:t>Quī illum di deaeque magno mactassint malo</a:t>
            </a:r>
            <a:r>
              <a:rPr lang="fr-CH" sz="2400">
                <a:latin typeface="Calibri"/>
                <a:cs typeface="Calibri"/>
              </a:rPr>
              <a:t> (Enn.)</a:t>
            </a:r>
          </a:p>
          <a:p>
            <a:pPr marL="0" indent="0">
              <a:buNone/>
            </a:pPr>
            <a:r>
              <a:rPr lang="fr-CH" sz="2400" i="1">
                <a:latin typeface="Calibri"/>
                <a:cs typeface="Calibri"/>
              </a:rPr>
              <a:t>Quī te Juppiter dique omnes perduint! </a:t>
            </a:r>
            <a:r>
              <a:rPr lang="fr-CH" sz="2400">
                <a:latin typeface="Calibri"/>
                <a:cs typeface="Calibri"/>
              </a:rPr>
              <a:t>(Plaut. Men.)</a:t>
            </a:r>
            <a:endParaRPr lang="fr-CH" sz="24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fr-CH" sz="2400" i="1">
                <a:latin typeface="Calibri"/>
                <a:cs typeface="Calibri"/>
              </a:rPr>
              <a:t>Quī istum di perdant! </a:t>
            </a:r>
            <a:r>
              <a:rPr lang="fr-CH" sz="2400">
                <a:latin typeface="Calibri"/>
                <a:cs typeface="Calibri"/>
              </a:rPr>
              <a:t>(Pl., Trin.)</a:t>
            </a:r>
            <a:r>
              <a:rPr lang="fr-CH" sz="2400" b="1">
                <a:latin typeface="Calibri"/>
                <a:cs typeface="Calibri"/>
              </a:rPr>
              <a:t>,</a:t>
            </a:r>
          </a:p>
          <a:p>
            <a:pPr marL="0" indent="0">
              <a:buNone/>
            </a:pPr>
            <a:r>
              <a:rPr lang="fr-CH" sz="2400">
                <a:latin typeface="Calibri"/>
                <a:cs typeface="Calibri"/>
              </a:rPr>
              <a:t>= exclamations without degree assessment </a:t>
            </a:r>
          </a:p>
          <a:p>
            <a:pPr marL="0" indent="0">
              <a:buNone/>
            </a:pPr>
            <a:r>
              <a:rPr lang="fr-CH" sz="2400">
                <a:latin typeface="Calibri"/>
                <a:cs typeface="Calibri"/>
              </a:rPr>
              <a:t>Note that interrogative </a:t>
            </a:r>
            <a:r>
              <a:rPr lang="fr-CH" sz="2400" i="1">
                <a:latin typeface="Calibri"/>
                <a:cs typeface="Calibri"/>
              </a:rPr>
              <a:t>quī</a:t>
            </a:r>
            <a:r>
              <a:rPr lang="fr-CH" sz="2400">
                <a:latin typeface="Calibri"/>
                <a:cs typeface="Calibri"/>
              </a:rPr>
              <a:t> asks after manner.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29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Latin </a:t>
            </a:r>
            <a:r>
              <a:rPr lang="en-US" sz="4000" i="1">
                <a:latin typeface="Calibri"/>
                <a:cs typeface="Calibri"/>
              </a:rPr>
              <a:t>quam</a:t>
            </a:r>
            <a:endParaRPr lang="en-US" sz="4000" i="1">
              <a:latin typeface="Calibri"/>
              <a:cs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quam </a:t>
            </a:r>
            <a:r>
              <a:rPr lang="en-US" sz="2400">
                <a:latin typeface="Calibri"/>
                <a:cs typeface="Calibri"/>
              </a:rPr>
              <a:t>‘how, as’ = 1. correlative ‘as, than’, 2. compar. ‘than’, 3. </a:t>
            </a:r>
            <a:r>
              <a:rPr lang="en-US" sz="2400" i="1">
                <a:latin typeface="Calibri"/>
                <a:cs typeface="Calibri"/>
              </a:rPr>
              <a:t>quamquam </a:t>
            </a:r>
            <a:r>
              <a:rPr lang="en-US" sz="2400">
                <a:latin typeface="Calibri"/>
                <a:cs typeface="Calibri"/>
              </a:rPr>
              <a:t>‘although’, 4. </a:t>
            </a:r>
            <a:r>
              <a:rPr lang="en-US" sz="2400" i="1">
                <a:latin typeface="Calibri"/>
                <a:cs typeface="Calibri"/>
              </a:rPr>
              <a:t>nēquam </a:t>
            </a:r>
            <a:r>
              <a:rPr lang="en-US" sz="2400">
                <a:latin typeface="Calibri"/>
                <a:cs typeface="Calibri"/>
              </a:rPr>
              <a:t>‘worthless’, 5. </a:t>
            </a:r>
            <a:r>
              <a:rPr lang="en-US" sz="2400" i="1">
                <a:latin typeface="Calibri"/>
                <a:cs typeface="Calibri"/>
              </a:rPr>
              <a:t>quasi </a:t>
            </a:r>
            <a:r>
              <a:rPr lang="en-US" sz="2400">
                <a:latin typeface="Calibri"/>
                <a:cs typeface="Calibri"/>
              </a:rPr>
              <a:t>‘as if, like’, 6. </a:t>
            </a:r>
            <a:r>
              <a:rPr lang="en-US" sz="2400" i="1">
                <a:latin typeface="Calibri"/>
                <a:cs typeface="Calibri"/>
              </a:rPr>
              <a:t>quandō </a:t>
            </a:r>
            <a:r>
              <a:rPr lang="en-US" sz="2400">
                <a:latin typeface="Calibri"/>
                <a:cs typeface="Calibri"/>
              </a:rPr>
              <a:t>‘when’, and 7. QU-exclamative.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Nr. 7 in Old Latin only with adjectives or adverbs like </a:t>
            </a:r>
            <a:r>
              <a:rPr lang="en-US" sz="2400" i="1">
                <a:latin typeface="Calibri"/>
                <a:cs typeface="Calibri"/>
              </a:rPr>
              <a:t>diu</a:t>
            </a:r>
            <a:r>
              <a:rPr lang="en-US" sz="2400">
                <a:latin typeface="Calibri"/>
                <a:cs typeface="Calibri"/>
              </a:rPr>
              <a:t>, </a:t>
            </a:r>
            <a:r>
              <a:rPr lang="en-US" sz="2400" i="1">
                <a:latin typeface="Calibri"/>
                <a:cs typeface="Calibri"/>
              </a:rPr>
              <a:t>dudum</a:t>
            </a:r>
            <a:r>
              <a:rPr lang="en-US" sz="2400">
                <a:latin typeface="Calibri"/>
                <a:cs typeface="Calibri"/>
              </a:rPr>
              <a:t>, </a:t>
            </a:r>
            <a:r>
              <a:rPr lang="en-US" sz="2400" i="1">
                <a:latin typeface="Calibri"/>
                <a:cs typeface="Calibri"/>
              </a:rPr>
              <a:t>pridem</a:t>
            </a:r>
            <a:r>
              <a:rPr lang="en-US" sz="2400">
                <a:latin typeface="Calibri"/>
                <a:cs typeface="Calibri"/>
              </a:rPr>
              <a:t>, </a:t>
            </a:r>
            <a:r>
              <a:rPr lang="en-US" sz="2400" i="1">
                <a:latin typeface="Calibri"/>
                <a:cs typeface="Calibri"/>
              </a:rPr>
              <a:t>longe</a:t>
            </a:r>
            <a:r>
              <a:rPr lang="en-US" sz="2400">
                <a:latin typeface="Calibri"/>
                <a:cs typeface="Calibri"/>
              </a:rPr>
              <a:t>, </a:t>
            </a:r>
            <a:r>
              <a:rPr lang="en-US" sz="2400" i="1">
                <a:latin typeface="Calibri"/>
                <a:cs typeface="Calibri"/>
              </a:rPr>
              <a:t>magnus</a:t>
            </a:r>
            <a:r>
              <a:rPr lang="en-US" sz="2400">
                <a:latin typeface="Calibri"/>
                <a:cs typeface="Calibri"/>
              </a:rPr>
              <a:t>, </a:t>
            </a:r>
            <a:r>
              <a:rPr lang="en-US" sz="2400" i="1">
                <a:latin typeface="Calibri"/>
                <a:cs typeface="Calibri"/>
              </a:rPr>
              <a:t>multus</a:t>
            </a:r>
            <a:r>
              <a:rPr lang="en-US" sz="2400">
                <a:latin typeface="Calibri"/>
                <a:cs typeface="Calibri"/>
              </a:rPr>
              <a:t>, indicating an objective measure. 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i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quam </a:t>
            </a:r>
            <a:r>
              <a:rPr lang="en-US" sz="2400">
                <a:latin typeface="Calibri"/>
                <a:cs typeface="Calibri"/>
              </a:rPr>
              <a:t>‘how’ does not occur as a phrase-initial interrogative of manner, unlike other how-s. 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Hence </a:t>
            </a:r>
            <a:r>
              <a:rPr lang="en-US" sz="2400" i="1">
                <a:latin typeface="Calibri"/>
                <a:cs typeface="Calibri"/>
              </a:rPr>
              <a:t>quam </a:t>
            </a:r>
            <a:r>
              <a:rPr lang="en-US" sz="2400">
                <a:latin typeface="Calibri"/>
                <a:cs typeface="Calibri"/>
              </a:rPr>
              <a:t>maybe arose in ad-adjectival and ad-adverbial usage (‘how fast?’, ‘how reliable?’) – where indeed </a:t>
            </a:r>
            <a:r>
              <a:rPr lang="en-US" sz="2400" i="1">
                <a:latin typeface="Calibri"/>
                <a:cs typeface="Calibri"/>
              </a:rPr>
              <a:t>ut </a:t>
            </a:r>
            <a:r>
              <a:rPr lang="en-US" sz="2400">
                <a:latin typeface="Calibri"/>
                <a:cs typeface="Calibri"/>
              </a:rPr>
              <a:t>and other QU-words are excluded.	</a:t>
            </a:r>
            <a:endParaRPr lang="nl-NL" sz="240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6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Latin </a:t>
            </a:r>
            <a:r>
              <a:rPr lang="en-US" sz="4000" i="1">
                <a:latin typeface="Calibri"/>
                <a:cs typeface="Calibri"/>
              </a:rPr>
              <a:t>quomodo, quemadmodum</a:t>
            </a:r>
            <a:endParaRPr lang="en-US" sz="4000" i="1">
              <a:latin typeface="Calibri"/>
              <a:cs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Collocations of more recent origin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Correlative </a:t>
            </a:r>
            <a:r>
              <a:rPr lang="en-US" sz="2400" i="1">
                <a:latin typeface="Calibri"/>
                <a:cs typeface="Calibri"/>
              </a:rPr>
              <a:t>quomodo </a:t>
            </a:r>
            <a:r>
              <a:rPr lang="en-US" sz="2400">
                <a:latin typeface="Calibri"/>
                <a:cs typeface="Calibri"/>
              </a:rPr>
              <a:t>in Plautus+, exclamative </a:t>
            </a:r>
            <a:r>
              <a:rPr lang="en-US" sz="2400" i="1">
                <a:latin typeface="Calibri"/>
                <a:cs typeface="Calibri"/>
              </a:rPr>
              <a:t>quomodo </a:t>
            </a:r>
            <a:r>
              <a:rPr lang="en-US" sz="2400">
                <a:latin typeface="Calibri"/>
                <a:cs typeface="Calibri"/>
              </a:rPr>
              <a:t>in Cicero+. 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Absent from constructions indicating some degree</a:t>
            </a:r>
            <a:r>
              <a:rPr lang="nl-NL" sz="2400">
                <a:latin typeface="Calibri"/>
                <a:cs typeface="Calibri"/>
              </a:rPr>
              <a:t>, showing their </a:t>
            </a:r>
            <a:r>
              <a:rPr lang="en-US" sz="2400">
                <a:latin typeface="Calibri"/>
                <a:cs typeface="Calibri"/>
              </a:rPr>
              <a:t>manner-related semantics (</a:t>
            </a:r>
            <a:r>
              <a:rPr lang="en-US" sz="2400" i="1">
                <a:latin typeface="Calibri"/>
                <a:cs typeface="Calibri"/>
              </a:rPr>
              <a:t>modus</a:t>
            </a:r>
            <a:r>
              <a:rPr lang="en-US" sz="2400">
                <a:latin typeface="Calibri"/>
                <a:cs typeface="Calibri"/>
              </a:rPr>
              <a:t>).</a:t>
            </a:r>
            <a:endParaRPr lang="nl-NL" sz="240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98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Preliminary conclusions (I)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a. Difference between adnominal and adverbial QU-exclamatives is confirmed by Latin. 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b. The renovation of interrog. ‘how’ drives the replacement of the degree-evaluating QU-exclamatives: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Latin </a:t>
            </a:r>
            <a:r>
              <a:rPr lang="en-US" sz="2400" i="1">
                <a:latin typeface="Calibri"/>
                <a:cs typeface="Calibri"/>
              </a:rPr>
              <a:t>ut &gt;&gt; quī	 &gt;&gt; quam &gt;&gt; quomodo, quemadmodum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Or, if </a:t>
            </a:r>
            <a:r>
              <a:rPr lang="en-US" sz="2400" i="1">
                <a:latin typeface="Calibri"/>
                <a:cs typeface="Calibri"/>
              </a:rPr>
              <a:t>quī </a:t>
            </a:r>
            <a:r>
              <a:rPr lang="en-US" sz="2400">
                <a:latin typeface="Calibri"/>
                <a:cs typeface="Calibri"/>
              </a:rPr>
              <a:t>and </a:t>
            </a:r>
            <a:r>
              <a:rPr lang="en-US" sz="2400" i="1">
                <a:latin typeface="Calibri"/>
                <a:cs typeface="Calibri"/>
              </a:rPr>
              <a:t>quam </a:t>
            </a:r>
            <a:r>
              <a:rPr lang="en-US" sz="2400">
                <a:latin typeface="Calibri"/>
                <a:cs typeface="Calibri"/>
              </a:rPr>
              <a:t>were different from the start: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	ut &gt;&gt; quī  &gt;&gt; quomodo, quemadmodum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	ut &gt;&gt; quam  &gt;&gt; quomodo, quemadmodum</a:t>
            </a:r>
            <a:endParaRPr lang="nl-NL" sz="2400">
              <a:latin typeface="Calibri"/>
              <a:cs typeface="Calibri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9632" y="3645024"/>
            <a:ext cx="216024" cy="86409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11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Preliminary conclusions (II)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c. Absence of </a:t>
            </a:r>
            <a:r>
              <a:rPr lang="en-US" sz="2400" i="1">
                <a:latin typeface="Calibri"/>
                <a:cs typeface="Calibri"/>
              </a:rPr>
              <a:t>quī, quomodo </a:t>
            </a:r>
            <a:r>
              <a:rPr lang="en-US" sz="2400">
                <a:latin typeface="Calibri"/>
                <a:cs typeface="Calibri"/>
              </a:rPr>
              <a:t>and </a:t>
            </a:r>
            <a:r>
              <a:rPr lang="en-US" sz="2400" i="1">
                <a:latin typeface="Calibri"/>
                <a:cs typeface="Calibri"/>
              </a:rPr>
              <a:t>quemadmodum </a:t>
            </a:r>
            <a:r>
              <a:rPr lang="en-US" sz="2400">
                <a:latin typeface="Calibri"/>
                <a:cs typeface="Calibri"/>
              </a:rPr>
              <a:t>from degree-exclamatives stems from their manner-related meaning.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d. Such evaluating semantics, in turn, </a:t>
            </a:r>
            <a:r>
              <a:rPr lang="en-US" sz="2400" b="1">
                <a:latin typeface="Calibri"/>
                <a:cs typeface="Calibri"/>
              </a:rPr>
              <a:t>are</a:t>
            </a:r>
            <a:r>
              <a:rPr lang="en-US" sz="2400">
                <a:latin typeface="Calibri"/>
                <a:cs typeface="Calibri"/>
              </a:rPr>
              <a:t> present in </a:t>
            </a:r>
            <a:r>
              <a:rPr lang="en-US" sz="2400" i="1">
                <a:latin typeface="Calibri"/>
                <a:cs typeface="Calibri"/>
              </a:rPr>
              <a:t>ut </a:t>
            </a:r>
            <a:r>
              <a:rPr lang="en-US" sz="2400">
                <a:latin typeface="Calibri"/>
                <a:cs typeface="Calibri"/>
              </a:rPr>
              <a:t>and </a:t>
            </a:r>
            <a:r>
              <a:rPr lang="en-US" sz="2400" i="1">
                <a:latin typeface="Calibri"/>
                <a:cs typeface="Calibri"/>
              </a:rPr>
              <a:t>quam</a:t>
            </a:r>
            <a:r>
              <a:rPr lang="en-US" sz="2400">
                <a:latin typeface="Calibri"/>
                <a:cs typeface="Calibri"/>
              </a:rPr>
              <a:t>, which may contain hints as to their etymological development.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12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Excursus on </a:t>
            </a:r>
            <a:r>
              <a:rPr lang="en-US" sz="4000" i="1">
                <a:latin typeface="Calibri"/>
                <a:cs typeface="Calibri"/>
              </a:rPr>
              <a:t>quam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quam = </a:t>
            </a:r>
            <a:r>
              <a:rPr lang="en-US" sz="2400">
                <a:latin typeface="Calibri"/>
                <a:cs typeface="Calibri"/>
              </a:rPr>
              <a:t>acc. sg. fem. of the relative pronoun?</a:t>
            </a:r>
          </a:p>
          <a:p>
            <a:pPr marL="0" indent="0"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Latin </a:t>
            </a:r>
            <a:r>
              <a:rPr lang="en-US" sz="2400" i="1">
                <a:latin typeface="Calibri"/>
                <a:cs typeface="Calibri"/>
              </a:rPr>
              <a:t>tam </a:t>
            </a:r>
            <a:r>
              <a:rPr lang="en-US" sz="2400">
                <a:latin typeface="Calibri"/>
                <a:cs typeface="Calibri"/>
              </a:rPr>
              <a:t>‘so, thus’, </a:t>
            </a:r>
            <a:r>
              <a:rPr lang="en-US" sz="2400" i="1">
                <a:latin typeface="Calibri"/>
                <a:cs typeface="Calibri"/>
              </a:rPr>
              <a:t>iam </a:t>
            </a:r>
            <a:r>
              <a:rPr lang="en-US" sz="2400">
                <a:latin typeface="Calibri"/>
                <a:cs typeface="Calibri"/>
              </a:rPr>
              <a:t>‘already’, </a:t>
            </a:r>
            <a:r>
              <a:rPr lang="en-US" sz="2400" i="1">
                <a:latin typeface="Calibri"/>
                <a:cs typeface="Calibri"/>
              </a:rPr>
              <a:t>nam </a:t>
            </a:r>
            <a:r>
              <a:rPr lang="en-US" sz="2400">
                <a:latin typeface="Calibri"/>
                <a:cs typeface="Calibri"/>
              </a:rPr>
              <a:t>‘for, since’, encl. -</a:t>
            </a:r>
            <a:r>
              <a:rPr lang="en-US" sz="2400" i="1">
                <a:latin typeface="Calibri"/>
                <a:cs typeface="Calibri"/>
              </a:rPr>
              <a:t>dam</a:t>
            </a:r>
            <a:r>
              <a:rPr lang="en-US" sz="2400">
                <a:latin typeface="Calibri"/>
                <a:cs typeface="Calibri"/>
              </a:rPr>
              <a:t>, adv. -</a:t>
            </a:r>
            <a:r>
              <a:rPr lang="en-US" sz="2400" i="1">
                <a:latin typeface="Calibri"/>
                <a:cs typeface="Calibri"/>
              </a:rPr>
              <a:t>fāriam </a:t>
            </a:r>
            <a:r>
              <a:rPr lang="en-US" sz="2400">
                <a:latin typeface="Calibri"/>
                <a:cs typeface="Calibri"/>
              </a:rPr>
              <a:t>‘in X parts’: 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acc.sg.f. *</a:t>
            </a:r>
            <a:r>
              <a:rPr lang="en-US" sz="2400" i="1">
                <a:latin typeface="Calibri"/>
                <a:cs typeface="Calibri"/>
              </a:rPr>
              <a:t>-ām </a:t>
            </a:r>
            <a:r>
              <a:rPr lang="en-US" sz="2400">
                <a:latin typeface="Calibri"/>
                <a:cs typeface="Calibri"/>
              </a:rPr>
              <a:t>‘as far as, concerning’</a:t>
            </a:r>
          </a:p>
          <a:p>
            <a:pPr marL="0" indent="0"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Oscan </a:t>
            </a:r>
            <a:r>
              <a:rPr lang="en-US" sz="2400" i="1">
                <a:latin typeface="Calibri"/>
                <a:cs typeface="Calibri"/>
              </a:rPr>
              <a:t>pam </a:t>
            </a:r>
            <a:r>
              <a:rPr lang="en-US" sz="2400">
                <a:latin typeface="Calibri"/>
                <a:cs typeface="Calibri"/>
              </a:rPr>
              <a:t>‘than’, Umbrian </a:t>
            </a:r>
            <a:r>
              <a:rPr lang="en-US" sz="2400" i="1">
                <a:latin typeface="Calibri"/>
                <a:cs typeface="Calibri"/>
              </a:rPr>
              <a:t>pane </a:t>
            </a:r>
            <a:r>
              <a:rPr lang="en-US" sz="2400">
                <a:latin typeface="Calibri"/>
                <a:cs typeface="Calibri"/>
              </a:rPr>
              <a:t>‘when’, </a:t>
            </a:r>
            <a:r>
              <a:rPr lang="en-US" sz="2400" i="1">
                <a:latin typeface="Calibri"/>
                <a:cs typeface="Calibri"/>
              </a:rPr>
              <a:t>panupei </a:t>
            </a:r>
            <a:r>
              <a:rPr lang="en-US" sz="2400">
                <a:latin typeface="Calibri"/>
                <a:cs typeface="Calibri"/>
              </a:rPr>
              <a:t>‘whenever’ &lt; Proto-Sabellic *</a:t>
            </a:r>
            <a:r>
              <a:rPr lang="en-US" sz="2400" i="1">
                <a:latin typeface="Calibri"/>
                <a:cs typeface="Calibri"/>
              </a:rPr>
              <a:t>k</a:t>
            </a:r>
            <a:r>
              <a:rPr lang="en-US" sz="2400" i="1" baseline="30000">
                <a:latin typeface="Calibri"/>
                <a:cs typeface="Calibri"/>
              </a:rPr>
              <a:t>w</a:t>
            </a:r>
            <a:r>
              <a:rPr lang="en-US" sz="2400" i="1">
                <a:latin typeface="Calibri"/>
                <a:cs typeface="Calibri"/>
              </a:rPr>
              <a:t>ām </a:t>
            </a:r>
            <a:r>
              <a:rPr lang="en-US" sz="2400">
                <a:latin typeface="Calibri"/>
                <a:cs typeface="Calibri"/>
              </a:rPr>
              <a:t>‘when’</a:t>
            </a:r>
            <a:r>
              <a:rPr lang="nl-NL" sz="2400">
                <a:effectLst/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other Ital. feminine formations: Latin </a:t>
            </a:r>
            <a:r>
              <a:rPr lang="en-US" sz="2400" i="1">
                <a:latin typeface="Calibri"/>
                <a:cs typeface="Calibri"/>
              </a:rPr>
              <a:t>hāc </a:t>
            </a:r>
            <a:r>
              <a:rPr lang="en-US" sz="2400">
                <a:latin typeface="Calibri"/>
                <a:cs typeface="Calibri"/>
              </a:rPr>
              <a:t>‘in this way’ (*</a:t>
            </a:r>
            <a:r>
              <a:rPr lang="en-US" sz="2400" i="1">
                <a:latin typeface="Calibri"/>
                <a:cs typeface="Calibri"/>
              </a:rPr>
              <a:t>hād-ke</a:t>
            </a:r>
            <a:r>
              <a:rPr lang="en-US" sz="2400">
                <a:latin typeface="Calibri"/>
                <a:cs typeface="Calibri"/>
              </a:rPr>
              <a:t>), </a:t>
            </a:r>
            <a:r>
              <a:rPr lang="en-US" sz="2400" i="1">
                <a:latin typeface="Calibri"/>
                <a:cs typeface="Calibri"/>
              </a:rPr>
              <a:t>quā </a:t>
            </a:r>
            <a:r>
              <a:rPr lang="en-US" sz="2400">
                <a:latin typeface="Calibri"/>
                <a:cs typeface="Calibri"/>
              </a:rPr>
              <a:t>‘how, inasmuch as’, Osc. </a:t>
            </a:r>
            <a:r>
              <a:rPr lang="en-US" sz="2400" i="1">
                <a:latin typeface="Calibri"/>
                <a:cs typeface="Calibri"/>
              </a:rPr>
              <a:t>dat</a:t>
            </a:r>
            <a:r>
              <a:rPr lang="en-US" sz="2400">
                <a:latin typeface="Calibri"/>
                <a:cs typeface="Calibri"/>
              </a:rPr>
              <a:t>, Umb. </a:t>
            </a:r>
            <a:r>
              <a:rPr lang="en-US" sz="2400" i="1">
                <a:latin typeface="Calibri"/>
                <a:cs typeface="Calibri"/>
              </a:rPr>
              <a:t>da- </a:t>
            </a:r>
            <a:r>
              <a:rPr lang="en-US" sz="2400">
                <a:latin typeface="Calibri"/>
                <a:cs typeface="Calibri"/>
              </a:rPr>
              <a:t>‘from’ (*</a:t>
            </a:r>
            <a:r>
              <a:rPr lang="en-US" sz="2400" i="1">
                <a:latin typeface="Calibri"/>
                <a:cs typeface="Calibri"/>
              </a:rPr>
              <a:t>dāt</a:t>
            </a:r>
            <a:r>
              <a:rPr lang="en-US" sz="2400">
                <a:latin typeface="Calibri"/>
                <a:cs typeface="Calibri"/>
              </a:rPr>
              <a:t>), Umb. </a:t>
            </a:r>
            <a:r>
              <a:rPr lang="en-US" sz="2400" i="1">
                <a:latin typeface="Calibri"/>
                <a:cs typeface="Calibri"/>
              </a:rPr>
              <a:t>nersa </a:t>
            </a:r>
            <a:r>
              <a:rPr lang="en-US" sz="2400">
                <a:latin typeface="Calibri"/>
                <a:cs typeface="Calibri"/>
              </a:rPr>
              <a:t>‘as long as not’ (*</a:t>
            </a:r>
            <a:r>
              <a:rPr lang="en-US" sz="2400" i="1">
                <a:latin typeface="Calibri"/>
                <a:cs typeface="Calibri"/>
              </a:rPr>
              <a:t>ne-dām</a:t>
            </a:r>
            <a:r>
              <a:rPr lang="en-US" sz="2400">
                <a:latin typeface="Calibri"/>
                <a:cs typeface="Calibri"/>
              </a:rPr>
              <a:t>). 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41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Exclamatives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Exclamatives = evaluative phrases introduced by an ‘exclamative word’ or marked otherwise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Positive or negative value.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The evaluation is a scalar one.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Survey in Latin: Pinkster, </a:t>
            </a:r>
            <a:r>
              <a:rPr lang="en-US" sz="2400" i="1">
                <a:latin typeface="Calibri"/>
                <a:cs typeface="Calibri"/>
              </a:rPr>
              <a:t>OLS I</a:t>
            </a:r>
            <a:r>
              <a:rPr lang="en-US" sz="2400">
                <a:latin typeface="Calibri"/>
                <a:cs typeface="Calibri"/>
              </a:rPr>
              <a:t> (2015 : 361–368)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83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Previous proposals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Szemerényi (1956) &lt; *</a:t>
            </a:r>
            <a:r>
              <a:rPr lang="en-US" sz="2400" i="1">
                <a:latin typeface="Calibri"/>
                <a:cs typeface="Calibri"/>
              </a:rPr>
              <a:t>kwāwnt</a:t>
            </a:r>
            <a:r>
              <a:rPr lang="en-US" sz="2400">
                <a:latin typeface="Calibri"/>
                <a:cs typeface="Calibri"/>
              </a:rPr>
              <a:t>, to Skt. </a:t>
            </a:r>
            <a:r>
              <a:rPr lang="en-US" sz="2400" i="1">
                <a:latin typeface="Calibri"/>
                <a:cs typeface="Calibri"/>
              </a:rPr>
              <a:t>yāvat </a:t>
            </a:r>
            <a:r>
              <a:rPr lang="en-US" sz="2400">
                <a:latin typeface="Calibri"/>
                <a:cs typeface="Calibri"/>
              </a:rPr>
              <a:t>‘how?’, but Sabellic </a:t>
            </a:r>
            <a:r>
              <a:rPr lang="en-US" sz="2400" i="1">
                <a:latin typeface="Calibri"/>
                <a:cs typeface="Calibri"/>
              </a:rPr>
              <a:t>pant- </a:t>
            </a:r>
            <a:r>
              <a:rPr lang="en-US" sz="2400">
                <a:latin typeface="Calibri"/>
                <a:cs typeface="Calibri"/>
              </a:rPr>
              <a:t>‘how big’ retains </a:t>
            </a:r>
            <a:r>
              <a:rPr lang="en-US" sz="2400" i="1">
                <a:latin typeface="Calibri"/>
                <a:cs typeface="Calibri"/>
              </a:rPr>
              <a:t>nt</a:t>
            </a:r>
            <a:r>
              <a:rPr lang="en-US" sz="2400">
                <a:latin typeface="Calibri"/>
                <a:cs typeface="Calibri"/>
              </a:rPr>
              <a:t> and shows no trace of *</a:t>
            </a:r>
            <a:r>
              <a:rPr lang="en-US" sz="2400" i="1">
                <a:latin typeface="Calibri"/>
                <a:cs typeface="Calibri"/>
              </a:rPr>
              <a:t>w</a:t>
            </a:r>
            <a:r>
              <a:rPr lang="en-US" sz="240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Latin </a:t>
            </a:r>
            <a:r>
              <a:rPr lang="en-US" sz="2400" i="1">
                <a:latin typeface="Calibri"/>
                <a:cs typeface="Calibri"/>
              </a:rPr>
              <a:t>quantus </a:t>
            </a:r>
            <a:r>
              <a:rPr lang="en-US" sz="2400">
                <a:latin typeface="Calibri"/>
                <a:cs typeface="Calibri"/>
              </a:rPr>
              <a:t>and O.U. </a:t>
            </a:r>
            <a:r>
              <a:rPr lang="en-US" sz="2400" i="1">
                <a:latin typeface="Calibri"/>
                <a:cs typeface="Calibri"/>
              </a:rPr>
              <a:t>pant- &lt; </a:t>
            </a:r>
            <a:r>
              <a:rPr lang="en-US" sz="2400">
                <a:latin typeface="Calibri"/>
                <a:cs typeface="Calibri"/>
              </a:rPr>
              <a:t>*</a:t>
            </a:r>
            <a:r>
              <a:rPr lang="en-US" sz="2400" i="1">
                <a:latin typeface="Calibri"/>
                <a:cs typeface="Calibri"/>
              </a:rPr>
              <a:t>kwā-nt-</a:t>
            </a:r>
            <a:r>
              <a:rPr lang="en-US" sz="240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Dunkel (1997): PIE instrumental ending *</a:t>
            </a:r>
            <a:r>
              <a:rPr lang="en-US" sz="2400" i="1">
                <a:latin typeface="Calibri"/>
                <a:cs typeface="Calibri"/>
              </a:rPr>
              <a:t>-m</a:t>
            </a:r>
            <a:r>
              <a:rPr lang="en-US" sz="2400">
                <a:latin typeface="Calibri"/>
                <a:cs typeface="Calibri"/>
              </a:rPr>
              <a:t>, in adverbs in *</a:t>
            </a:r>
            <a:r>
              <a:rPr lang="en-US" sz="2400" i="1">
                <a:latin typeface="Calibri"/>
                <a:cs typeface="Calibri"/>
              </a:rPr>
              <a:t>-eh</a:t>
            </a:r>
            <a:r>
              <a:rPr lang="en-US" sz="2400" i="1" baseline="-25000">
                <a:latin typeface="Calibri"/>
                <a:cs typeface="Calibri"/>
              </a:rPr>
              <a:t>2</a:t>
            </a:r>
            <a:r>
              <a:rPr lang="en-US" sz="2400" i="1">
                <a:latin typeface="Calibri"/>
                <a:cs typeface="Calibri"/>
              </a:rPr>
              <a:t>m </a:t>
            </a:r>
            <a:r>
              <a:rPr lang="en-US" sz="2400">
                <a:latin typeface="Calibri"/>
                <a:cs typeface="Calibri"/>
              </a:rPr>
              <a:t>and Latin </a:t>
            </a:r>
            <a:r>
              <a:rPr lang="en-US" sz="2400" i="1">
                <a:latin typeface="Calibri"/>
                <a:cs typeface="Calibri"/>
              </a:rPr>
              <a:t>-im</a:t>
            </a:r>
            <a:r>
              <a:rPr lang="en-US" sz="2400">
                <a:latin typeface="Calibri"/>
                <a:cs typeface="Calibri"/>
              </a:rPr>
              <a:t>: </a:t>
            </a:r>
            <a:r>
              <a:rPr lang="en-US" sz="2400" i="1">
                <a:latin typeface="Calibri"/>
                <a:cs typeface="Calibri"/>
              </a:rPr>
              <a:t>hinc </a:t>
            </a:r>
            <a:r>
              <a:rPr lang="en-US" sz="2400">
                <a:latin typeface="Calibri"/>
                <a:cs typeface="Calibri"/>
              </a:rPr>
              <a:t>‘hence’, </a:t>
            </a:r>
            <a:r>
              <a:rPr lang="en-US" sz="2400" i="1">
                <a:latin typeface="Calibri"/>
                <a:cs typeface="Calibri"/>
              </a:rPr>
              <a:t>illinc </a:t>
            </a:r>
            <a:r>
              <a:rPr lang="en-US" sz="2400">
                <a:latin typeface="Calibri"/>
                <a:cs typeface="Calibri"/>
              </a:rPr>
              <a:t>‘thence’, </a:t>
            </a:r>
            <a:r>
              <a:rPr lang="en-US" sz="2400" i="1">
                <a:latin typeface="Calibri"/>
                <a:cs typeface="Calibri"/>
              </a:rPr>
              <a:t>extrīnsecus </a:t>
            </a:r>
            <a:r>
              <a:rPr lang="en-US" sz="2400">
                <a:latin typeface="Calibri"/>
                <a:cs typeface="Calibri"/>
              </a:rPr>
              <a:t>‘from outside’, </a:t>
            </a:r>
            <a:r>
              <a:rPr lang="en-US" sz="2400" i="1">
                <a:latin typeface="Calibri"/>
                <a:cs typeface="Calibri"/>
              </a:rPr>
              <a:t>exim </a:t>
            </a:r>
            <a:r>
              <a:rPr lang="en-US" sz="2400">
                <a:latin typeface="Calibri"/>
                <a:cs typeface="Calibri"/>
              </a:rPr>
              <a:t>‘thence, next’; </a:t>
            </a:r>
            <a:r>
              <a:rPr lang="en-US" sz="2400" i="1">
                <a:latin typeface="Calibri"/>
                <a:cs typeface="Calibri"/>
              </a:rPr>
              <a:t>enim </a:t>
            </a:r>
            <a:r>
              <a:rPr lang="en-US" sz="2400">
                <a:latin typeface="Calibri"/>
                <a:cs typeface="Calibri"/>
              </a:rPr>
              <a:t>‘indeed’, </a:t>
            </a:r>
            <a:r>
              <a:rPr lang="en-US" sz="2400" i="1">
                <a:latin typeface="Calibri"/>
                <a:cs typeface="Calibri"/>
              </a:rPr>
              <a:t>interim </a:t>
            </a:r>
            <a:r>
              <a:rPr lang="en-US" sz="2400">
                <a:latin typeface="Calibri"/>
                <a:cs typeface="Calibri"/>
              </a:rPr>
              <a:t>‘meanwhile’, </a:t>
            </a:r>
            <a:r>
              <a:rPr lang="en-US" sz="2400" i="1">
                <a:latin typeface="Calibri"/>
                <a:cs typeface="Calibri"/>
              </a:rPr>
              <a:t>ōlim </a:t>
            </a:r>
            <a:r>
              <a:rPr lang="en-US" sz="2400">
                <a:latin typeface="Calibri"/>
                <a:cs typeface="Calibri"/>
              </a:rPr>
              <a:t>‘once’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Yet many of these are compatible with the accusative of respect, so </a:t>
            </a:r>
            <a:r>
              <a:rPr lang="en-US" sz="2400" i="1">
                <a:latin typeface="Calibri"/>
                <a:cs typeface="Calibri"/>
              </a:rPr>
              <a:t>-im </a:t>
            </a:r>
            <a:r>
              <a:rPr lang="en-US" sz="2400">
                <a:latin typeface="Calibri"/>
                <a:cs typeface="Calibri"/>
              </a:rPr>
              <a:t>is better explained from pronominal acc.sg. *</a:t>
            </a:r>
            <a:r>
              <a:rPr lang="en-US" sz="2400" i="1">
                <a:latin typeface="Calibri"/>
                <a:cs typeface="Calibri"/>
              </a:rPr>
              <a:t>im</a:t>
            </a:r>
          </a:p>
          <a:p>
            <a:pPr marL="0" indent="0">
              <a:buNone/>
            </a:pPr>
            <a:endParaRPr lang="en-US" sz="2400" i="1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96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Conclusion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The accusative of respect also matches the degree semantics of Latin exclamative </a:t>
            </a:r>
            <a:r>
              <a:rPr lang="en-US" sz="2400" i="1">
                <a:latin typeface="Calibri"/>
                <a:cs typeface="Calibri"/>
              </a:rPr>
              <a:t>quam </a:t>
            </a:r>
            <a:r>
              <a:rPr lang="en-US" sz="2400">
                <a:latin typeface="Calibri"/>
                <a:cs typeface="Calibri"/>
              </a:rPr>
              <a:t>quite well.</a:t>
            </a:r>
          </a:p>
          <a:p>
            <a:pPr marL="0" indent="0"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Both </a:t>
            </a:r>
            <a:r>
              <a:rPr lang="en-US" sz="2400" i="1">
                <a:latin typeface="Calibri"/>
                <a:cs typeface="Calibri"/>
              </a:rPr>
              <a:t>ut </a:t>
            </a:r>
            <a:r>
              <a:rPr lang="en-US" sz="2400">
                <a:latin typeface="Calibri"/>
                <a:cs typeface="Calibri"/>
              </a:rPr>
              <a:t>and </a:t>
            </a:r>
            <a:r>
              <a:rPr lang="en-US" sz="2400" i="1">
                <a:latin typeface="Calibri"/>
                <a:cs typeface="Calibri"/>
              </a:rPr>
              <a:t>quam </a:t>
            </a:r>
            <a:r>
              <a:rPr lang="en-US" sz="2400">
                <a:latin typeface="Calibri"/>
                <a:cs typeface="Calibri"/>
              </a:rPr>
              <a:t>inherited from PIE?</a:t>
            </a: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(cf. Old IIr. </a:t>
            </a:r>
            <a:r>
              <a:rPr lang="en-US" sz="2400" i="1">
                <a:latin typeface="Calibri"/>
                <a:cs typeface="Calibri"/>
              </a:rPr>
              <a:t>ka- </a:t>
            </a:r>
            <a:r>
              <a:rPr lang="en-US" sz="2400">
                <a:latin typeface="Calibri"/>
                <a:cs typeface="Calibri"/>
              </a:rPr>
              <a:t>and </a:t>
            </a:r>
            <a:r>
              <a:rPr lang="en-US" sz="2400" i="1">
                <a:latin typeface="Calibri"/>
                <a:cs typeface="Calibri"/>
              </a:rPr>
              <a:t>ku- </a:t>
            </a:r>
            <a:r>
              <a:rPr lang="en-US" sz="2400">
                <a:latin typeface="Calibri"/>
                <a:cs typeface="Calibri"/>
              </a:rPr>
              <a:t>in pejoratives)</a:t>
            </a:r>
          </a:p>
          <a:p>
            <a:pPr marL="0" indent="0">
              <a:buNone/>
            </a:pPr>
            <a:endParaRPr lang="en-US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Cannot be proven.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29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References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fr-FR" sz="1200">
                <a:latin typeface="Calibri"/>
                <a:cs typeface="Calibri"/>
              </a:rPr>
              <a:t>Aslanov, C. 2009. Comme/ Comment du latin au français : perspectives diachronique, comparatiste et typologique. In: E. Moline (ed.), </a:t>
            </a:r>
            <a:r>
              <a:rPr lang="fr-FR" sz="1200" i="1">
                <a:latin typeface="Calibri"/>
                <a:cs typeface="Calibri"/>
              </a:rPr>
              <a:t>Études sur comment</a:t>
            </a:r>
            <a:r>
              <a:rPr lang="fr-FR" sz="1200">
                <a:latin typeface="Calibri"/>
                <a:cs typeface="Calibri"/>
              </a:rPr>
              <a:t> (= </a:t>
            </a:r>
            <a:r>
              <a:rPr lang="fr-FR" sz="1200" i="1">
                <a:latin typeface="Calibri"/>
                <a:cs typeface="Calibri"/>
              </a:rPr>
              <a:t>Travaux de linguistique</a:t>
            </a:r>
            <a:r>
              <a:rPr lang="fr-FR" sz="1200">
                <a:latin typeface="Calibri"/>
                <a:cs typeface="Calibri"/>
              </a:rPr>
              <a:t> 58), 19–38.</a:t>
            </a:r>
            <a:endParaRPr lang="nl-NL" sz="1200">
              <a:latin typeface="Calibri"/>
              <a:cs typeface="Calibri"/>
            </a:endParaRPr>
          </a:p>
          <a:p>
            <a:r>
              <a:rPr lang="uz-Cyrl-UZ" sz="1200">
                <a:latin typeface="Calibri"/>
                <a:cs typeface="Calibri"/>
              </a:rPr>
              <a:t>Bodelot, Colette. 2005. L’´exclamation indirecte´ introduite par un thème en *k</a:t>
            </a:r>
            <a:r>
              <a:rPr lang="uz-Cyrl-UZ" sz="1200" baseline="30000">
                <a:latin typeface="Calibri"/>
                <a:cs typeface="Calibri"/>
              </a:rPr>
              <a:t>w</a:t>
            </a:r>
            <a:r>
              <a:rPr lang="uz-Cyrl-UZ" sz="1200">
                <a:latin typeface="Calibri"/>
                <a:cs typeface="Calibri"/>
              </a:rPr>
              <a:t>- du latin préclassique au latin tardif. </a:t>
            </a:r>
            <a:r>
              <a:rPr lang="uz-Cyrl-UZ" sz="1200" i="1">
                <a:latin typeface="Calibri"/>
                <a:cs typeface="Calibri"/>
              </a:rPr>
              <a:t>Revue de Philologie</a:t>
            </a:r>
            <a:r>
              <a:rPr lang="uz-Cyrl-UZ" sz="1200">
                <a:latin typeface="Calibri"/>
                <a:cs typeface="Calibri"/>
              </a:rPr>
              <a:t> 79, 1, 35–57. </a:t>
            </a:r>
            <a:endParaRPr lang="nl-NL" sz="1200">
              <a:latin typeface="Calibri"/>
              <a:cs typeface="Calibri"/>
            </a:endParaRPr>
          </a:p>
          <a:p>
            <a:r>
              <a:rPr lang="fr-CH" sz="1200">
                <a:latin typeface="Calibri"/>
                <a:cs typeface="Calibri"/>
              </a:rPr>
              <a:t>Bodelot, Colette. 2011.  QVAM: marqueur de degré interrogatif et / ou exclamatif ? In: </a:t>
            </a:r>
            <a:r>
              <a:rPr lang="fr-CH" sz="1200" i="1">
                <a:latin typeface="Calibri"/>
                <a:cs typeface="Calibri"/>
              </a:rPr>
              <a:t>La quantification en latin, Juin 2006</a:t>
            </a:r>
            <a:r>
              <a:rPr lang="fr-CH" sz="1200">
                <a:latin typeface="Calibri"/>
                <a:cs typeface="Calibri"/>
              </a:rPr>
              <a:t>, Paris, France, 335–351.</a:t>
            </a:r>
            <a:endParaRPr lang="nl-NL" sz="1200">
              <a:latin typeface="Calibri"/>
              <a:cs typeface="Calibri"/>
            </a:endParaRPr>
          </a:p>
          <a:p>
            <a:r>
              <a:rPr lang="de-CH" sz="1200">
                <a:latin typeface="Calibri"/>
                <a:cs typeface="Calibri"/>
              </a:rPr>
              <a:t>Brugmann, Karl. 1925. </a:t>
            </a:r>
            <a:r>
              <a:rPr lang="de-CH" sz="1200" i="1">
                <a:latin typeface="Calibri"/>
                <a:cs typeface="Calibri"/>
              </a:rPr>
              <a:t>Die Syntax des einfachen Satzes im Indogermanischen</a:t>
            </a:r>
            <a:r>
              <a:rPr lang="de-CH" sz="1200">
                <a:latin typeface="Calibri"/>
                <a:cs typeface="Calibri"/>
              </a:rPr>
              <a:t>. Berlin/Leipzig: Walter de Gruyter.</a:t>
            </a:r>
            <a:endParaRPr lang="nl-NL" sz="1200">
              <a:latin typeface="Calibri"/>
              <a:cs typeface="Calibri"/>
            </a:endParaRPr>
          </a:p>
          <a:p>
            <a:r>
              <a:rPr lang="fr-CH" sz="1200">
                <a:latin typeface="Calibri"/>
                <a:cs typeface="Calibri"/>
              </a:rPr>
              <a:t>Dunkel, George E. 1997. </a:t>
            </a:r>
            <a:r>
              <a:rPr lang="en-US" sz="1200">
                <a:latin typeface="Calibri"/>
                <a:cs typeface="Calibri"/>
              </a:rPr>
              <a:t>B. Delbrück and the instrumental-ablative in *-</a:t>
            </a:r>
            <a:r>
              <a:rPr lang="en-US" sz="1200" i="1">
                <a:latin typeface="Calibri"/>
                <a:cs typeface="Calibri"/>
              </a:rPr>
              <a:t>m</a:t>
            </a:r>
            <a:r>
              <a:rPr lang="en-US" sz="1200">
                <a:latin typeface="Calibri"/>
                <a:cs typeface="Calibri"/>
              </a:rPr>
              <a:t>. In: E. Crespo and J. L. García-Ramón (eds.), </a:t>
            </a:r>
            <a:r>
              <a:rPr lang="en-US" sz="1200" i="1">
                <a:latin typeface="Calibri"/>
                <a:cs typeface="Calibri"/>
              </a:rPr>
              <a:t>Berthold Delbrück y la syntaxis indoeuropea hoy. </a:t>
            </a:r>
            <a:r>
              <a:rPr lang="de-CH" sz="1200" i="1">
                <a:latin typeface="Calibri"/>
                <a:cs typeface="Calibri"/>
              </a:rPr>
              <a:t>Actas del Coloquio de la Indogermanische Gesellschaft</a:t>
            </a:r>
            <a:r>
              <a:rPr lang="de-CH" sz="1200">
                <a:latin typeface="Calibri"/>
                <a:cs typeface="Calibri"/>
              </a:rPr>
              <a:t>, </a:t>
            </a:r>
            <a:r>
              <a:rPr lang="de-CH" sz="1200" i="1">
                <a:latin typeface="Calibri"/>
                <a:cs typeface="Calibri"/>
              </a:rPr>
              <a:t>Madrid 1994</a:t>
            </a:r>
            <a:r>
              <a:rPr lang="de-CH" sz="1200">
                <a:latin typeface="Calibri"/>
                <a:cs typeface="Calibri"/>
              </a:rPr>
              <a:t>. Wiesbaden: Reichert, 63–83.</a:t>
            </a:r>
            <a:endParaRPr lang="nl-NL" sz="1200">
              <a:latin typeface="Calibri"/>
              <a:cs typeface="Calibri"/>
            </a:endParaRPr>
          </a:p>
          <a:p>
            <a:r>
              <a:rPr lang="de-CH" sz="1200">
                <a:latin typeface="Calibri"/>
                <a:cs typeface="Calibri"/>
              </a:rPr>
              <a:t>Hackstein, Olav. 2011. Proklise und Subordination im Indogermanischen. In: T. Krisch and T. Lindner (eds.), </a:t>
            </a:r>
            <a:r>
              <a:rPr lang="de-CH" sz="1200" i="1">
                <a:latin typeface="Calibri"/>
                <a:cs typeface="Calibri"/>
              </a:rPr>
              <a:t>Indogermanistik und Linguistik im Dialog.</a:t>
            </a:r>
            <a:r>
              <a:rPr lang="de-CH" sz="1200">
                <a:latin typeface="Calibri"/>
                <a:cs typeface="Calibri"/>
              </a:rPr>
              <a:t> </a:t>
            </a:r>
            <a:r>
              <a:rPr lang="de-CH" sz="1200" i="1">
                <a:latin typeface="Calibri"/>
                <a:cs typeface="Calibri"/>
              </a:rPr>
              <a:t>Akten der XIII. Fachtagung der IG, vom 21. bis 27. September 2008 in Salzburg</a:t>
            </a:r>
            <a:r>
              <a:rPr lang="de-CH" sz="1200">
                <a:latin typeface="Calibri"/>
                <a:cs typeface="Calibri"/>
              </a:rPr>
              <a:t>. </a:t>
            </a:r>
            <a:r>
              <a:rPr lang="en-US" sz="1200">
                <a:latin typeface="Calibri"/>
                <a:cs typeface="Calibri"/>
              </a:rPr>
              <a:t>Wiesbaden: Reichert, 192–202.</a:t>
            </a:r>
            <a:endParaRPr lang="nl-NL" sz="1200">
              <a:latin typeface="Calibri"/>
              <a:cs typeface="Calibri"/>
            </a:endParaRPr>
          </a:p>
          <a:p>
            <a:r>
              <a:rPr lang="en-US" sz="1200">
                <a:latin typeface="Calibri"/>
                <a:cs typeface="Calibri"/>
              </a:rPr>
              <a:t>Hackstein, Olav. 2017. The morphological and constructional evolution of OHG </a:t>
            </a:r>
            <a:r>
              <a:rPr lang="en-US" sz="1200" i="1">
                <a:latin typeface="Calibri"/>
                <a:cs typeface="Calibri"/>
              </a:rPr>
              <a:t>huuanta</a:t>
            </a:r>
            <a:r>
              <a:rPr lang="en-US" sz="1200">
                <a:latin typeface="Calibri"/>
                <a:cs typeface="Calibri"/>
              </a:rPr>
              <a:t> and Dutch </a:t>
            </a:r>
            <a:r>
              <a:rPr lang="en-US" sz="1200" i="1">
                <a:latin typeface="Calibri"/>
                <a:cs typeface="Calibri"/>
              </a:rPr>
              <a:t>want</a:t>
            </a:r>
            <a:r>
              <a:rPr lang="en-US" sz="1200">
                <a:latin typeface="Calibri"/>
                <a:cs typeface="Calibri"/>
              </a:rPr>
              <a:t>. </a:t>
            </a:r>
            <a:r>
              <a:rPr lang="fr-CH" sz="1200" i="1">
                <a:latin typeface="Calibri"/>
                <a:cs typeface="Calibri"/>
              </a:rPr>
              <a:t>Indo-European Linguistics </a:t>
            </a:r>
            <a:r>
              <a:rPr lang="fr-CH" sz="1200">
                <a:latin typeface="Calibri"/>
                <a:cs typeface="Calibri"/>
              </a:rPr>
              <a:t>5, 1–30.</a:t>
            </a:r>
            <a:endParaRPr lang="nl-NL" sz="1200">
              <a:latin typeface="Calibri"/>
              <a:cs typeface="Calibri"/>
            </a:endParaRPr>
          </a:p>
          <a:p>
            <a:r>
              <a:rPr lang="fr-CH" sz="1200">
                <a:latin typeface="Calibri"/>
                <a:cs typeface="Calibri"/>
              </a:rPr>
              <a:t>Hoff, François.1983. Interrogation, interrogation rhétorique et exclamation en latin. </a:t>
            </a:r>
            <a:r>
              <a:rPr lang="en-US" sz="1200">
                <a:latin typeface="Calibri"/>
                <a:cs typeface="Calibri"/>
              </a:rPr>
              <a:t>In : H. Pinkster (ed.), </a:t>
            </a:r>
            <a:r>
              <a:rPr lang="en-US" sz="1200" i="1">
                <a:latin typeface="Calibri"/>
                <a:cs typeface="Calibri"/>
              </a:rPr>
              <a:t>Latin Linguistics and Linguistic Theory</a:t>
            </a:r>
            <a:r>
              <a:rPr lang="en-US" sz="1200">
                <a:latin typeface="Calibri"/>
                <a:cs typeface="Calibri"/>
              </a:rPr>
              <a:t>, Amsterdam / Philadelphia: Benjamins, 123–129.</a:t>
            </a:r>
            <a:endParaRPr lang="nl-NL" sz="1200">
              <a:latin typeface="Calibri"/>
              <a:cs typeface="Calibri"/>
            </a:endParaRPr>
          </a:p>
          <a:p>
            <a:r>
              <a:rPr lang="fr-FR" sz="1200">
                <a:latin typeface="Calibri"/>
                <a:cs typeface="Calibri"/>
              </a:rPr>
              <a:t>Marandin, Jean-Marie. 2010. Les exclamatives de degré en français. </a:t>
            </a:r>
            <a:r>
              <a:rPr lang="fr-FR" sz="1200" i="1">
                <a:latin typeface="Calibri"/>
                <a:cs typeface="Calibri"/>
              </a:rPr>
              <a:t>Langue française </a:t>
            </a:r>
            <a:r>
              <a:rPr lang="fr-FR" sz="1200">
                <a:latin typeface="Calibri"/>
                <a:cs typeface="Calibri"/>
              </a:rPr>
              <a:t>165, 35–52.</a:t>
            </a:r>
            <a:endParaRPr lang="nl-NL" sz="1200">
              <a:latin typeface="Calibri"/>
              <a:cs typeface="Calibri"/>
            </a:endParaRPr>
          </a:p>
          <a:p>
            <a:r>
              <a:rPr lang="fr-FR" sz="1200">
                <a:latin typeface="Calibri"/>
                <a:cs typeface="Calibri"/>
              </a:rPr>
              <a:t>Michaelis, Laura. 2001. Exclamative constructions, in: </a:t>
            </a:r>
            <a:r>
              <a:rPr lang="fr-FR" sz="1200" i="1">
                <a:latin typeface="Calibri"/>
                <a:cs typeface="Calibri"/>
              </a:rPr>
              <a:t>Language Typology and Language Universals / Sprachtypologie und sprachliche ..</a:t>
            </a:r>
            <a:r>
              <a:rPr lang="fr-FR" sz="1200">
                <a:latin typeface="Calibri"/>
                <a:cs typeface="Calibri"/>
              </a:rPr>
              <a:t>. geredigeerd door Martin Haspelmath, Ekkehard König, Wulf Oesterreicher, Wolfgang Raible. </a:t>
            </a:r>
            <a:r>
              <a:rPr lang="en-US" sz="1200">
                <a:latin typeface="Calibri"/>
                <a:cs typeface="Calibri"/>
              </a:rPr>
              <a:t>Pp. 1038–1050.</a:t>
            </a:r>
            <a:endParaRPr lang="nl-NL" sz="1200">
              <a:latin typeface="Calibri"/>
              <a:cs typeface="Calibri"/>
            </a:endParaRPr>
          </a:p>
          <a:p>
            <a:r>
              <a:rPr lang="en-US" sz="1200">
                <a:latin typeface="Calibri"/>
                <a:cs typeface="Calibri"/>
              </a:rPr>
              <a:t>Pinkster, Harm. 2015. </a:t>
            </a:r>
            <a:r>
              <a:rPr lang="en-US" sz="1200" i="1">
                <a:latin typeface="Calibri"/>
                <a:cs typeface="Calibri"/>
              </a:rPr>
              <a:t>The Oxford</a:t>
            </a:r>
            <a:r>
              <a:rPr lang="en-US" sz="1200">
                <a:latin typeface="Calibri"/>
                <a:cs typeface="Calibri"/>
              </a:rPr>
              <a:t> </a:t>
            </a:r>
            <a:r>
              <a:rPr lang="en-US" sz="1200" i="1">
                <a:latin typeface="Calibri"/>
                <a:cs typeface="Calibri"/>
              </a:rPr>
              <a:t>Latin Syntax. Vol. 1: The Simple Clause.</a:t>
            </a:r>
            <a:r>
              <a:rPr lang="en-US" sz="1200">
                <a:latin typeface="Calibri"/>
                <a:cs typeface="Calibri"/>
              </a:rPr>
              <a:t> </a:t>
            </a:r>
            <a:r>
              <a:rPr lang="de-CH" sz="1200">
                <a:latin typeface="Calibri"/>
                <a:cs typeface="Calibri"/>
              </a:rPr>
              <a:t>Oxford: OUP.</a:t>
            </a:r>
            <a:endParaRPr lang="nl-NL" sz="1200">
              <a:latin typeface="Calibri"/>
              <a:cs typeface="Calibri"/>
            </a:endParaRPr>
          </a:p>
          <a:p>
            <a:r>
              <a:rPr lang="de-CH" sz="1200">
                <a:latin typeface="Calibri"/>
                <a:cs typeface="Calibri"/>
              </a:rPr>
              <a:t>Remmer, Ulla. 2012. ‘Wie erfreulich!’ </a:t>
            </a:r>
            <a:r>
              <a:rPr lang="de-CH" sz="1200" i="1">
                <a:latin typeface="Calibri"/>
                <a:cs typeface="Calibri"/>
              </a:rPr>
              <a:t>Kamadyu-, Kambusēs </a:t>
            </a:r>
            <a:r>
              <a:rPr lang="de-CH" sz="1200">
                <a:latin typeface="Calibri"/>
                <a:cs typeface="Calibri"/>
              </a:rPr>
              <a:t>und die indo-iranische Präfigierung *</a:t>
            </a:r>
            <a:r>
              <a:rPr lang="de-CH" sz="1200" i="1">
                <a:latin typeface="Calibri"/>
                <a:cs typeface="Calibri"/>
              </a:rPr>
              <a:t>ka(m)-</a:t>
            </a:r>
            <a:r>
              <a:rPr lang="de-CH" sz="1200">
                <a:latin typeface="Calibri"/>
                <a:cs typeface="Calibri"/>
              </a:rPr>
              <a:t>. </a:t>
            </a:r>
            <a:r>
              <a:rPr lang="en-US" sz="1200">
                <a:latin typeface="Calibri"/>
                <a:cs typeface="Calibri"/>
              </a:rPr>
              <a:t>In: Sadovski/Stifter (eds.), </a:t>
            </a:r>
            <a:r>
              <a:rPr lang="en-US" sz="1200" i="1">
                <a:latin typeface="Calibri"/>
                <a:cs typeface="Calibri"/>
              </a:rPr>
              <a:t>GS Schindler</a:t>
            </a:r>
            <a:r>
              <a:rPr lang="en-US" sz="1200">
                <a:latin typeface="Calibri"/>
                <a:cs typeface="Calibri"/>
              </a:rPr>
              <a:t>. ÖAW, 311–329.</a:t>
            </a:r>
            <a:endParaRPr lang="nl-NL" sz="1200">
              <a:latin typeface="Calibri"/>
              <a:cs typeface="Calibri"/>
            </a:endParaRPr>
          </a:p>
          <a:p>
            <a:r>
              <a:rPr lang="en-US" sz="1200">
                <a:latin typeface="Calibri"/>
                <a:cs typeface="Calibri"/>
              </a:rPr>
              <a:t>Walkden, George. 2013. The status of </a:t>
            </a:r>
            <a:r>
              <a:rPr lang="en-US" sz="1200" i="1">
                <a:latin typeface="Calibri"/>
                <a:cs typeface="Calibri"/>
              </a:rPr>
              <a:t>hwaet </a:t>
            </a:r>
            <a:r>
              <a:rPr lang="en-US" sz="1200">
                <a:latin typeface="Calibri"/>
                <a:cs typeface="Calibri"/>
              </a:rPr>
              <a:t>in Old English. </a:t>
            </a:r>
            <a:r>
              <a:rPr lang="en-US" sz="1200" i="1">
                <a:latin typeface="Calibri"/>
                <a:cs typeface="Calibri"/>
              </a:rPr>
              <a:t>English Language and Linguistics </a:t>
            </a:r>
            <a:r>
              <a:rPr lang="en-US" sz="1200">
                <a:latin typeface="Calibri"/>
                <a:cs typeface="Calibri"/>
              </a:rPr>
              <a:t>17, 465-488.</a:t>
            </a:r>
            <a:endParaRPr lang="nl-NL" sz="1200">
              <a:latin typeface="Calibri"/>
              <a:cs typeface="Calibri"/>
            </a:endParaRPr>
          </a:p>
          <a:p>
            <a:r>
              <a:rPr lang="en-US" sz="1200">
                <a:latin typeface="Calibri"/>
                <a:cs typeface="Calibri"/>
              </a:rPr>
              <a:t>Zevakina, Natalia. 2016. The hypothesis of insubordination and three types of wh-exclamatives. </a:t>
            </a:r>
            <a:r>
              <a:rPr lang="en-US" sz="1200" i="1">
                <a:latin typeface="Calibri"/>
                <a:cs typeface="Calibri"/>
              </a:rPr>
              <a:t>Studies in Language </a:t>
            </a:r>
            <a:r>
              <a:rPr lang="en-US" sz="1200">
                <a:latin typeface="Calibri"/>
                <a:cs typeface="Calibri"/>
              </a:rPr>
              <a:t>40, 765-814. </a:t>
            </a:r>
            <a:endParaRPr lang="nl-NL" sz="120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188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Words introducing exclamatives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a. Anaphorical adverbs of degree: E. G. </a:t>
            </a:r>
            <a:r>
              <a:rPr lang="en-US" sz="2400" i="1">
                <a:latin typeface="Calibri"/>
                <a:cs typeface="Calibri"/>
              </a:rPr>
              <a:t>so</a:t>
            </a:r>
            <a:r>
              <a:rPr lang="en-US" sz="2400">
                <a:latin typeface="Calibri"/>
                <a:cs typeface="Calibri"/>
              </a:rPr>
              <a:t>, Ital. </a:t>
            </a:r>
            <a:r>
              <a:rPr lang="en-US" sz="2400" i="1">
                <a:latin typeface="Calibri"/>
                <a:cs typeface="Calibri"/>
              </a:rPr>
              <a:t>così</a:t>
            </a:r>
            <a:r>
              <a:rPr lang="en-US" sz="2400">
                <a:latin typeface="Calibri"/>
                <a:cs typeface="Calibri"/>
              </a:rPr>
              <a:t>, French </a:t>
            </a:r>
            <a:r>
              <a:rPr lang="en-US" sz="2400" i="1">
                <a:latin typeface="Calibri"/>
                <a:cs typeface="Calibri"/>
              </a:rPr>
              <a:t>tellement</a:t>
            </a:r>
            <a:r>
              <a:rPr lang="nl-NL" sz="2400">
                <a:effectLst/>
                <a:latin typeface="Calibri"/>
                <a:cs typeface="Calibri"/>
              </a:rPr>
              <a:t>  (‘T-words’)</a:t>
            </a:r>
          </a:p>
          <a:p>
            <a:pPr marL="457200" indent="-457200">
              <a:lnSpc>
                <a:spcPct val="90000"/>
              </a:lnSpc>
              <a:buAutoNum type="alphaLcPeriod"/>
            </a:pPr>
            <a:endParaRPr lang="nl-NL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b. Interrogative adverbs and adjectives that introduce information questions (‘QU-words’)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>
              <a:effectLst/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Only with degree-related QU-words: how?, what kind of?, how many?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Not with QU-words requiring a definite answer: ‘who?’, ‘where?’, ‘when?’, ‘why?’</a:t>
            </a:r>
            <a:endParaRPr lang="nl-NL" sz="2400">
              <a:effectLst/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07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2 Syntactic types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1. </a:t>
            </a:r>
            <a:r>
              <a:rPr lang="uz-Cyrl-UZ" sz="2400">
                <a:latin typeface="Calibri"/>
                <a:cs typeface="Calibri"/>
              </a:rPr>
              <a:t>QU-word functions adnominally</a:t>
            </a:r>
            <a:r>
              <a:rPr lang="fr-CH" sz="2400">
                <a:latin typeface="Calibri"/>
                <a:cs typeface="Calibri"/>
              </a:rPr>
              <a:t>:</a:t>
            </a:r>
            <a:r>
              <a:rPr lang="uz-Cyrl-UZ" sz="2400" i="1">
                <a:latin typeface="Calibri"/>
                <a:cs typeface="Calibri"/>
              </a:rPr>
              <a:t> </a:t>
            </a:r>
            <a:r>
              <a:rPr lang="uz-Cyrl-UZ" sz="2400">
                <a:latin typeface="Calibri"/>
                <a:cs typeface="Calibri"/>
              </a:rPr>
              <a:t>Latin </a:t>
            </a:r>
            <a:r>
              <a:rPr lang="uz-Cyrl-UZ" sz="2400" i="1">
                <a:latin typeface="Calibri"/>
                <a:cs typeface="Calibri"/>
              </a:rPr>
              <a:t>quī</a:t>
            </a:r>
            <a:r>
              <a:rPr lang="fr-CH" sz="2400" i="1">
                <a:latin typeface="Calibri"/>
                <a:cs typeface="Calibri"/>
              </a:rPr>
              <a:t>/quae/quod</a:t>
            </a:r>
            <a:r>
              <a:rPr lang="uz-Cyrl-UZ" sz="2400" i="1">
                <a:latin typeface="Calibri"/>
                <a:cs typeface="Calibri"/>
              </a:rPr>
              <a:t>, quālis, quantus, quot, </a:t>
            </a:r>
            <a:r>
              <a:rPr lang="uz-Cyrl-UZ" sz="2400">
                <a:latin typeface="Calibri"/>
                <a:cs typeface="Calibri"/>
              </a:rPr>
              <a:t>English </a:t>
            </a:r>
            <a:r>
              <a:rPr lang="uz-Cyrl-UZ" sz="2400" i="1">
                <a:latin typeface="Calibri"/>
                <a:cs typeface="Calibri"/>
              </a:rPr>
              <a:t>what (a), </a:t>
            </a:r>
            <a:r>
              <a:rPr lang="uz-Cyrl-UZ" sz="2400">
                <a:latin typeface="Calibri"/>
                <a:cs typeface="Calibri"/>
              </a:rPr>
              <a:t>etc.</a:t>
            </a:r>
            <a:endParaRPr lang="fr-CH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i="1">
                <a:latin typeface="Calibri"/>
                <a:cs typeface="Calibri"/>
              </a:rPr>
              <a:t>Quas ego hic turbas dabo</a:t>
            </a:r>
            <a:r>
              <a:rPr lang="en-US" sz="2400">
                <a:latin typeface="Calibri"/>
                <a:cs typeface="Calibri"/>
              </a:rPr>
              <a:t>! </a:t>
            </a:r>
            <a:endParaRPr lang="nl-NL" sz="2400">
              <a:effectLst/>
              <a:latin typeface="Calibri"/>
              <a:cs typeface="Calibri"/>
            </a:endParaRPr>
          </a:p>
          <a:p>
            <a:pPr marL="457200" indent="-457200">
              <a:lnSpc>
                <a:spcPct val="90000"/>
              </a:lnSpc>
              <a:buAutoNum type="alphaLcPeriod"/>
            </a:pPr>
            <a:endParaRPr lang="nl-NL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2.</a:t>
            </a:r>
            <a:r>
              <a:rPr lang="uz-Cyrl-UZ" sz="2400">
                <a:latin typeface="Calibri"/>
                <a:cs typeface="Calibri"/>
              </a:rPr>
              <a:t> QU-word function</a:t>
            </a:r>
            <a:r>
              <a:rPr lang="fr-CH" sz="2400">
                <a:latin typeface="Calibri"/>
                <a:cs typeface="Calibri"/>
              </a:rPr>
              <a:t>s adverbially:</a:t>
            </a:r>
            <a:r>
              <a:rPr lang="uz-Cyrl-UZ" sz="2400">
                <a:latin typeface="Calibri"/>
                <a:cs typeface="Calibri"/>
              </a:rPr>
              <a:t> Latin </a:t>
            </a:r>
            <a:r>
              <a:rPr lang="uz-Cyrl-UZ" sz="2400" i="1">
                <a:latin typeface="Calibri"/>
                <a:cs typeface="Calibri"/>
              </a:rPr>
              <a:t>quam, ut, quotiēns</a:t>
            </a:r>
            <a:r>
              <a:rPr lang="uz-Cyrl-UZ" sz="2400">
                <a:latin typeface="Calibri"/>
                <a:cs typeface="Calibri"/>
              </a:rPr>
              <a:t>, with scope over an adverb or the finite verb</a:t>
            </a:r>
            <a:r>
              <a:rPr lang="fr-CH" sz="2400">
                <a:latin typeface="Calibri"/>
                <a:cs typeface="Calibri"/>
              </a:rPr>
              <a:t>,</a:t>
            </a:r>
            <a:r>
              <a:rPr lang="uz-Cyrl-UZ" sz="2400">
                <a:latin typeface="Calibri"/>
                <a:cs typeface="Calibri"/>
              </a:rPr>
              <a:t> e.g., </a:t>
            </a:r>
            <a:endParaRPr lang="fr-CH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r-CH" sz="2400" i="1">
                <a:latin typeface="Calibri"/>
                <a:cs typeface="Calibri"/>
              </a:rPr>
              <a:t>Q</a:t>
            </a:r>
            <a:r>
              <a:rPr lang="en-US" sz="2400" i="1">
                <a:latin typeface="Calibri"/>
                <a:cs typeface="Calibri"/>
              </a:rPr>
              <a:t>uam dicit quod opust</a:t>
            </a:r>
            <a:r>
              <a:rPr lang="en-US" sz="2400">
                <a:latin typeface="Calibri"/>
                <a:cs typeface="Calibri"/>
              </a:rPr>
              <a:t>!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i="1">
                <a:latin typeface="Calibri"/>
                <a:cs typeface="Calibri"/>
              </a:rPr>
              <a:t>Quam me paenitet!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i="1">
                <a:latin typeface="Calibri"/>
                <a:cs typeface="Calibri"/>
              </a:rPr>
              <a:t>Ut occulte latet!</a:t>
            </a:r>
            <a:r>
              <a:rPr lang="nl-NL" sz="2400">
                <a:effectLst/>
                <a:latin typeface="Calibri"/>
                <a:cs typeface="Calibri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nl-NL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sz="2400">
                <a:effectLst/>
                <a:latin typeface="Calibri"/>
                <a:cs typeface="Calibri"/>
              </a:rPr>
              <a:t>3. Introduced by a different device, e.g., Latin </a:t>
            </a:r>
            <a:r>
              <a:rPr lang="nl-NL" sz="2400" i="1">
                <a:effectLst/>
                <a:latin typeface="Calibri"/>
                <a:cs typeface="Calibri"/>
              </a:rPr>
              <a:t>acc. excl.</a:t>
            </a: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Mortalis malos! </a:t>
            </a:r>
            <a:r>
              <a:rPr lang="en-US" sz="2400">
                <a:latin typeface="Calibri"/>
                <a:cs typeface="Calibri"/>
              </a:rPr>
              <a:t>‘What sly mortals !’,</a:t>
            </a:r>
            <a:r>
              <a:rPr lang="nl-NL" sz="2400">
                <a:latin typeface="Calibri"/>
                <a:cs typeface="Calibri"/>
              </a:rPr>
              <a:t> </a:t>
            </a:r>
            <a:r>
              <a:rPr lang="en-US" sz="2400" i="1">
                <a:latin typeface="Calibri"/>
                <a:cs typeface="Calibri"/>
              </a:rPr>
              <a:t>O audaciam! </a:t>
            </a:r>
            <a:r>
              <a:rPr lang="en-US" sz="2400">
                <a:latin typeface="Calibri"/>
                <a:cs typeface="Calibri"/>
              </a:rPr>
              <a:t>‘The impudence!’,</a:t>
            </a:r>
            <a:r>
              <a:rPr lang="nl-NL" sz="2400">
                <a:latin typeface="Calibri"/>
                <a:cs typeface="Calibri"/>
              </a:rPr>
              <a:t> </a:t>
            </a:r>
            <a:r>
              <a:rPr lang="en-US" sz="2400" i="1">
                <a:latin typeface="Calibri"/>
                <a:cs typeface="Calibri"/>
              </a:rPr>
              <a:t>Me miseram! </a:t>
            </a:r>
            <a:r>
              <a:rPr lang="en-US" sz="2400">
                <a:latin typeface="Calibri"/>
                <a:cs typeface="Calibri"/>
              </a:rPr>
              <a:t>‘Dear me!’</a:t>
            </a: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Sicin’ te mi hoc facere? </a:t>
            </a:r>
            <a:r>
              <a:rPr lang="en-US" sz="2400">
                <a:latin typeface="Calibri"/>
                <a:cs typeface="Calibri"/>
              </a:rPr>
              <a:t>‘Are you treating me like this?’ </a:t>
            </a:r>
            <a:endParaRPr lang="nl-NL" sz="2400">
              <a:effectLst/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43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Origin of QU-exclamatives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Truncated questions?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effectLst/>
                <a:latin typeface="Calibri"/>
                <a:cs typeface="Calibri"/>
              </a:rPr>
              <a:t>Truncated correlatives?</a:t>
            </a:r>
            <a:endParaRPr lang="nl-NL" sz="2400">
              <a:effectLst/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003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Examples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French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i="1">
                <a:latin typeface="Calibri"/>
                <a:cs typeface="Calibri"/>
              </a:rPr>
              <a:t>comme</a:t>
            </a:r>
            <a:r>
              <a:rPr lang="en-US" sz="2400">
                <a:latin typeface="Calibri"/>
                <a:cs typeface="Calibri"/>
              </a:rPr>
              <a:t> ‘like, as’: </a:t>
            </a:r>
            <a:r>
              <a:rPr lang="en-US" sz="2400" i="1">
                <a:latin typeface="Calibri"/>
                <a:cs typeface="Calibri"/>
              </a:rPr>
              <a:t>Il faut faire comme lui</a:t>
            </a:r>
            <a:endParaRPr lang="en-US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QU-exclamative: </a:t>
            </a:r>
            <a:r>
              <a:rPr lang="en-US" sz="2400" i="1">
                <a:latin typeface="Calibri"/>
                <a:cs typeface="Calibri"/>
              </a:rPr>
              <a:t>Comme c’est bête ! </a:t>
            </a:r>
            <a:r>
              <a:rPr lang="en-US" sz="2400">
                <a:latin typeface="Calibri"/>
                <a:cs typeface="Calibri"/>
              </a:rPr>
              <a:t>‘How stupid that is!’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i="1">
                <a:latin typeface="Calibri"/>
                <a:cs typeface="Calibri"/>
              </a:rPr>
              <a:t>comme </a:t>
            </a:r>
            <a:r>
              <a:rPr lang="en-US" sz="2400">
                <a:latin typeface="Calibri"/>
                <a:cs typeface="Calibri"/>
              </a:rPr>
              <a:t>'how' &gt; QU-exclamative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i="1">
                <a:latin typeface="Calibri"/>
                <a:cs typeface="Calibri"/>
              </a:rPr>
              <a:t>	</a:t>
            </a:r>
            <a:r>
              <a:rPr lang="en-US" sz="2400">
                <a:latin typeface="Calibri"/>
                <a:cs typeface="Calibri"/>
              </a:rPr>
              <a:t>&gt;&gt; </a:t>
            </a:r>
            <a:r>
              <a:rPr lang="en-US" sz="2400" i="1">
                <a:latin typeface="Calibri"/>
                <a:cs typeface="Calibri"/>
              </a:rPr>
              <a:t>comment </a:t>
            </a:r>
            <a:r>
              <a:rPr lang="en-US" sz="2400">
                <a:latin typeface="Calibri"/>
                <a:cs typeface="Calibri"/>
              </a:rPr>
              <a:t>'how'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>
              <a:effectLst/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Albanian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QU-excl. adverbial: </a:t>
            </a:r>
            <a:r>
              <a:rPr lang="en-US" sz="2400" i="1">
                <a:latin typeface="Calibri"/>
                <a:cs typeface="Calibri"/>
              </a:rPr>
              <a:t>sa </a:t>
            </a:r>
            <a:r>
              <a:rPr lang="en-US" sz="2400">
                <a:latin typeface="Calibri"/>
                <a:cs typeface="Calibri"/>
              </a:rPr>
              <a:t>‘how much, how many’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e.g., </a:t>
            </a:r>
            <a:r>
              <a:rPr lang="en-US" sz="2400" i="1">
                <a:latin typeface="Calibri"/>
                <a:cs typeface="Calibri"/>
              </a:rPr>
              <a:t>sa shpejt! </a:t>
            </a:r>
            <a:r>
              <a:rPr lang="en-US" sz="2400">
                <a:latin typeface="Calibri"/>
                <a:cs typeface="Calibri"/>
              </a:rPr>
              <a:t>‘How quickly’, </a:t>
            </a:r>
            <a:r>
              <a:rPr lang="en-US" sz="2400" i="1">
                <a:latin typeface="Calibri"/>
                <a:cs typeface="Calibri"/>
              </a:rPr>
              <a:t>sa më pëlqen deti! </a:t>
            </a:r>
            <a:r>
              <a:rPr lang="en-US" sz="2400">
                <a:latin typeface="Calibri"/>
                <a:cs typeface="Calibri"/>
              </a:rPr>
              <a:t>‘How I like the sea’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QU-excl. adnominal: </a:t>
            </a:r>
            <a:r>
              <a:rPr lang="en-US" sz="2400" i="1">
                <a:latin typeface="Calibri"/>
                <a:cs typeface="Calibri"/>
              </a:rPr>
              <a:t>ç’ </a:t>
            </a:r>
            <a:r>
              <a:rPr lang="en-US" sz="2400">
                <a:latin typeface="Calibri"/>
                <a:cs typeface="Calibri"/>
              </a:rPr>
              <a:t>‘what (kind of)’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e.g. </a:t>
            </a:r>
            <a:r>
              <a:rPr lang="en-US" sz="2400" i="1">
                <a:latin typeface="Calibri"/>
                <a:cs typeface="Calibri"/>
              </a:rPr>
              <a:t>ç’zë</a:t>
            </a:r>
            <a:r>
              <a:rPr lang="en-US" sz="2400">
                <a:latin typeface="Calibri"/>
                <a:cs typeface="Calibri"/>
              </a:rPr>
              <a:t> ‘What a voice</a:t>
            </a:r>
            <a:r>
              <a:rPr lang="nl-NL" sz="2400">
                <a:effectLst/>
                <a:latin typeface="Calibri"/>
                <a:cs typeface="Calibri"/>
              </a:rPr>
              <a:t> </a:t>
            </a:r>
            <a:endParaRPr lang="en-US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endParaRPr lang="nl-NL" sz="2400">
              <a:effectLst/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003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Old English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Beowulf 1-3:</a:t>
            </a: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Hwæt we Gardena in geardagum 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þeodcyninga þrym gefrunon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hu ða æþelingas ellen fremedon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‘We truly know about the might of the nation-kings in the ancient times of the</a:t>
            </a:r>
            <a:r>
              <a:rPr lang="nl-NL" sz="2400">
                <a:latin typeface="Calibri"/>
                <a:cs typeface="Calibri"/>
              </a:rPr>
              <a:t> </a:t>
            </a:r>
            <a:r>
              <a:rPr lang="en-US" sz="2400">
                <a:latin typeface="Calibri"/>
                <a:cs typeface="Calibri"/>
              </a:rPr>
              <a:t>Spear-Danes, how princes then performed deeds of valour’</a:t>
            </a:r>
            <a:r>
              <a:rPr lang="nl-NL" sz="2400">
                <a:effectLst/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Walkden 2013: </a:t>
            </a:r>
            <a:r>
              <a:rPr lang="en-US" sz="2400" i="1">
                <a:latin typeface="Calibri"/>
                <a:cs typeface="Calibri"/>
              </a:rPr>
              <a:t>hwæt</a:t>
            </a:r>
            <a:r>
              <a:rPr lang="en-US" sz="2400">
                <a:latin typeface="Calibri"/>
                <a:cs typeface="Calibri"/>
              </a:rPr>
              <a:t>-clauses pattern with subordinate clauses </a:t>
            </a: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Hwæt ða Eugenia hi gebletsode </a:t>
            </a:r>
            <a:r>
              <a:rPr lang="en-US" sz="2400">
                <a:latin typeface="Calibri"/>
                <a:cs typeface="Calibri"/>
              </a:rPr>
              <a:t>(Life of Eugenia)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‘How Eugenia blessed herself!’ 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nl-NL" sz="2400">
              <a:effectLst/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237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Old English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Therefore, </a:t>
            </a:r>
            <a:r>
              <a:rPr lang="en-US" sz="2400" i="1">
                <a:latin typeface="Calibri"/>
                <a:cs typeface="Calibri"/>
              </a:rPr>
              <a:t>hwæt </a:t>
            </a:r>
            <a:r>
              <a:rPr lang="en-US" sz="2400">
                <a:latin typeface="Calibri"/>
                <a:cs typeface="Calibri"/>
              </a:rPr>
              <a:t>is a QU-exclamative:</a:t>
            </a:r>
            <a:r>
              <a:rPr lang="en-US" sz="2400" i="1">
                <a:latin typeface="Calibri"/>
                <a:cs typeface="Calibri"/>
              </a:rPr>
              <a:t> </a:t>
            </a:r>
            <a:endParaRPr lang="en-US" sz="240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>
                <a:latin typeface="Calibri"/>
                <a:cs typeface="Calibri"/>
              </a:rPr>
              <a:t>Beowulf 1-3:</a:t>
            </a: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Hwæt we Gardena in geardagum 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þeodcyninga þrym gefrunon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‘How much we have heard of the might of the nation-kings in the ancient times of the Spear-Danes !’</a:t>
            </a: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82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r>
              <a:rPr lang="en-US" sz="4000">
                <a:latin typeface="Calibri"/>
                <a:cs typeface="Calibri"/>
              </a:rPr>
              <a:t>Old English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050"/>
            <a:ext cx="8136904" cy="4105125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Compare </a:t>
            </a:r>
            <a:r>
              <a:rPr lang="en-US" sz="2400" i="1">
                <a:latin typeface="Calibri"/>
                <a:cs typeface="Calibri"/>
              </a:rPr>
              <a:t>Heliand (</a:t>
            </a:r>
            <a:r>
              <a:rPr lang="en-US" sz="2400">
                <a:latin typeface="Calibri"/>
                <a:cs typeface="Calibri"/>
              </a:rPr>
              <a:t>2533-34): 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b="1" i="1">
                <a:latin typeface="Calibri"/>
                <a:cs typeface="Calibri"/>
              </a:rPr>
              <a:t>huat</a:t>
            </a:r>
            <a:r>
              <a:rPr lang="en-US" sz="2400" i="1">
                <a:latin typeface="Calibri"/>
                <a:cs typeface="Calibri"/>
              </a:rPr>
              <a:t> uualdand god habit </a:t>
            </a:r>
            <a:r>
              <a:rPr lang="en-US" sz="2400" b="1" i="1">
                <a:latin typeface="Calibri"/>
                <a:cs typeface="Calibri"/>
              </a:rPr>
              <a:t>guodes </a:t>
            </a:r>
            <a:r>
              <a:rPr lang="en-US" sz="2400" i="1">
                <a:latin typeface="Calibri"/>
                <a:cs typeface="Calibri"/>
              </a:rPr>
              <a:t>gigereuuid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‘what good things Lord God has prepared (for us)’</a:t>
            </a:r>
          </a:p>
          <a:p>
            <a:pPr marL="0" indent="0">
              <a:buNone/>
            </a:pPr>
            <a:endParaRPr lang="en-US" sz="2400" i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Heliand </a:t>
            </a:r>
            <a:r>
              <a:rPr lang="en-US" sz="2400">
                <a:latin typeface="Calibri"/>
                <a:cs typeface="Calibri"/>
              </a:rPr>
              <a:t>4572-73:</a:t>
            </a:r>
            <a:endParaRPr lang="en-US" sz="2400" i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latin typeface="Calibri"/>
                <a:cs typeface="Calibri"/>
              </a:rPr>
              <a:t>huat ik iu godes rîki, quað he, gihêt, himiles lioht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cs typeface="Calibri"/>
              </a:rPr>
              <a:t>‘How I promised you God’s kingdom, he said, heaven’s light!</a:t>
            </a:r>
            <a:r>
              <a:rPr lang="nl-NL" sz="2400">
                <a:effectLst/>
                <a:latin typeface="Calibri"/>
                <a:cs typeface="Calibri"/>
              </a:rPr>
              <a:t> </a:t>
            </a:r>
            <a:endParaRPr lang="nl-NL" sz="2400">
              <a:latin typeface="Calibri"/>
              <a:cs typeface="Calibri"/>
            </a:endParaRPr>
          </a:p>
          <a:p>
            <a:pPr marL="0" indent="0">
              <a:buNone/>
            </a:pPr>
            <a:endParaRPr lang="nl-NL" sz="240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7AC8-4002-CE4A-B00D-BF7230D93656}" type="slidenum">
              <a:rPr lang="nl-NL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52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35638</TotalTime>
  <Words>1527</Words>
  <Application>Microsoft Macintosh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The contribution of Latin to the comparative study of QU-Exclamatives</vt:lpstr>
      <vt:lpstr>Exclamatives</vt:lpstr>
      <vt:lpstr>Words introducing exclamatives</vt:lpstr>
      <vt:lpstr>2 Syntactic types</vt:lpstr>
      <vt:lpstr>Origin of QU-exclamatives</vt:lpstr>
      <vt:lpstr>Examples</vt:lpstr>
      <vt:lpstr>Old English</vt:lpstr>
      <vt:lpstr>Old English</vt:lpstr>
      <vt:lpstr>Old English</vt:lpstr>
      <vt:lpstr>Indo-European</vt:lpstr>
      <vt:lpstr>Old Indo-Iranian</vt:lpstr>
      <vt:lpstr>PIE *k(w)u</vt:lpstr>
      <vt:lpstr>Latin ut</vt:lpstr>
      <vt:lpstr>Latin quī ‘how’ and ‘why’ </vt:lpstr>
      <vt:lpstr>Latin quam</vt:lpstr>
      <vt:lpstr>Latin quomodo, quemadmodum</vt:lpstr>
      <vt:lpstr>Preliminary conclusions (I)</vt:lpstr>
      <vt:lpstr>Preliminary conclusions (II)</vt:lpstr>
      <vt:lpstr>Excursus on quam</vt:lpstr>
      <vt:lpstr>Previous proposals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Sprachen Italiens in der Antike </dc:title>
  <dc:subject/>
  <dc:creator/>
  <cp:keywords/>
  <dc:description/>
  <cp:lastModifiedBy>Michiel de Vaan</cp:lastModifiedBy>
  <cp:revision>54</cp:revision>
  <dcterms:created xsi:type="dcterms:W3CDTF">2006-04-12T10:18:50Z</dcterms:created>
  <dcterms:modified xsi:type="dcterms:W3CDTF">2022-06-30T09:41:47Z</dcterms:modified>
  <cp:category/>
</cp:coreProperties>
</file>