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 id="308" r:id="rId7"/>
    <p:sldId id="311" r:id="rId8"/>
    <p:sldId id="312" r:id="rId9"/>
    <p:sldId id="313" r:id="rId10"/>
    <p:sldId id="314" r:id="rId11"/>
    <p:sldId id="320" r:id="rId12"/>
    <p:sldId id="319" r:id="rId13"/>
    <p:sldId id="318" r:id="rId14"/>
    <p:sldId id="317" r:id="rId15"/>
    <p:sldId id="267" r:id="rId16"/>
    <p:sldId id="321" r:id="rId17"/>
    <p:sldId id="275" r:id="rId18"/>
    <p:sldId id="285" r:id="rId19"/>
    <p:sldId id="286" r:id="rId20"/>
    <p:sldId id="287" r:id="rId21"/>
    <p:sldId id="288" r:id="rId22"/>
    <p:sldId id="303" r:id="rId23"/>
    <p:sldId id="304" r:id="rId24"/>
    <p:sldId id="305" r:id="rId25"/>
    <p:sldId id="306" r:id="rId26"/>
    <p:sldId id="290" r:id="rId27"/>
    <p:sldId id="322" r:id="rId28"/>
    <p:sldId id="301" r:id="rId29"/>
    <p:sldId id="294" r:id="rId30"/>
    <p:sldId id="293" r:id="rId31"/>
    <p:sldId id="289" r:id="rId32"/>
    <p:sldId id="292" r:id="rId33"/>
    <p:sldId id="323" r:id="rId34"/>
    <p:sldId id="271" r:id="rId35"/>
    <p:sldId id="324" r:id="rId36"/>
    <p:sldId id="326" r:id="rId37"/>
    <p:sldId id="332" r:id="rId38"/>
    <p:sldId id="330" r:id="rId39"/>
    <p:sldId id="333" r:id="rId40"/>
    <p:sldId id="331" r:id="rId41"/>
    <p:sldId id="329" r:id="rId42"/>
    <p:sldId id="327" r:id="rId43"/>
    <p:sldId id="328" r:id="rId44"/>
    <p:sldId id="257" r:id="rId45"/>
    <p:sldId id="302" r:id="rId46"/>
    <p:sldId id="307"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E1031-F66F-458A-B36D-D8B63CE4BB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E320C81-8257-4551-A555-3882B27474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A717AB2-126E-40AF-AD47-5DB0E7079B7A}"/>
              </a:ext>
            </a:extLst>
          </p:cNvPr>
          <p:cNvSpPr>
            <a:spLocks noGrp="1"/>
          </p:cNvSpPr>
          <p:nvPr>
            <p:ph type="dt" sz="half" idx="10"/>
          </p:nvPr>
        </p:nvSpPr>
        <p:spPr/>
        <p:txBody>
          <a:bodyPr/>
          <a:lstStyle/>
          <a:p>
            <a:fld id="{647A8A41-08E8-4EBE-9B77-EAAFBC9261DD}" type="datetimeFigureOut">
              <a:rPr lang="en-GB" smtClean="0"/>
              <a:t>01/07/2022</a:t>
            </a:fld>
            <a:endParaRPr lang="en-GB"/>
          </a:p>
        </p:txBody>
      </p:sp>
      <p:sp>
        <p:nvSpPr>
          <p:cNvPr id="5" name="Footer Placeholder 4">
            <a:extLst>
              <a:ext uri="{FF2B5EF4-FFF2-40B4-BE49-F238E27FC236}">
                <a16:creationId xmlns:a16="http://schemas.microsoft.com/office/drawing/2014/main" id="{E688CD3B-BC9A-4FBC-9B73-3147C86CE02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01221C-2798-4DB9-9433-004EB26543BE}"/>
              </a:ext>
            </a:extLst>
          </p:cNvPr>
          <p:cNvSpPr>
            <a:spLocks noGrp="1"/>
          </p:cNvSpPr>
          <p:nvPr>
            <p:ph type="sldNum" sz="quarter" idx="12"/>
          </p:nvPr>
        </p:nvSpPr>
        <p:spPr/>
        <p:txBody>
          <a:bodyPr/>
          <a:lstStyle/>
          <a:p>
            <a:fld id="{ABF47A74-D481-4775-9776-BC9EB353811E}" type="slidenum">
              <a:rPr lang="en-GB" smtClean="0"/>
              <a:t>‹#›</a:t>
            </a:fld>
            <a:endParaRPr lang="en-GB"/>
          </a:p>
        </p:txBody>
      </p:sp>
    </p:spTree>
    <p:extLst>
      <p:ext uri="{BB962C8B-B14F-4D97-AF65-F5344CB8AC3E}">
        <p14:creationId xmlns:p14="http://schemas.microsoft.com/office/powerpoint/2010/main" val="3968681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FDF05-2668-4A75-A8FB-A70D31FD511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C02305B-622D-4FCB-AD75-9F6187B64DD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AC5634-F41E-4775-9136-0F510E29F9E3}"/>
              </a:ext>
            </a:extLst>
          </p:cNvPr>
          <p:cNvSpPr>
            <a:spLocks noGrp="1"/>
          </p:cNvSpPr>
          <p:nvPr>
            <p:ph type="dt" sz="half" idx="10"/>
          </p:nvPr>
        </p:nvSpPr>
        <p:spPr/>
        <p:txBody>
          <a:bodyPr/>
          <a:lstStyle/>
          <a:p>
            <a:fld id="{647A8A41-08E8-4EBE-9B77-EAAFBC9261DD}" type="datetimeFigureOut">
              <a:rPr lang="en-GB" smtClean="0"/>
              <a:t>01/07/2022</a:t>
            </a:fld>
            <a:endParaRPr lang="en-GB"/>
          </a:p>
        </p:txBody>
      </p:sp>
      <p:sp>
        <p:nvSpPr>
          <p:cNvPr id="5" name="Footer Placeholder 4">
            <a:extLst>
              <a:ext uri="{FF2B5EF4-FFF2-40B4-BE49-F238E27FC236}">
                <a16:creationId xmlns:a16="http://schemas.microsoft.com/office/drawing/2014/main" id="{C625B979-BBA4-418C-80D8-D84FDED7A0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5423D1-3FFA-4F6D-A181-4EBEB7891B02}"/>
              </a:ext>
            </a:extLst>
          </p:cNvPr>
          <p:cNvSpPr>
            <a:spLocks noGrp="1"/>
          </p:cNvSpPr>
          <p:nvPr>
            <p:ph type="sldNum" sz="quarter" idx="12"/>
          </p:nvPr>
        </p:nvSpPr>
        <p:spPr/>
        <p:txBody>
          <a:bodyPr/>
          <a:lstStyle/>
          <a:p>
            <a:fld id="{ABF47A74-D481-4775-9776-BC9EB353811E}" type="slidenum">
              <a:rPr lang="en-GB" smtClean="0"/>
              <a:t>‹#›</a:t>
            </a:fld>
            <a:endParaRPr lang="en-GB"/>
          </a:p>
        </p:txBody>
      </p:sp>
    </p:spTree>
    <p:extLst>
      <p:ext uri="{BB962C8B-B14F-4D97-AF65-F5344CB8AC3E}">
        <p14:creationId xmlns:p14="http://schemas.microsoft.com/office/powerpoint/2010/main" val="1486262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79BF29-7431-412A-9BFF-DC15CAA4671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9046F84-ACC7-4DFE-BEED-D92283D0548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043D628-6232-4025-81EE-96C59EE2BB45}"/>
              </a:ext>
            </a:extLst>
          </p:cNvPr>
          <p:cNvSpPr>
            <a:spLocks noGrp="1"/>
          </p:cNvSpPr>
          <p:nvPr>
            <p:ph type="dt" sz="half" idx="10"/>
          </p:nvPr>
        </p:nvSpPr>
        <p:spPr/>
        <p:txBody>
          <a:bodyPr/>
          <a:lstStyle/>
          <a:p>
            <a:fld id="{647A8A41-08E8-4EBE-9B77-EAAFBC9261DD}" type="datetimeFigureOut">
              <a:rPr lang="en-GB" smtClean="0"/>
              <a:t>01/07/2022</a:t>
            </a:fld>
            <a:endParaRPr lang="en-GB"/>
          </a:p>
        </p:txBody>
      </p:sp>
      <p:sp>
        <p:nvSpPr>
          <p:cNvPr id="5" name="Footer Placeholder 4">
            <a:extLst>
              <a:ext uri="{FF2B5EF4-FFF2-40B4-BE49-F238E27FC236}">
                <a16:creationId xmlns:a16="http://schemas.microsoft.com/office/drawing/2014/main" id="{6407172D-5E04-4363-9BD3-7733E6617E9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8BBE88-662E-4CD4-A98A-6862074161EF}"/>
              </a:ext>
            </a:extLst>
          </p:cNvPr>
          <p:cNvSpPr>
            <a:spLocks noGrp="1"/>
          </p:cNvSpPr>
          <p:nvPr>
            <p:ph type="sldNum" sz="quarter" idx="12"/>
          </p:nvPr>
        </p:nvSpPr>
        <p:spPr/>
        <p:txBody>
          <a:bodyPr/>
          <a:lstStyle/>
          <a:p>
            <a:fld id="{ABF47A74-D481-4775-9776-BC9EB353811E}" type="slidenum">
              <a:rPr lang="en-GB" smtClean="0"/>
              <a:t>‹#›</a:t>
            </a:fld>
            <a:endParaRPr lang="en-GB"/>
          </a:p>
        </p:txBody>
      </p:sp>
    </p:spTree>
    <p:extLst>
      <p:ext uri="{BB962C8B-B14F-4D97-AF65-F5344CB8AC3E}">
        <p14:creationId xmlns:p14="http://schemas.microsoft.com/office/powerpoint/2010/main" val="3442274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13748-F745-42F9-9A3B-FED9726DA37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D47B913-94FE-49C0-8268-041B7DF5A47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87216D1-BD1C-42FE-B465-20EF274DE7BA}"/>
              </a:ext>
            </a:extLst>
          </p:cNvPr>
          <p:cNvSpPr>
            <a:spLocks noGrp="1"/>
          </p:cNvSpPr>
          <p:nvPr>
            <p:ph type="dt" sz="half" idx="10"/>
          </p:nvPr>
        </p:nvSpPr>
        <p:spPr/>
        <p:txBody>
          <a:bodyPr/>
          <a:lstStyle/>
          <a:p>
            <a:fld id="{647A8A41-08E8-4EBE-9B77-EAAFBC9261DD}" type="datetimeFigureOut">
              <a:rPr lang="en-GB" smtClean="0"/>
              <a:t>01/07/2022</a:t>
            </a:fld>
            <a:endParaRPr lang="en-GB"/>
          </a:p>
        </p:txBody>
      </p:sp>
      <p:sp>
        <p:nvSpPr>
          <p:cNvPr id="5" name="Footer Placeholder 4">
            <a:extLst>
              <a:ext uri="{FF2B5EF4-FFF2-40B4-BE49-F238E27FC236}">
                <a16:creationId xmlns:a16="http://schemas.microsoft.com/office/drawing/2014/main" id="{3412C246-6147-432E-A502-0A007F54F24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DF02DC-1AD3-4789-88FE-A24F90433C32}"/>
              </a:ext>
            </a:extLst>
          </p:cNvPr>
          <p:cNvSpPr>
            <a:spLocks noGrp="1"/>
          </p:cNvSpPr>
          <p:nvPr>
            <p:ph type="sldNum" sz="quarter" idx="12"/>
          </p:nvPr>
        </p:nvSpPr>
        <p:spPr/>
        <p:txBody>
          <a:bodyPr/>
          <a:lstStyle/>
          <a:p>
            <a:fld id="{ABF47A74-D481-4775-9776-BC9EB353811E}" type="slidenum">
              <a:rPr lang="en-GB" smtClean="0"/>
              <a:t>‹#›</a:t>
            </a:fld>
            <a:endParaRPr lang="en-GB"/>
          </a:p>
        </p:txBody>
      </p:sp>
    </p:spTree>
    <p:extLst>
      <p:ext uri="{BB962C8B-B14F-4D97-AF65-F5344CB8AC3E}">
        <p14:creationId xmlns:p14="http://schemas.microsoft.com/office/powerpoint/2010/main" val="2128130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B38D0-F977-40B1-9385-E0DEA76E67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10BF387-8357-4D18-B260-E3DB4FB327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F87BC3D-5248-4CF9-827E-E1B186CAD7BA}"/>
              </a:ext>
            </a:extLst>
          </p:cNvPr>
          <p:cNvSpPr>
            <a:spLocks noGrp="1"/>
          </p:cNvSpPr>
          <p:nvPr>
            <p:ph type="dt" sz="half" idx="10"/>
          </p:nvPr>
        </p:nvSpPr>
        <p:spPr/>
        <p:txBody>
          <a:bodyPr/>
          <a:lstStyle/>
          <a:p>
            <a:fld id="{647A8A41-08E8-4EBE-9B77-EAAFBC9261DD}" type="datetimeFigureOut">
              <a:rPr lang="en-GB" smtClean="0"/>
              <a:t>01/07/2022</a:t>
            </a:fld>
            <a:endParaRPr lang="en-GB"/>
          </a:p>
        </p:txBody>
      </p:sp>
      <p:sp>
        <p:nvSpPr>
          <p:cNvPr id="5" name="Footer Placeholder 4">
            <a:extLst>
              <a:ext uri="{FF2B5EF4-FFF2-40B4-BE49-F238E27FC236}">
                <a16:creationId xmlns:a16="http://schemas.microsoft.com/office/drawing/2014/main" id="{3276958C-F680-4705-9263-D344BCE4421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5CED07-019A-4DEA-A26A-E830CD88DCE1}"/>
              </a:ext>
            </a:extLst>
          </p:cNvPr>
          <p:cNvSpPr>
            <a:spLocks noGrp="1"/>
          </p:cNvSpPr>
          <p:nvPr>
            <p:ph type="sldNum" sz="quarter" idx="12"/>
          </p:nvPr>
        </p:nvSpPr>
        <p:spPr/>
        <p:txBody>
          <a:bodyPr/>
          <a:lstStyle/>
          <a:p>
            <a:fld id="{ABF47A74-D481-4775-9776-BC9EB353811E}" type="slidenum">
              <a:rPr lang="en-GB" smtClean="0"/>
              <a:t>‹#›</a:t>
            </a:fld>
            <a:endParaRPr lang="en-GB"/>
          </a:p>
        </p:txBody>
      </p:sp>
    </p:spTree>
    <p:extLst>
      <p:ext uri="{BB962C8B-B14F-4D97-AF65-F5344CB8AC3E}">
        <p14:creationId xmlns:p14="http://schemas.microsoft.com/office/powerpoint/2010/main" val="3849230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8D944-0515-43F4-96B1-A6442FC4C8E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123FA5A-FA29-4FFB-91BF-657DC5D112C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EB326CB-37C1-4CA9-B379-28C7D7F3E58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FCBA080-EEB2-468B-A989-4D9BC151C28E}"/>
              </a:ext>
            </a:extLst>
          </p:cNvPr>
          <p:cNvSpPr>
            <a:spLocks noGrp="1"/>
          </p:cNvSpPr>
          <p:nvPr>
            <p:ph type="dt" sz="half" idx="10"/>
          </p:nvPr>
        </p:nvSpPr>
        <p:spPr/>
        <p:txBody>
          <a:bodyPr/>
          <a:lstStyle/>
          <a:p>
            <a:fld id="{647A8A41-08E8-4EBE-9B77-EAAFBC9261DD}" type="datetimeFigureOut">
              <a:rPr lang="en-GB" smtClean="0"/>
              <a:t>01/07/2022</a:t>
            </a:fld>
            <a:endParaRPr lang="en-GB"/>
          </a:p>
        </p:txBody>
      </p:sp>
      <p:sp>
        <p:nvSpPr>
          <p:cNvPr id="6" name="Footer Placeholder 5">
            <a:extLst>
              <a:ext uri="{FF2B5EF4-FFF2-40B4-BE49-F238E27FC236}">
                <a16:creationId xmlns:a16="http://schemas.microsoft.com/office/drawing/2014/main" id="{14079A5B-6AC7-4EE4-AD33-CF3C66001E8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EC172DA-D20E-42C4-B5B4-D321E9886097}"/>
              </a:ext>
            </a:extLst>
          </p:cNvPr>
          <p:cNvSpPr>
            <a:spLocks noGrp="1"/>
          </p:cNvSpPr>
          <p:nvPr>
            <p:ph type="sldNum" sz="quarter" idx="12"/>
          </p:nvPr>
        </p:nvSpPr>
        <p:spPr/>
        <p:txBody>
          <a:bodyPr/>
          <a:lstStyle/>
          <a:p>
            <a:fld id="{ABF47A74-D481-4775-9776-BC9EB353811E}" type="slidenum">
              <a:rPr lang="en-GB" smtClean="0"/>
              <a:t>‹#›</a:t>
            </a:fld>
            <a:endParaRPr lang="en-GB"/>
          </a:p>
        </p:txBody>
      </p:sp>
    </p:spTree>
    <p:extLst>
      <p:ext uri="{BB962C8B-B14F-4D97-AF65-F5344CB8AC3E}">
        <p14:creationId xmlns:p14="http://schemas.microsoft.com/office/powerpoint/2010/main" val="1020421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5E74-6CA3-4B25-9A0D-FA44FFB4525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51DCAFF-80D0-45F9-9636-2BEA8CF4E2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586CD00-51D9-4D8B-8719-14B7CB11479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B82E2E3-6B9F-47E6-BD4B-F997374B39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65C193D-60C0-4476-BA0A-E82DCEF969F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F72FF94-9292-430F-86A0-619C2F67451A}"/>
              </a:ext>
            </a:extLst>
          </p:cNvPr>
          <p:cNvSpPr>
            <a:spLocks noGrp="1"/>
          </p:cNvSpPr>
          <p:nvPr>
            <p:ph type="dt" sz="half" idx="10"/>
          </p:nvPr>
        </p:nvSpPr>
        <p:spPr/>
        <p:txBody>
          <a:bodyPr/>
          <a:lstStyle/>
          <a:p>
            <a:fld id="{647A8A41-08E8-4EBE-9B77-EAAFBC9261DD}" type="datetimeFigureOut">
              <a:rPr lang="en-GB" smtClean="0"/>
              <a:t>01/07/2022</a:t>
            </a:fld>
            <a:endParaRPr lang="en-GB"/>
          </a:p>
        </p:txBody>
      </p:sp>
      <p:sp>
        <p:nvSpPr>
          <p:cNvPr id="8" name="Footer Placeholder 7">
            <a:extLst>
              <a:ext uri="{FF2B5EF4-FFF2-40B4-BE49-F238E27FC236}">
                <a16:creationId xmlns:a16="http://schemas.microsoft.com/office/drawing/2014/main" id="{DB53C27D-3476-4779-A820-EE6745F43D5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CB982FB-9586-4FCE-888F-B36EBF1A43FE}"/>
              </a:ext>
            </a:extLst>
          </p:cNvPr>
          <p:cNvSpPr>
            <a:spLocks noGrp="1"/>
          </p:cNvSpPr>
          <p:nvPr>
            <p:ph type="sldNum" sz="quarter" idx="12"/>
          </p:nvPr>
        </p:nvSpPr>
        <p:spPr/>
        <p:txBody>
          <a:bodyPr/>
          <a:lstStyle/>
          <a:p>
            <a:fld id="{ABF47A74-D481-4775-9776-BC9EB353811E}" type="slidenum">
              <a:rPr lang="en-GB" smtClean="0"/>
              <a:t>‹#›</a:t>
            </a:fld>
            <a:endParaRPr lang="en-GB"/>
          </a:p>
        </p:txBody>
      </p:sp>
    </p:spTree>
    <p:extLst>
      <p:ext uri="{BB962C8B-B14F-4D97-AF65-F5344CB8AC3E}">
        <p14:creationId xmlns:p14="http://schemas.microsoft.com/office/powerpoint/2010/main" val="3975783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469C8-B47F-42D9-A4B6-2A6D8196073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715AA1B-3696-407A-88CF-54C602D5C28B}"/>
              </a:ext>
            </a:extLst>
          </p:cNvPr>
          <p:cNvSpPr>
            <a:spLocks noGrp="1"/>
          </p:cNvSpPr>
          <p:nvPr>
            <p:ph type="dt" sz="half" idx="10"/>
          </p:nvPr>
        </p:nvSpPr>
        <p:spPr/>
        <p:txBody>
          <a:bodyPr/>
          <a:lstStyle/>
          <a:p>
            <a:fld id="{647A8A41-08E8-4EBE-9B77-EAAFBC9261DD}" type="datetimeFigureOut">
              <a:rPr lang="en-GB" smtClean="0"/>
              <a:t>01/07/2022</a:t>
            </a:fld>
            <a:endParaRPr lang="en-GB"/>
          </a:p>
        </p:txBody>
      </p:sp>
      <p:sp>
        <p:nvSpPr>
          <p:cNvPr id="4" name="Footer Placeholder 3">
            <a:extLst>
              <a:ext uri="{FF2B5EF4-FFF2-40B4-BE49-F238E27FC236}">
                <a16:creationId xmlns:a16="http://schemas.microsoft.com/office/drawing/2014/main" id="{BFA5B72E-065C-40D6-8095-A5E10FFB930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9098509-2B66-4CFC-B405-0A7685C8A482}"/>
              </a:ext>
            </a:extLst>
          </p:cNvPr>
          <p:cNvSpPr>
            <a:spLocks noGrp="1"/>
          </p:cNvSpPr>
          <p:nvPr>
            <p:ph type="sldNum" sz="quarter" idx="12"/>
          </p:nvPr>
        </p:nvSpPr>
        <p:spPr/>
        <p:txBody>
          <a:bodyPr/>
          <a:lstStyle/>
          <a:p>
            <a:fld id="{ABF47A74-D481-4775-9776-BC9EB353811E}" type="slidenum">
              <a:rPr lang="en-GB" smtClean="0"/>
              <a:t>‹#›</a:t>
            </a:fld>
            <a:endParaRPr lang="en-GB"/>
          </a:p>
        </p:txBody>
      </p:sp>
    </p:spTree>
    <p:extLst>
      <p:ext uri="{BB962C8B-B14F-4D97-AF65-F5344CB8AC3E}">
        <p14:creationId xmlns:p14="http://schemas.microsoft.com/office/powerpoint/2010/main" val="137070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D86BBF-612A-4C73-B5DF-6D185AF43B9F}"/>
              </a:ext>
            </a:extLst>
          </p:cNvPr>
          <p:cNvSpPr>
            <a:spLocks noGrp="1"/>
          </p:cNvSpPr>
          <p:nvPr>
            <p:ph type="dt" sz="half" idx="10"/>
          </p:nvPr>
        </p:nvSpPr>
        <p:spPr/>
        <p:txBody>
          <a:bodyPr/>
          <a:lstStyle/>
          <a:p>
            <a:fld id="{647A8A41-08E8-4EBE-9B77-EAAFBC9261DD}" type="datetimeFigureOut">
              <a:rPr lang="en-GB" smtClean="0"/>
              <a:t>01/07/2022</a:t>
            </a:fld>
            <a:endParaRPr lang="en-GB"/>
          </a:p>
        </p:txBody>
      </p:sp>
      <p:sp>
        <p:nvSpPr>
          <p:cNvPr id="3" name="Footer Placeholder 2">
            <a:extLst>
              <a:ext uri="{FF2B5EF4-FFF2-40B4-BE49-F238E27FC236}">
                <a16:creationId xmlns:a16="http://schemas.microsoft.com/office/drawing/2014/main" id="{3F7F6DD1-FC27-4A89-A3DE-EB0FE9932DE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6447111-A3AA-4091-875D-F9AF397D8CF8}"/>
              </a:ext>
            </a:extLst>
          </p:cNvPr>
          <p:cNvSpPr>
            <a:spLocks noGrp="1"/>
          </p:cNvSpPr>
          <p:nvPr>
            <p:ph type="sldNum" sz="quarter" idx="12"/>
          </p:nvPr>
        </p:nvSpPr>
        <p:spPr/>
        <p:txBody>
          <a:bodyPr/>
          <a:lstStyle/>
          <a:p>
            <a:fld id="{ABF47A74-D481-4775-9776-BC9EB353811E}" type="slidenum">
              <a:rPr lang="en-GB" smtClean="0"/>
              <a:t>‹#›</a:t>
            </a:fld>
            <a:endParaRPr lang="en-GB"/>
          </a:p>
        </p:txBody>
      </p:sp>
    </p:spTree>
    <p:extLst>
      <p:ext uri="{BB962C8B-B14F-4D97-AF65-F5344CB8AC3E}">
        <p14:creationId xmlns:p14="http://schemas.microsoft.com/office/powerpoint/2010/main" val="1944130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4AC31-4D9A-4C04-87F2-4F0E167AAC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BE7DD8D-3EC9-4A9F-8CFA-7BDAAA5796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4A9DA7B-4E67-4BEA-BFDA-489CB4BB56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AF5BA72-1586-422E-95C6-FD600C2AD8C2}"/>
              </a:ext>
            </a:extLst>
          </p:cNvPr>
          <p:cNvSpPr>
            <a:spLocks noGrp="1"/>
          </p:cNvSpPr>
          <p:nvPr>
            <p:ph type="dt" sz="half" idx="10"/>
          </p:nvPr>
        </p:nvSpPr>
        <p:spPr/>
        <p:txBody>
          <a:bodyPr/>
          <a:lstStyle/>
          <a:p>
            <a:fld id="{647A8A41-08E8-4EBE-9B77-EAAFBC9261DD}" type="datetimeFigureOut">
              <a:rPr lang="en-GB" smtClean="0"/>
              <a:t>01/07/2022</a:t>
            </a:fld>
            <a:endParaRPr lang="en-GB"/>
          </a:p>
        </p:txBody>
      </p:sp>
      <p:sp>
        <p:nvSpPr>
          <p:cNvPr id="6" name="Footer Placeholder 5">
            <a:extLst>
              <a:ext uri="{FF2B5EF4-FFF2-40B4-BE49-F238E27FC236}">
                <a16:creationId xmlns:a16="http://schemas.microsoft.com/office/drawing/2014/main" id="{DFB6E464-98F7-4A52-90DD-6E20E6B014F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D2D927A-C8E1-4368-8486-CD1FA805F581}"/>
              </a:ext>
            </a:extLst>
          </p:cNvPr>
          <p:cNvSpPr>
            <a:spLocks noGrp="1"/>
          </p:cNvSpPr>
          <p:nvPr>
            <p:ph type="sldNum" sz="quarter" idx="12"/>
          </p:nvPr>
        </p:nvSpPr>
        <p:spPr/>
        <p:txBody>
          <a:bodyPr/>
          <a:lstStyle/>
          <a:p>
            <a:fld id="{ABF47A74-D481-4775-9776-BC9EB353811E}" type="slidenum">
              <a:rPr lang="en-GB" smtClean="0"/>
              <a:t>‹#›</a:t>
            </a:fld>
            <a:endParaRPr lang="en-GB"/>
          </a:p>
        </p:txBody>
      </p:sp>
    </p:spTree>
    <p:extLst>
      <p:ext uri="{BB962C8B-B14F-4D97-AF65-F5344CB8AC3E}">
        <p14:creationId xmlns:p14="http://schemas.microsoft.com/office/powerpoint/2010/main" val="510296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44AC9-0D6E-4145-96E8-07050867FC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97B3A62-9F8A-4071-A9F6-6575396C45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D57DA5D-9D21-47B3-A31F-72AE69E2EE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C628DD7-641E-49A1-ABE5-9226ABB2754C}"/>
              </a:ext>
            </a:extLst>
          </p:cNvPr>
          <p:cNvSpPr>
            <a:spLocks noGrp="1"/>
          </p:cNvSpPr>
          <p:nvPr>
            <p:ph type="dt" sz="half" idx="10"/>
          </p:nvPr>
        </p:nvSpPr>
        <p:spPr/>
        <p:txBody>
          <a:bodyPr/>
          <a:lstStyle/>
          <a:p>
            <a:fld id="{647A8A41-08E8-4EBE-9B77-EAAFBC9261DD}" type="datetimeFigureOut">
              <a:rPr lang="en-GB" smtClean="0"/>
              <a:t>01/07/2022</a:t>
            </a:fld>
            <a:endParaRPr lang="en-GB"/>
          </a:p>
        </p:txBody>
      </p:sp>
      <p:sp>
        <p:nvSpPr>
          <p:cNvPr id="6" name="Footer Placeholder 5">
            <a:extLst>
              <a:ext uri="{FF2B5EF4-FFF2-40B4-BE49-F238E27FC236}">
                <a16:creationId xmlns:a16="http://schemas.microsoft.com/office/drawing/2014/main" id="{DC098D23-C0AF-41D1-B2D1-2CA7F4996B0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7FA74F0-9E09-48D9-876E-A0DD6019F789}"/>
              </a:ext>
            </a:extLst>
          </p:cNvPr>
          <p:cNvSpPr>
            <a:spLocks noGrp="1"/>
          </p:cNvSpPr>
          <p:nvPr>
            <p:ph type="sldNum" sz="quarter" idx="12"/>
          </p:nvPr>
        </p:nvSpPr>
        <p:spPr/>
        <p:txBody>
          <a:bodyPr/>
          <a:lstStyle/>
          <a:p>
            <a:fld id="{ABF47A74-D481-4775-9776-BC9EB353811E}" type="slidenum">
              <a:rPr lang="en-GB" smtClean="0"/>
              <a:t>‹#›</a:t>
            </a:fld>
            <a:endParaRPr lang="en-GB"/>
          </a:p>
        </p:txBody>
      </p:sp>
    </p:spTree>
    <p:extLst>
      <p:ext uri="{BB962C8B-B14F-4D97-AF65-F5344CB8AC3E}">
        <p14:creationId xmlns:p14="http://schemas.microsoft.com/office/powerpoint/2010/main" val="1385091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F5F00A-EA8B-43D6-9745-389FB03AFE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9733098-01A8-4F27-9113-986AF85292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39CEB7-29CC-44F3-B94D-FE784E6456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7A8A41-08E8-4EBE-9B77-EAAFBC9261DD}" type="datetimeFigureOut">
              <a:rPr lang="en-GB" smtClean="0"/>
              <a:t>01/07/2022</a:t>
            </a:fld>
            <a:endParaRPr lang="en-GB"/>
          </a:p>
        </p:txBody>
      </p:sp>
      <p:sp>
        <p:nvSpPr>
          <p:cNvPr id="5" name="Footer Placeholder 4">
            <a:extLst>
              <a:ext uri="{FF2B5EF4-FFF2-40B4-BE49-F238E27FC236}">
                <a16:creationId xmlns:a16="http://schemas.microsoft.com/office/drawing/2014/main" id="{162F8259-20DA-4EC3-9119-7011B3F638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27DED5E-85D4-42CF-B86A-3E40486859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F47A74-D481-4775-9776-BC9EB353811E}" type="slidenum">
              <a:rPr lang="en-GB" smtClean="0"/>
              <a:t>‹#›</a:t>
            </a:fld>
            <a:endParaRPr lang="en-GB"/>
          </a:p>
        </p:txBody>
      </p:sp>
    </p:spTree>
    <p:extLst>
      <p:ext uri="{BB962C8B-B14F-4D97-AF65-F5344CB8AC3E}">
        <p14:creationId xmlns:p14="http://schemas.microsoft.com/office/powerpoint/2010/main" val="1817570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0C705-398A-4D53-AD34-699D86216422}"/>
              </a:ext>
            </a:extLst>
          </p:cNvPr>
          <p:cNvSpPr>
            <a:spLocks noGrp="1"/>
          </p:cNvSpPr>
          <p:nvPr>
            <p:ph type="ctrTitle"/>
          </p:nvPr>
        </p:nvSpPr>
        <p:spPr>
          <a:xfrm>
            <a:off x="695739" y="1166191"/>
            <a:ext cx="10860157" cy="3379304"/>
          </a:xfrm>
        </p:spPr>
        <p:txBody>
          <a:bodyPr>
            <a:normAutofit/>
          </a:bodyPr>
          <a:lstStyle/>
          <a:p>
            <a:pPr algn="l">
              <a:lnSpc>
                <a:spcPct val="108000"/>
              </a:lnSpc>
            </a:pPr>
            <a:r>
              <a:rPr lang="en-GB" sz="5200" b="1" dirty="0">
                <a:solidFill>
                  <a:schemeClr val="bg1"/>
                </a:solidFill>
                <a:latin typeface="+mn-lt"/>
              </a:rPr>
              <a:t>Les </a:t>
            </a:r>
            <a:r>
              <a:rPr lang="en-GB" sz="5200" b="1" dirty="0" err="1">
                <a:solidFill>
                  <a:schemeClr val="bg1"/>
                </a:solidFill>
                <a:latin typeface="+mn-lt"/>
              </a:rPr>
              <a:t>textes</a:t>
            </a:r>
            <a:r>
              <a:rPr lang="en-GB" sz="5200" b="1" dirty="0">
                <a:solidFill>
                  <a:schemeClr val="bg1"/>
                </a:solidFill>
                <a:latin typeface="+mn-lt"/>
              </a:rPr>
              <a:t> </a:t>
            </a:r>
            <a:r>
              <a:rPr lang="en-GB" sz="5200" b="1" dirty="0" err="1">
                <a:solidFill>
                  <a:schemeClr val="bg1"/>
                </a:solidFill>
                <a:latin typeface="+mn-lt"/>
              </a:rPr>
              <a:t>fragmentaires</a:t>
            </a:r>
            <a:br>
              <a:rPr lang="en-GB" sz="5200" b="1" dirty="0">
                <a:solidFill>
                  <a:schemeClr val="bg1"/>
                </a:solidFill>
                <a:latin typeface="+mn-lt"/>
              </a:rPr>
            </a:br>
            <a:r>
              <a:rPr lang="en-GB" sz="5200" b="1" dirty="0">
                <a:solidFill>
                  <a:schemeClr val="bg1"/>
                </a:solidFill>
                <a:latin typeface="+mn-lt"/>
              </a:rPr>
              <a:t>et la </a:t>
            </a:r>
            <a:r>
              <a:rPr lang="en-GB" sz="5200" b="1" dirty="0" err="1">
                <a:solidFill>
                  <a:schemeClr val="bg1"/>
                </a:solidFill>
                <a:latin typeface="+mn-lt"/>
              </a:rPr>
              <a:t>fréquence</a:t>
            </a:r>
            <a:r>
              <a:rPr lang="en-GB" sz="5200" b="1" dirty="0">
                <a:solidFill>
                  <a:schemeClr val="bg1"/>
                </a:solidFill>
                <a:latin typeface="+mn-lt"/>
              </a:rPr>
              <a:t> des traits </a:t>
            </a:r>
            <a:r>
              <a:rPr lang="en-GB" sz="5200" b="1" dirty="0" err="1">
                <a:solidFill>
                  <a:schemeClr val="bg1"/>
                </a:solidFill>
                <a:latin typeface="+mn-lt"/>
              </a:rPr>
              <a:t>linquistiques</a:t>
            </a:r>
            <a:r>
              <a:rPr lang="en-GB" sz="5200" b="1" dirty="0">
                <a:solidFill>
                  <a:schemeClr val="bg1"/>
                </a:solidFill>
                <a:latin typeface="+mn-lt"/>
              </a:rPr>
              <a:t>:</a:t>
            </a:r>
            <a:br>
              <a:rPr lang="en-GB" sz="5200" b="1" dirty="0">
                <a:solidFill>
                  <a:schemeClr val="bg1"/>
                </a:solidFill>
                <a:latin typeface="+mn-lt"/>
              </a:rPr>
            </a:br>
            <a:r>
              <a:rPr lang="en-GB" sz="5200" b="1" dirty="0">
                <a:solidFill>
                  <a:schemeClr val="bg1"/>
                </a:solidFill>
                <a:latin typeface="+mn-lt"/>
              </a:rPr>
              <a:t>le </a:t>
            </a:r>
            <a:r>
              <a:rPr lang="en-GB" sz="5200" b="1" dirty="0" err="1">
                <a:solidFill>
                  <a:schemeClr val="bg1"/>
                </a:solidFill>
                <a:latin typeface="+mn-lt"/>
              </a:rPr>
              <a:t>cas</a:t>
            </a:r>
            <a:r>
              <a:rPr lang="en-GB" sz="5200" b="1" dirty="0">
                <a:solidFill>
                  <a:schemeClr val="bg1"/>
                </a:solidFill>
                <a:latin typeface="+mn-lt"/>
              </a:rPr>
              <a:t> des phrases </a:t>
            </a:r>
            <a:r>
              <a:rPr lang="en-GB" sz="5200" b="1" dirty="0" err="1">
                <a:solidFill>
                  <a:schemeClr val="bg1"/>
                </a:solidFill>
                <a:latin typeface="+mn-lt"/>
              </a:rPr>
              <a:t>corrélatives</a:t>
            </a:r>
            <a:endParaRPr lang="en-GB" sz="5200" b="1" dirty="0">
              <a:solidFill>
                <a:schemeClr val="bg1"/>
              </a:solidFill>
              <a:latin typeface="+mn-lt"/>
            </a:endParaRPr>
          </a:p>
        </p:txBody>
      </p:sp>
    </p:spTree>
    <p:extLst>
      <p:ext uri="{BB962C8B-B14F-4D97-AF65-F5344CB8AC3E}">
        <p14:creationId xmlns:p14="http://schemas.microsoft.com/office/powerpoint/2010/main" val="3794747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D48735-41D6-4EFB-AE93-C762DF94AFB9}"/>
              </a:ext>
            </a:extLst>
          </p:cNvPr>
          <p:cNvSpPr>
            <a:spLocks noGrp="1"/>
          </p:cNvSpPr>
          <p:nvPr>
            <p:ph idx="1"/>
          </p:nvPr>
        </p:nvSpPr>
        <p:spPr>
          <a:xfrm>
            <a:off x="450167" y="492368"/>
            <a:ext cx="11282288" cy="5922499"/>
          </a:xfrm>
        </p:spPr>
        <p:txBody>
          <a:bodyPr>
            <a:normAutofit/>
          </a:bodyPr>
          <a:lstStyle/>
          <a:p>
            <a:pPr marL="0" indent="0">
              <a:lnSpc>
                <a:spcPct val="108000"/>
              </a:lnSpc>
              <a:buNone/>
            </a:pPr>
            <a:r>
              <a:rPr lang="fr-FR" dirty="0"/>
              <a:t>Dans les discours, est-ce que la construction corrélative devient moins fréquente entre nos premières attestations de discours et l’époque de </a:t>
            </a:r>
            <a:r>
              <a:rPr lang="fr-FR" dirty="0" err="1"/>
              <a:t>Cic</a:t>
            </a:r>
            <a:r>
              <a:rPr lang="en-GB" dirty="0"/>
              <a:t>é</a:t>
            </a:r>
            <a:r>
              <a:rPr lang="fr-FR" dirty="0" err="1"/>
              <a:t>ron</a:t>
            </a:r>
            <a:r>
              <a:rPr lang="fr-FR" dirty="0"/>
              <a:t>?</a:t>
            </a:r>
          </a:p>
          <a:p>
            <a:pPr marL="0" indent="0">
              <a:lnSpc>
                <a:spcPct val="108000"/>
              </a:lnSpc>
              <a:buNone/>
            </a:pPr>
            <a:r>
              <a:rPr lang="en-GB" dirty="0"/>
              <a:t>Fragments des </a:t>
            </a:r>
            <a:r>
              <a:rPr lang="en-GB" dirty="0" err="1"/>
              <a:t>orateurs</a:t>
            </a:r>
            <a:r>
              <a:rPr lang="en-GB" dirty="0"/>
              <a:t> </a:t>
            </a:r>
            <a:r>
              <a:rPr lang="en-GB" dirty="0" err="1"/>
              <a:t>relativement</a:t>
            </a:r>
            <a:r>
              <a:rPr lang="en-GB" dirty="0"/>
              <a:t> </a:t>
            </a:r>
            <a:r>
              <a:rPr lang="en-GB" dirty="0" err="1"/>
              <a:t>archaïques</a:t>
            </a:r>
            <a:r>
              <a:rPr lang="en-GB" dirty="0"/>
              <a:t>	</a:t>
            </a:r>
            <a:r>
              <a:rPr lang="en-GB" dirty="0" err="1"/>
              <a:t>Discours</a:t>
            </a:r>
            <a:r>
              <a:rPr lang="en-GB" dirty="0"/>
              <a:t> de </a:t>
            </a:r>
            <a:r>
              <a:rPr lang="en-GB" dirty="0" err="1"/>
              <a:t>Cic</a:t>
            </a:r>
            <a:r>
              <a:rPr lang="fr-FR" dirty="0" err="1"/>
              <a:t>éron</a:t>
            </a:r>
            <a:endParaRPr lang="fr-FR" dirty="0"/>
          </a:p>
          <a:p>
            <a:pPr marL="0" indent="0">
              <a:lnSpc>
                <a:spcPct val="108000"/>
              </a:lnSpc>
              <a:buNone/>
            </a:pPr>
            <a:r>
              <a:rPr lang="fr-FR" dirty="0"/>
              <a:t>	</a:t>
            </a:r>
            <a:r>
              <a:rPr lang="en-GB" dirty="0"/>
              <a:t>• fragments des </a:t>
            </a:r>
            <a:r>
              <a:rPr lang="en-GB" dirty="0" err="1"/>
              <a:t>orateurs</a:t>
            </a:r>
            <a:r>
              <a:rPr lang="en-GB" dirty="0"/>
              <a:t> </a:t>
            </a:r>
            <a:r>
              <a:rPr lang="en-GB" dirty="0" err="1"/>
              <a:t>jusqu’à</a:t>
            </a:r>
            <a:r>
              <a:rPr lang="en-GB" dirty="0"/>
              <a:t> 		   </a:t>
            </a:r>
          </a:p>
          <a:p>
            <a:pPr marL="0" indent="0">
              <a:lnSpc>
                <a:spcPct val="108000"/>
              </a:lnSpc>
              <a:buNone/>
            </a:pPr>
            <a:r>
              <a:rPr lang="en-GB" dirty="0"/>
              <a:t>	   Gaius Gracchus, de </a:t>
            </a:r>
            <a:r>
              <a:rPr lang="en-GB" dirty="0" err="1"/>
              <a:t>Manuwald</a:t>
            </a:r>
            <a:r>
              <a:rPr lang="en-GB" dirty="0"/>
              <a:t> (2019),	       </a:t>
            </a:r>
          </a:p>
          <a:p>
            <a:pPr marL="0" indent="0">
              <a:lnSpc>
                <a:spcPct val="108000"/>
              </a:lnSpc>
              <a:buNone/>
            </a:pPr>
            <a:r>
              <a:rPr lang="en-GB" dirty="0"/>
              <a:t>	   </a:t>
            </a:r>
            <a:r>
              <a:rPr lang="en-GB" dirty="0" err="1"/>
              <a:t>mais</a:t>
            </a:r>
            <a:r>
              <a:rPr lang="en-GB" dirty="0"/>
              <a:t> </a:t>
            </a:r>
            <a:r>
              <a:rPr lang="en-GB" dirty="0" err="1"/>
              <a:t>seulement</a:t>
            </a:r>
            <a:r>
              <a:rPr lang="en-GB" dirty="0"/>
              <a:t> </a:t>
            </a:r>
            <a:r>
              <a:rPr lang="en-GB" dirty="0" err="1"/>
              <a:t>ceux</a:t>
            </a:r>
            <a:r>
              <a:rPr lang="en-GB" dirty="0"/>
              <a:t> qui </a:t>
            </a:r>
            <a:r>
              <a:rPr lang="en-GB" dirty="0" err="1"/>
              <a:t>sont</a:t>
            </a:r>
            <a:r>
              <a:rPr lang="en-GB" dirty="0"/>
              <a:t> </a:t>
            </a:r>
            <a:r>
              <a:rPr lang="en-GB" dirty="0" err="1"/>
              <a:t>pr</a:t>
            </a:r>
            <a:r>
              <a:rPr lang="fr-FR" dirty="0" err="1"/>
              <a:t>ésentés</a:t>
            </a:r>
            <a:r>
              <a:rPr lang="fr-FR" dirty="0"/>
              <a:t>	       </a:t>
            </a:r>
          </a:p>
          <a:p>
            <a:pPr marL="0" indent="0">
              <a:lnSpc>
                <a:spcPct val="108000"/>
              </a:lnSpc>
              <a:buNone/>
            </a:pPr>
            <a:r>
              <a:rPr lang="fr-FR" dirty="0"/>
              <a:t>	   comme les citations directes; 			       </a:t>
            </a:r>
          </a:p>
          <a:p>
            <a:pPr marL="0" indent="0">
              <a:lnSpc>
                <a:spcPct val="108000"/>
              </a:lnSpc>
              <a:buNone/>
            </a:pPr>
            <a:r>
              <a:rPr lang="fr-FR" dirty="0"/>
              <a:t>	   et les citations de Caton l’Ancien,		       </a:t>
            </a:r>
            <a:endParaRPr lang="fr-FR" i="1" dirty="0"/>
          </a:p>
          <a:p>
            <a:pPr marL="0" indent="0">
              <a:lnSpc>
                <a:spcPct val="108000"/>
              </a:lnSpc>
              <a:buNone/>
            </a:pPr>
            <a:r>
              <a:rPr lang="fr-FR" dirty="0"/>
              <a:t>	   de </a:t>
            </a:r>
            <a:r>
              <a:rPr lang="fr-FR" dirty="0" err="1"/>
              <a:t>Malcovati</a:t>
            </a:r>
            <a:r>
              <a:rPr lang="fr-FR" dirty="0"/>
              <a:t> (1953).</a:t>
            </a:r>
            <a:endParaRPr lang="en-GB" dirty="0"/>
          </a:p>
          <a:p>
            <a:pPr marL="0" indent="0">
              <a:lnSpc>
                <a:spcPct val="108000"/>
              </a:lnSpc>
              <a:buNone/>
            </a:pPr>
            <a:endParaRPr lang="en-GB" dirty="0"/>
          </a:p>
          <a:p>
            <a:pPr marL="0" indent="0">
              <a:lnSpc>
                <a:spcPct val="108000"/>
              </a:lnSpc>
              <a:buNone/>
            </a:pPr>
            <a:endParaRPr lang="en-GB" dirty="0"/>
          </a:p>
          <a:p>
            <a:pPr marL="0" indent="0">
              <a:lnSpc>
                <a:spcPct val="108000"/>
              </a:lnSpc>
              <a:buNone/>
            </a:pPr>
            <a:endParaRPr lang="en-GB" dirty="0"/>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3302878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D48735-41D6-4EFB-AE93-C762DF94AFB9}"/>
              </a:ext>
            </a:extLst>
          </p:cNvPr>
          <p:cNvSpPr>
            <a:spLocks noGrp="1"/>
          </p:cNvSpPr>
          <p:nvPr>
            <p:ph idx="1"/>
          </p:nvPr>
        </p:nvSpPr>
        <p:spPr>
          <a:xfrm>
            <a:off x="450167" y="492368"/>
            <a:ext cx="11282288" cy="5922499"/>
          </a:xfrm>
        </p:spPr>
        <p:txBody>
          <a:bodyPr>
            <a:normAutofit/>
          </a:bodyPr>
          <a:lstStyle/>
          <a:p>
            <a:pPr marL="0" indent="0">
              <a:lnSpc>
                <a:spcPct val="108000"/>
              </a:lnSpc>
              <a:buNone/>
            </a:pPr>
            <a:r>
              <a:rPr lang="fr-FR" dirty="0"/>
              <a:t>Dans les discours, est-ce que la construction corrélative devient moins fréquente entre nos premières attestations de discours et l’époque de </a:t>
            </a:r>
            <a:r>
              <a:rPr lang="fr-FR" dirty="0" err="1"/>
              <a:t>Cic</a:t>
            </a:r>
            <a:r>
              <a:rPr lang="en-GB" dirty="0"/>
              <a:t>é</a:t>
            </a:r>
            <a:r>
              <a:rPr lang="fr-FR" dirty="0" err="1"/>
              <a:t>ron</a:t>
            </a:r>
            <a:r>
              <a:rPr lang="fr-FR" dirty="0"/>
              <a:t>?</a:t>
            </a:r>
          </a:p>
          <a:p>
            <a:pPr marL="0" indent="0">
              <a:lnSpc>
                <a:spcPct val="108000"/>
              </a:lnSpc>
              <a:buNone/>
            </a:pPr>
            <a:r>
              <a:rPr lang="en-GB" dirty="0"/>
              <a:t>Fragments des </a:t>
            </a:r>
            <a:r>
              <a:rPr lang="en-GB" dirty="0" err="1"/>
              <a:t>orateurs</a:t>
            </a:r>
            <a:r>
              <a:rPr lang="en-GB" dirty="0"/>
              <a:t> </a:t>
            </a:r>
            <a:r>
              <a:rPr lang="en-GB" dirty="0" err="1"/>
              <a:t>relativement</a:t>
            </a:r>
            <a:r>
              <a:rPr lang="en-GB" dirty="0"/>
              <a:t> </a:t>
            </a:r>
            <a:r>
              <a:rPr lang="en-GB" dirty="0" err="1"/>
              <a:t>archaïques</a:t>
            </a:r>
            <a:r>
              <a:rPr lang="en-GB" dirty="0"/>
              <a:t>	</a:t>
            </a:r>
            <a:r>
              <a:rPr lang="en-GB" dirty="0" err="1"/>
              <a:t>Discours</a:t>
            </a:r>
            <a:r>
              <a:rPr lang="en-GB" dirty="0"/>
              <a:t> de </a:t>
            </a:r>
            <a:r>
              <a:rPr lang="en-GB" dirty="0" err="1"/>
              <a:t>Cic</a:t>
            </a:r>
            <a:r>
              <a:rPr lang="fr-FR" dirty="0" err="1"/>
              <a:t>éron</a:t>
            </a:r>
            <a:endParaRPr lang="fr-FR" dirty="0"/>
          </a:p>
          <a:p>
            <a:pPr marL="0" indent="0">
              <a:lnSpc>
                <a:spcPct val="108000"/>
              </a:lnSpc>
              <a:buNone/>
            </a:pPr>
            <a:r>
              <a:rPr lang="fr-FR" dirty="0"/>
              <a:t>	</a:t>
            </a:r>
            <a:r>
              <a:rPr lang="en-GB" dirty="0"/>
              <a:t>• fragments des </a:t>
            </a:r>
            <a:r>
              <a:rPr lang="en-GB" dirty="0" err="1"/>
              <a:t>orateurs</a:t>
            </a:r>
            <a:r>
              <a:rPr lang="en-GB" dirty="0"/>
              <a:t> </a:t>
            </a:r>
            <a:r>
              <a:rPr lang="en-GB" dirty="0" err="1"/>
              <a:t>jusqu’à</a:t>
            </a:r>
            <a:r>
              <a:rPr lang="en-GB" dirty="0"/>
              <a:t> 		   •  un corpus </a:t>
            </a:r>
            <a:r>
              <a:rPr lang="en-GB" dirty="0" err="1"/>
              <a:t>assez</a:t>
            </a:r>
            <a:endParaRPr lang="en-GB" dirty="0"/>
          </a:p>
          <a:p>
            <a:pPr marL="0" indent="0">
              <a:lnSpc>
                <a:spcPct val="108000"/>
              </a:lnSpc>
              <a:buNone/>
            </a:pPr>
            <a:r>
              <a:rPr lang="en-GB" dirty="0"/>
              <a:t>	   Gaius Gracchus, de </a:t>
            </a:r>
            <a:r>
              <a:rPr lang="en-GB" dirty="0" err="1"/>
              <a:t>Manuwald</a:t>
            </a:r>
            <a:r>
              <a:rPr lang="en-GB" dirty="0"/>
              <a:t> (2019),	       grand, sur </a:t>
            </a:r>
            <a:r>
              <a:rPr lang="en-GB" dirty="0" err="1"/>
              <a:t>lequel</a:t>
            </a:r>
            <a:endParaRPr lang="en-GB" dirty="0"/>
          </a:p>
          <a:p>
            <a:pPr marL="0" indent="0">
              <a:lnSpc>
                <a:spcPct val="108000"/>
              </a:lnSpc>
              <a:buNone/>
            </a:pPr>
            <a:r>
              <a:rPr lang="en-GB" dirty="0"/>
              <a:t>	   </a:t>
            </a:r>
            <a:r>
              <a:rPr lang="en-GB" dirty="0" err="1"/>
              <a:t>mais</a:t>
            </a:r>
            <a:r>
              <a:rPr lang="en-GB" dirty="0"/>
              <a:t> </a:t>
            </a:r>
            <a:r>
              <a:rPr lang="en-GB" dirty="0" err="1"/>
              <a:t>seulement</a:t>
            </a:r>
            <a:r>
              <a:rPr lang="en-GB" dirty="0"/>
              <a:t> </a:t>
            </a:r>
            <a:r>
              <a:rPr lang="en-GB" dirty="0" err="1"/>
              <a:t>ceux</a:t>
            </a:r>
            <a:r>
              <a:rPr lang="en-GB" dirty="0"/>
              <a:t> qui </a:t>
            </a:r>
            <a:r>
              <a:rPr lang="en-GB" dirty="0" err="1"/>
              <a:t>sont</a:t>
            </a:r>
            <a:r>
              <a:rPr lang="en-GB" dirty="0"/>
              <a:t> </a:t>
            </a:r>
            <a:r>
              <a:rPr lang="en-GB" dirty="0" err="1"/>
              <a:t>pr</a:t>
            </a:r>
            <a:r>
              <a:rPr lang="fr-FR" dirty="0" err="1"/>
              <a:t>ésentés</a:t>
            </a:r>
            <a:r>
              <a:rPr lang="en-GB" dirty="0"/>
              <a:t> </a:t>
            </a:r>
            <a:r>
              <a:rPr lang="fr-FR" dirty="0"/>
              <a:t>	       je n’ai fait qu’un</a:t>
            </a:r>
          </a:p>
          <a:p>
            <a:pPr marL="0" indent="0">
              <a:lnSpc>
                <a:spcPct val="108000"/>
              </a:lnSpc>
              <a:buNone/>
            </a:pPr>
            <a:r>
              <a:rPr lang="fr-FR" dirty="0"/>
              <a:t>	   comme les citations directes; 	       		       petit début:</a:t>
            </a:r>
          </a:p>
          <a:p>
            <a:pPr marL="0" indent="0">
              <a:lnSpc>
                <a:spcPct val="108000"/>
              </a:lnSpc>
              <a:buNone/>
            </a:pPr>
            <a:r>
              <a:rPr lang="fr-FR" dirty="0"/>
              <a:t>	   et les citations de Caton l’Ancien,		       les </a:t>
            </a:r>
            <a:r>
              <a:rPr lang="fr-FR" i="1" dirty="0"/>
              <a:t>Catilinaires</a:t>
            </a:r>
            <a:r>
              <a:rPr lang="fr-FR" dirty="0"/>
              <a:t>.</a:t>
            </a:r>
            <a:endParaRPr lang="fr-FR" i="1" dirty="0"/>
          </a:p>
          <a:p>
            <a:pPr marL="0" indent="0">
              <a:lnSpc>
                <a:spcPct val="108000"/>
              </a:lnSpc>
              <a:buNone/>
            </a:pPr>
            <a:r>
              <a:rPr lang="fr-FR" dirty="0"/>
              <a:t>	   de </a:t>
            </a:r>
            <a:r>
              <a:rPr lang="fr-FR" dirty="0" err="1"/>
              <a:t>Malcovati</a:t>
            </a:r>
            <a:r>
              <a:rPr lang="fr-FR" dirty="0"/>
              <a:t> (1953).</a:t>
            </a:r>
            <a:endParaRPr lang="en-GB" dirty="0"/>
          </a:p>
          <a:p>
            <a:pPr marL="0" indent="0">
              <a:lnSpc>
                <a:spcPct val="108000"/>
              </a:lnSpc>
              <a:buNone/>
            </a:pPr>
            <a:endParaRPr lang="en-GB" dirty="0"/>
          </a:p>
          <a:p>
            <a:pPr marL="0" indent="0">
              <a:lnSpc>
                <a:spcPct val="108000"/>
              </a:lnSpc>
              <a:buNone/>
            </a:pPr>
            <a:endParaRPr lang="en-GB" dirty="0"/>
          </a:p>
          <a:p>
            <a:pPr marL="0" indent="0">
              <a:lnSpc>
                <a:spcPct val="108000"/>
              </a:lnSpc>
              <a:buNone/>
            </a:pPr>
            <a:endParaRPr lang="en-GB" dirty="0"/>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4116440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D48735-41D6-4EFB-AE93-C762DF94AFB9}"/>
              </a:ext>
            </a:extLst>
          </p:cNvPr>
          <p:cNvSpPr>
            <a:spLocks noGrp="1"/>
          </p:cNvSpPr>
          <p:nvPr>
            <p:ph idx="1"/>
          </p:nvPr>
        </p:nvSpPr>
        <p:spPr>
          <a:xfrm>
            <a:off x="454856" y="467750"/>
            <a:ext cx="11282288" cy="5922499"/>
          </a:xfrm>
        </p:spPr>
        <p:txBody>
          <a:bodyPr>
            <a:normAutofit/>
          </a:bodyPr>
          <a:lstStyle/>
          <a:p>
            <a:pPr marL="0" indent="0">
              <a:lnSpc>
                <a:spcPct val="108000"/>
              </a:lnSpc>
              <a:buNone/>
            </a:pPr>
            <a:r>
              <a:rPr lang="fr-FR" dirty="0"/>
              <a:t>Dans les discours, est-ce que la construction corrélative devient moins fréquente entre nos premières attestations de discours et l’époque de </a:t>
            </a:r>
            <a:r>
              <a:rPr lang="fr-FR" dirty="0" err="1"/>
              <a:t>Cic</a:t>
            </a:r>
            <a:r>
              <a:rPr lang="en-GB" dirty="0"/>
              <a:t>é</a:t>
            </a:r>
            <a:r>
              <a:rPr lang="fr-FR" dirty="0" err="1"/>
              <a:t>ron</a:t>
            </a:r>
            <a:r>
              <a:rPr lang="fr-FR" dirty="0"/>
              <a:t>?</a:t>
            </a:r>
          </a:p>
          <a:p>
            <a:pPr marL="0" indent="0">
              <a:lnSpc>
                <a:spcPct val="108000"/>
              </a:lnSpc>
              <a:spcBef>
                <a:spcPts val="0"/>
              </a:spcBef>
              <a:buNone/>
            </a:pPr>
            <a:r>
              <a:rPr lang="en-GB" dirty="0"/>
              <a:t>				</a:t>
            </a:r>
            <a:r>
              <a:rPr lang="en-GB" dirty="0" err="1"/>
              <a:t>Orateurs</a:t>
            </a:r>
            <a:r>
              <a:rPr lang="en-GB" dirty="0"/>
              <a:t> </a:t>
            </a:r>
            <a:r>
              <a:rPr lang="en-GB" dirty="0" err="1"/>
              <a:t>jusqu’à</a:t>
            </a:r>
            <a:r>
              <a:rPr lang="en-GB" dirty="0"/>
              <a:t> 	</a:t>
            </a:r>
            <a:r>
              <a:rPr lang="en-GB" dirty="0" err="1"/>
              <a:t>Cicéron</a:t>
            </a:r>
            <a:r>
              <a:rPr lang="en-GB" dirty="0"/>
              <a:t>,</a:t>
            </a:r>
            <a:r>
              <a:rPr lang="en-GB" i="1" dirty="0"/>
              <a:t> 		</a:t>
            </a:r>
            <a:endParaRPr lang="en-GB" dirty="0"/>
          </a:p>
          <a:p>
            <a:pPr marL="0" indent="0">
              <a:lnSpc>
                <a:spcPct val="108000"/>
              </a:lnSpc>
              <a:spcBef>
                <a:spcPts val="0"/>
              </a:spcBef>
              <a:buNone/>
            </a:pPr>
            <a:r>
              <a:rPr lang="en-GB" dirty="0"/>
              <a:t>			 	C. Gracchus: 	</a:t>
            </a:r>
            <a:r>
              <a:rPr lang="en-GB" i="1" dirty="0"/>
              <a:t>In Cat. I-IV</a:t>
            </a:r>
            <a:r>
              <a:rPr lang="en-GB" dirty="0"/>
              <a:t>:	</a:t>
            </a:r>
          </a:p>
          <a:p>
            <a:pPr marL="0" indent="0">
              <a:lnSpc>
                <a:spcPct val="108000"/>
              </a:lnSpc>
              <a:spcBef>
                <a:spcPts val="0"/>
              </a:spcBef>
              <a:buNone/>
            </a:pPr>
            <a:r>
              <a:rPr lang="en-GB" u="sng" dirty="0"/>
              <a:t>			 	5007 mots		12,722 mots				</a:t>
            </a:r>
          </a:p>
          <a:p>
            <a:pPr marL="0" indent="0">
              <a:lnSpc>
                <a:spcPct val="108000"/>
              </a:lnSpc>
              <a:buNone/>
            </a:pPr>
            <a:r>
              <a:rPr lang="en-GB" dirty="0"/>
              <a:t>Phrases correlatives 	10 (13)		7			</a:t>
            </a:r>
          </a:p>
          <a:p>
            <a:pPr marL="0" indent="0">
              <a:lnSpc>
                <a:spcPct val="108000"/>
              </a:lnSpc>
              <a:buNone/>
            </a:pPr>
            <a:r>
              <a:rPr lang="en-GB" u="sng" dirty="0"/>
              <a:t>/ 100,000 mots		</a:t>
            </a:r>
            <a:r>
              <a:rPr lang="en-GB" b="1" u="sng" dirty="0"/>
              <a:t>200 (260)		55					</a:t>
            </a:r>
          </a:p>
          <a:p>
            <a:pPr marL="0" indent="0">
              <a:lnSpc>
                <a:spcPct val="108000"/>
              </a:lnSpc>
              <a:buNone/>
            </a:pPr>
            <a:endParaRPr lang="en-GB" dirty="0"/>
          </a:p>
          <a:p>
            <a:pPr marL="0" indent="0">
              <a:lnSpc>
                <a:spcPct val="108000"/>
              </a:lnSpc>
              <a:buNone/>
            </a:pPr>
            <a:endParaRPr lang="en-GB" dirty="0"/>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263285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D48735-41D6-4EFB-AE93-C762DF94AFB9}"/>
              </a:ext>
            </a:extLst>
          </p:cNvPr>
          <p:cNvSpPr>
            <a:spLocks noGrp="1"/>
          </p:cNvSpPr>
          <p:nvPr>
            <p:ph idx="1"/>
          </p:nvPr>
        </p:nvSpPr>
        <p:spPr>
          <a:xfrm>
            <a:off x="454856" y="467750"/>
            <a:ext cx="11282288" cy="5922499"/>
          </a:xfrm>
        </p:spPr>
        <p:txBody>
          <a:bodyPr>
            <a:normAutofit/>
          </a:bodyPr>
          <a:lstStyle/>
          <a:p>
            <a:pPr marL="0" indent="0">
              <a:lnSpc>
                <a:spcPct val="108000"/>
              </a:lnSpc>
              <a:buNone/>
            </a:pPr>
            <a:r>
              <a:rPr lang="fr-FR" dirty="0"/>
              <a:t>Dans les discours, est-ce que la construction corrélative devient moins fréquente entre nos premières attestations de discours et l’époque de </a:t>
            </a:r>
            <a:r>
              <a:rPr lang="fr-FR" dirty="0" err="1"/>
              <a:t>Cic</a:t>
            </a:r>
            <a:r>
              <a:rPr lang="en-GB" dirty="0"/>
              <a:t>é</a:t>
            </a:r>
            <a:r>
              <a:rPr lang="fr-FR" dirty="0" err="1"/>
              <a:t>ron</a:t>
            </a:r>
            <a:r>
              <a:rPr lang="fr-FR" dirty="0"/>
              <a:t>?</a:t>
            </a:r>
          </a:p>
          <a:p>
            <a:pPr marL="0" indent="0">
              <a:lnSpc>
                <a:spcPct val="108000"/>
              </a:lnSpc>
              <a:spcBef>
                <a:spcPts val="0"/>
              </a:spcBef>
              <a:buNone/>
            </a:pPr>
            <a:r>
              <a:rPr lang="en-GB" dirty="0"/>
              <a:t>				</a:t>
            </a:r>
            <a:r>
              <a:rPr lang="en-GB" dirty="0" err="1"/>
              <a:t>Orateurs</a:t>
            </a:r>
            <a:r>
              <a:rPr lang="en-GB" dirty="0"/>
              <a:t> </a:t>
            </a:r>
            <a:r>
              <a:rPr lang="en-GB" dirty="0" err="1"/>
              <a:t>jusqu’à</a:t>
            </a:r>
            <a:r>
              <a:rPr lang="en-GB" dirty="0"/>
              <a:t> 	</a:t>
            </a:r>
            <a:r>
              <a:rPr lang="en-GB" dirty="0" err="1"/>
              <a:t>Cicéron</a:t>
            </a:r>
            <a:r>
              <a:rPr lang="en-GB" dirty="0"/>
              <a:t>,</a:t>
            </a:r>
            <a:r>
              <a:rPr lang="en-GB" i="1" dirty="0"/>
              <a:t> 		</a:t>
            </a:r>
            <a:endParaRPr lang="en-GB" dirty="0"/>
          </a:p>
          <a:p>
            <a:pPr marL="0" indent="0">
              <a:lnSpc>
                <a:spcPct val="108000"/>
              </a:lnSpc>
              <a:spcBef>
                <a:spcPts val="0"/>
              </a:spcBef>
              <a:buNone/>
            </a:pPr>
            <a:r>
              <a:rPr lang="en-GB" dirty="0"/>
              <a:t>			 	C. Gracchus: 	</a:t>
            </a:r>
            <a:r>
              <a:rPr lang="en-GB" i="1" dirty="0"/>
              <a:t>In Cat. I-IV</a:t>
            </a:r>
            <a:r>
              <a:rPr lang="en-GB" dirty="0"/>
              <a:t>:	</a:t>
            </a:r>
          </a:p>
          <a:p>
            <a:pPr marL="0" indent="0">
              <a:lnSpc>
                <a:spcPct val="108000"/>
              </a:lnSpc>
              <a:spcBef>
                <a:spcPts val="0"/>
              </a:spcBef>
              <a:buNone/>
            </a:pPr>
            <a:r>
              <a:rPr lang="en-GB" u="sng" dirty="0"/>
              <a:t>			 	5007 mots		12,722 mots				</a:t>
            </a:r>
          </a:p>
          <a:p>
            <a:pPr marL="0" indent="0">
              <a:lnSpc>
                <a:spcPct val="108000"/>
              </a:lnSpc>
              <a:buNone/>
            </a:pPr>
            <a:r>
              <a:rPr lang="en-GB" dirty="0"/>
              <a:t>Phrases correlatives 	10 (13)		7			</a:t>
            </a:r>
          </a:p>
          <a:p>
            <a:pPr marL="0" indent="0">
              <a:lnSpc>
                <a:spcPct val="108000"/>
              </a:lnSpc>
              <a:buNone/>
            </a:pPr>
            <a:r>
              <a:rPr lang="en-GB" u="sng" dirty="0"/>
              <a:t>/ 100,000 mots		</a:t>
            </a:r>
            <a:r>
              <a:rPr lang="en-GB" b="1" u="sng" dirty="0"/>
              <a:t>200 (260)		55					</a:t>
            </a:r>
          </a:p>
          <a:p>
            <a:pPr marL="0" indent="0">
              <a:lnSpc>
                <a:spcPct val="108000"/>
              </a:lnSpc>
              <a:buNone/>
            </a:pPr>
            <a:r>
              <a:rPr lang="en-GB" dirty="0" err="1"/>
              <a:t>Mais</a:t>
            </a:r>
            <a:r>
              <a:rPr lang="en-GB" dirty="0"/>
              <a:t>: la diff</a:t>
            </a:r>
            <a:r>
              <a:rPr lang="fr-FR" dirty="0"/>
              <a:t>e</a:t>
            </a:r>
            <a:r>
              <a:rPr lang="en-GB" dirty="0" err="1"/>
              <a:t>rence</a:t>
            </a:r>
            <a:r>
              <a:rPr lang="en-GB" dirty="0"/>
              <a:t> entre la </a:t>
            </a:r>
            <a:r>
              <a:rPr lang="en-GB" dirty="0" err="1"/>
              <a:t>pr</a:t>
            </a:r>
            <a:r>
              <a:rPr lang="fr-FR" dirty="0" err="1"/>
              <a:t>éservation</a:t>
            </a:r>
            <a:r>
              <a:rPr lang="en-GB" dirty="0"/>
              <a:t> sous </a:t>
            </a:r>
            <a:r>
              <a:rPr lang="en-GB" dirty="0" err="1"/>
              <a:t>forme</a:t>
            </a:r>
            <a:r>
              <a:rPr lang="en-GB" dirty="0"/>
              <a:t> de citations et la </a:t>
            </a:r>
            <a:r>
              <a:rPr lang="en-GB" dirty="0" err="1"/>
              <a:t>pr</a:t>
            </a:r>
            <a:r>
              <a:rPr lang="fr-FR" dirty="0" err="1"/>
              <a:t>éservation</a:t>
            </a:r>
            <a:r>
              <a:rPr lang="en-GB" dirty="0"/>
              <a:t> sous </a:t>
            </a:r>
            <a:r>
              <a:rPr lang="en-GB" dirty="0" err="1"/>
              <a:t>forme</a:t>
            </a:r>
            <a:r>
              <a:rPr lang="en-GB" dirty="0"/>
              <a:t> de </a:t>
            </a:r>
            <a:r>
              <a:rPr lang="en-GB" dirty="0" err="1"/>
              <a:t>discours</a:t>
            </a:r>
            <a:r>
              <a:rPr lang="en-GB" dirty="0"/>
              <a:t> </a:t>
            </a:r>
            <a:r>
              <a:rPr lang="en-GB" dirty="0" err="1"/>
              <a:t>complets</a:t>
            </a:r>
            <a:r>
              <a:rPr lang="en-GB" dirty="0"/>
              <a:t>, </a:t>
            </a:r>
            <a:r>
              <a:rPr lang="en-GB" dirty="0" err="1"/>
              <a:t>pourrait-elle</a:t>
            </a:r>
            <a:r>
              <a:rPr lang="en-GB" dirty="0"/>
              <a:t> </a:t>
            </a:r>
            <a:r>
              <a:rPr lang="en-GB" dirty="0" err="1"/>
              <a:t>avoir</a:t>
            </a:r>
            <a:r>
              <a:rPr lang="en-GB" dirty="0"/>
              <a:t> </a:t>
            </a:r>
            <a:r>
              <a:rPr lang="en-GB" dirty="0" err="1"/>
              <a:t>influenc</a:t>
            </a:r>
            <a:r>
              <a:rPr lang="fr-FR" dirty="0"/>
              <a:t>é</a:t>
            </a:r>
            <a:r>
              <a:rPr lang="en-GB" dirty="0"/>
              <a:t> </a:t>
            </a:r>
            <a:r>
              <a:rPr lang="en-GB" dirty="0" err="1"/>
              <a:t>ces</a:t>
            </a:r>
            <a:r>
              <a:rPr lang="en-GB" dirty="0"/>
              <a:t> r</a:t>
            </a:r>
            <a:r>
              <a:rPr lang="fr-FR" dirty="0"/>
              <a:t>é</a:t>
            </a:r>
            <a:r>
              <a:rPr lang="en-GB" dirty="0" err="1"/>
              <a:t>sultats</a:t>
            </a:r>
            <a:r>
              <a:rPr lang="en-GB" dirty="0"/>
              <a:t>?</a:t>
            </a:r>
          </a:p>
          <a:p>
            <a:pPr marL="0" indent="0">
              <a:lnSpc>
                <a:spcPct val="108000"/>
              </a:lnSpc>
              <a:buNone/>
            </a:pPr>
            <a:endParaRPr lang="en-GB" dirty="0"/>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3701073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D48735-41D6-4EFB-AE93-C762DF94AFB9}"/>
              </a:ext>
            </a:extLst>
          </p:cNvPr>
          <p:cNvSpPr>
            <a:spLocks noGrp="1"/>
          </p:cNvSpPr>
          <p:nvPr>
            <p:ph idx="1"/>
          </p:nvPr>
        </p:nvSpPr>
        <p:spPr>
          <a:xfrm>
            <a:off x="450167" y="492368"/>
            <a:ext cx="11282288" cy="6365632"/>
          </a:xfrm>
        </p:spPr>
        <p:txBody>
          <a:bodyPr>
            <a:normAutofit/>
          </a:bodyPr>
          <a:lstStyle/>
          <a:p>
            <a:pPr marL="0" indent="0">
              <a:lnSpc>
                <a:spcPct val="108000"/>
              </a:lnSpc>
              <a:buNone/>
            </a:pPr>
            <a:r>
              <a:rPr lang="en-GB" dirty="0"/>
              <a:t>Une observation </a:t>
            </a:r>
            <a:r>
              <a:rPr lang="en-GB" dirty="0" err="1"/>
              <a:t>curieuse</a:t>
            </a:r>
            <a:r>
              <a:rPr lang="en-GB" dirty="0"/>
              <a:t> (Probert et Dickey 2016):</a:t>
            </a:r>
            <a:endParaRPr lang="en-GB" i="1" dirty="0"/>
          </a:p>
          <a:p>
            <a:pPr marL="0" indent="0">
              <a:lnSpc>
                <a:spcPct val="108000"/>
              </a:lnSpc>
              <a:buNone/>
            </a:pPr>
            <a:endParaRPr lang="en-GB" dirty="0"/>
          </a:p>
          <a:p>
            <a:pPr marL="0" indent="0">
              <a:lnSpc>
                <a:spcPct val="108000"/>
              </a:lnSpc>
              <a:buNone/>
            </a:pPr>
            <a:endParaRPr lang="en-GB" i="1" dirty="0"/>
          </a:p>
          <a:p>
            <a:pPr marL="0" indent="0">
              <a:lnSpc>
                <a:spcPct val="108000"/>
              </a:lnSpc>
              <a:buNone/>
            </a:pPr>
            <a:endParaRPr lang="en-GB" dirty="0"/>
          </a:p>
        </p:txBody>
      </p:sp>
    </p:spTree>
    <p:extLst>
      <p:ext uri="{BB962C8B-B14F-4D97-AF65-F5344CB8AC3E}">
        <p14:creationId xmlns:p14="http://schemas.microsoft.com/office/powerpoint/2010/main" val="3772588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D48735-41D6-4EFB-AE93-C762DF94AFB9}"/>
              </a:ext>
            </a:extLst>
          </p:cNvPr>
          <p:cNvSpPr>
            <a:spLocks noGrp="1"/>
          </p:cNvSpPr>
          <p:nvPr>
            <p:ph idx="1"/>
          </p:nvPr>
        </p:nvSpPr>
        <p:spPr>
          <a:xfrm>
            <a:off x="450167" y="492368"/>
            <a:ext cx="11282288" cy="6365632"/>
          </a:xfrm>
        </p:spPr>
        <p:txBody>
          <a:bodyPr>
            <a:normAutofit/>
          </a:bodyPr>
          <a:lstStyle/>
          <a:p>
            <a:pPr marL="0" indent="0">
              <a:lnSpc>
                <a:spcPct val="108000"/>
              </a:lnSpc>
              <a:buNone/>
            </a:pPr>
            <a:r>
              <a:rPr lang="en-GB" dirty="0"/>
              <a:t>Une observation </a:t>
            </a:r>
            <a:r>
              <a:rPr lang="en-GB" dirty="0" err="1"/>
              <a:t>curieuse</a:t>
            </a:r>
            <a:r>
              <a:rPr lang="en-GB" dirty="0"/>
              <a:t> (Probert et Dickey 2016):</a:t>
            </a:r>
            <a:endParaRPr lang="en-GB" i="1" dirty="0"/>
          </a:p>
          <a:p>
            <a:pPr marL="0" indent="0">
              <a:lnSpc>
                <a:spcPct val="108000"/>
              </a:lnSpc>
              <a:buNone/>
            </a:pPr>
            <a:endParaRPr lang="en-GB" dirty="0"/>
          </a:p>
          <a:p>
            <a:pPr marL="0" indent="0">
              <a:lnSpc>
                <a:spcPct val="108000"/>
              </a:lnSpc>
              <a:buNone/>
            </a:pPr>
            <a:endParaRPr lang="en-GB" i="1" dirty="0"/>
          </a:p>
          <a:p>
            <a:pPr marL="0" indent="0">
              <a:lnSpc>
                <a:spcPct val="108000"/>
              </a:lnSpc>
              <a:buNone/>
            </a:pPr>
            <a:endParaRPr lang="en-GB" dirty="0"/>
          </a:p>
        </p:txBody>
      </p:sp>
      <p:pic>
        <p:nvPicPr>
          <p:cNvPr id="2" name="Picture 1">
            <a:extLst>
              <a:ext uri="{FF2B5EF4-FFF2-40B4-BE49-F238E27FC236}">
                <a16:creationId xmlns:a16="http://schemas.microsoft.com/office/drawing/2014/main" id="{EEDEC2DD-AAF9-4F14-BF6B-2F61911F483B}"/>
              </a:ext>
            </a:extLst>
          </p:cNvPr>
          <p:cNvPicPr>
            <a:picLocks noChangeAspect="1"/>
          </p:cNvPicPr>
          <p:nvPr/>
        </p:nvPicPr>
        <p:blipFill rotWithShape="1">
          <a:blip r:embed="rId2"/>
          <a:srcRect l="20886" t="22756" r="57999" b="21216"/>
          <a:stretch/>
        </p:blipFill>
        <p:spPr>
          <a:xfrm>
            <a:off x="1519310" y="1139485"/>
            <a:ext cx="2376000" cy="3544522"/>
          </a:xfrm>
          <a:prstGeom prst="rect">
            <a:avLst/>
          </a:prstGeom>
        </p:spPr>
      </p:pic>
    </p:spTree>
    <p:extLst>
      <p:ext uri="{BB962C8B-B14F-4D97-AF65-F5344CB8AC3E}">
        <p14:creationId xmlns:p14="http://schemas.microsoft.com/office/powerpoint/2010/main" val="19744857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D48735-41D6-4EFB-AE93-C762DF94AFB9}"/>
              </a:ext>
            </a:extLst>
          </p:cNvPr>
          <p:cNvSpPr>
            <a:spLocks noGrp="1"/>
          </p:cNvSpPr>
          <p:nvPr>
            <p:ph idx="1"/>
          </p:nvPr>
        </p:nvSpPr>
        <p:spPr>
          <a:xfrm>
            <a:off x="450167" y="492368"/>
            <a:ext cx="11282288" cy="6365632"/>
          </a:xfrm>
        </p:spPr>
        <p:txBody>
          <a:bodyPr>
            <a:normAutofit/>
          </a:bodyPr>
          <a:lstStyle/>
          <a:p>
            <a:pPr marL="0" indent="0">
              <a:lnSpc>
                <a:spcPct val="108000"/>
              </a:lnSpc>
              <a:buNone/>
            </a:pPr>
            <a:r>
              <a:rPr lang="en-GB" dirty="0"/>
              <a:t>Une observation </a:t>
            </a:r>
            <a:r>
              <a:rPr lang="en-GB" dirty="0" err="1"/>
              <a:t>curieuse</a:t>
            </a:r>
            <a:r>
              <a:rPr lang="en-GB" dirty="0"/>
              <a:t> (Probert et Dickey 2016):</a:t>
            </a:r>
            <a:endParaRPr lang="en-GB" i="1" dirty="0"/>
          </a:p>
          <a:p>
            <a:pPr marL="0" indent="0">
              <a:lnSpc>
                <a:spcPct val="108000"/>
              </a:lnSpc>
              <a:buNone/>
            </a:pPr>
            <a:endParaRPr lang="en-GB" dirty="0"/>
          </a:p>
          <a:p>
            <a:pPr marL="0" indent="0">
              <a:lnSpc>
                <a:spcPct val="108000"/>
              </a:lnSpc>
              <a:buNone/>
            </a:pPr>
            <a:endParaRPr lang="en-GB" i="1" dirty="0"/>
          </a:p>
          <a:p>
            <a:pPr marL="0" indent="0">
              <a:lnSpc>
                <a:spcPct val="108000"/>
              </a:lnSpc>
              <a:buNone/>
            </a:pPr>
            <a:endParaRPr lang="en-GB" dirty="0"/>
          </a:p>
        </p:txBody>
      </p:sp>
      <p:pic>
        <p:nvPicPr>
          <p:cNvPr id="2" name="Picture 1">
            <a:extLst>
              <a:ext uri="{FF2B5EF4-FFF2-40B4-BE49-F238E27FC236}">
                <a16:creationId xmlns:a16="http://schemas.microsoft.com/office/drawing/2014/main" id="{EEDEC2DD-AAF9-4F14-BF6B-2F61911F483B}"/>
              </a:ext>
            </a:extLst>
          </p:cNvPr>
          <p:cNvPicPr>
            <a:picLocks noChangeAspect="1"/>
          </p:cNvPicPr>
          <p:nvPr/>
        </p:nvPicPr>
        <p:blipFill rotWithShape="1">
          <a:blip r:embed="rId2"/>
          <a:srcRect l="20886" t="22756" r="57999" b="21216"/>
          <a:stretch/>
        </p:blipFill>
        <p:spPr>
          <a:xfrm>
            <a:off x="1519310" y="1139485"/>
            <a:ext cx="2376000" cy="3544522"/>
          </a:xfrm>
          <a:prstGeom prst="rect">
            <a:avLst/>
          </a:prstGeom>
        </p:spPr>
      </p:pic>
      <p:sp>
        <p:nvSpPr>
          <p:cNvPr id="5" name="Rectangle 4">
            <a:extLst>
              <a:ext uri="{FF2B5EF4-FFF2-40B4-BE49-F238E27FC236}">
                <a16:creationId xmlns:a16="http://schemas.microsoft.com/office/drawing/2014/main" id="{218B5699-D45F-44A1-81C7-89F13ADB5A45}"/>
              </a:ext>
            </a:extLst>
          </p:cNvPr>
          <p:cNvSpPr/>
          <p:nvPr/>
        </p:nvSpPr>
        <p:spPr>
          <a:xfrm>
            <a:off x="450167" y="4931312"/>
            <a:ext cx="11071273" cy="1669431"/>
          </a:xfrm>
          <a:prstGeom prst="rect">
            <a:avLst/>
          </a:prstGeom>
        </p:spPr>
        <p:txBody>
          <a:bodyPr wrap="square">
            <a:spAutoFit/>
          </a:bodyPr>
          <a:lstStyle/>
          <a:p>
            <a:pPr lvl="0">
              <a:lnSpc>
                <a:spcPct val="108000"/>
              </a:lnSpc>
              <a:defRPr/>
            </a:pPr>
            <a:r>
              <a:rPr lang="en-GB" sz="2400" dirty="0">
                <a:solidFill>
                  <a:prstClr val="black"/>
                </a:solidFill>
              </a:rPr>
              <a:t>Dans </a:t>
            </a:r>
            <a:r>
              <a:rPr lang="en-GB" sz="2400" dirty="0" err="1">
                <a:solidFill>
                  <a:prstClr val="black"/>
                </a:solidFill>
              </a:rPr>
              <a:t>l’</a:t>
            </a:r>
            <a:r>
              <a:rPr lang="en-GB" sz="2400" i="1" dirty="0" err="1">
                <a:solidFill>
                  <a:prstClr val="black"/>
                </a:solidFill>
              </a:rPr>
              <a:t>Anthology</a:t>
            </a:r>
            <a:r>
              <a:rPr lang="en-GB" sz="2400" dirty="0">
                <a:solidFill>
                  <a:prstClr val="black"/>
                </a:solidFill>
              </a:rPr>
              <a:t> de Russell, dans les passages de la </a:t>
            </a:r>
            <a:r>
              <a:rPr lang="en-GB" sz="2400" dirty="0" err="1">
                <a:solidFill>
                  <a:prstClr val="black"/>
                </a:solidFill>
              </a:rPr>
              <a:t>seconde</a:t>
            </a:r>
            <a:r>
              <a:rPr lang="en-GB" sz="2400" dirty="0">
                <a:solidFill>
                  <a:prstClr val="black"/>
                </a:solidFill>
              </a:rPr>
              <a:t> </a:t>
            </a:r>
            <a:r>
              <a:rPr lang="en-GB" sz="2400" dirty="0" err="1">
                <a:solidFill>
                  <a:prstClr val="black"/>
                </a:solidFill>
              </a:rPr>
              <a:t>moitié</a:t>
            </a:r>
            <a:r>
              <a:rPr lang="en-GB" sz="2400" dirty="0">
                <a:solidFill>
                  <a:prstClr val="black"/>
                </a:solidFill>
              </a:rPr>
              <a:t> du premier siècle av. J.-C. (</a:t>
            </a:r>
            <a:r>
              <a:rPr lang="en-GB" sz="2400" dirty="0" err="1">
                <a:solidFill>
                  <a:prstClr val="black"/>
                </a:solidFill>
              </a:rPr>
              <a:t>dont</a:t>
            </a:r>
            <a:r>
              <a:rPr lang="en-GB" sz="2400" dirty="0">
                <a:solidFill>
                  <a:prstClr val="black"/>
                </a:solidFill>
              </a:rPr>
              <a:t> beaucoup </a:t>
            </a:r>
            <a:r>
              <a:rPr lang="en-GB" sz="2400" dirty="0" err="1">
                <a:solidFill>
                  <a:prstClr val="black"/>
                </a:solidFill>
              </a:rPr>
              <a:t>proviennent</a:t>
            </a:r>
            <a:r>
              <a:rPr lang="en-GB" sz="2400" dirty="0">
                <a:solidFill>
                  <a:prstClr val="black"/>
                </a:solidFill>
              </a:rPr>
              <a:t> de </a:t>
            </a:r>
            <a:r>
              <a:rPr lang="en-GB" sz="2400" dirty="0" err="1">
                <a:solidFill>
                  <a:prstClr val="black"/>
                </a:solidFill>
              </a:rPr>
              <a:t>Cicéron</a:t>
            </a:r>
            <a:r>
              <a:rPr lang="en-GB" sz="2400" dirty="0">
                <a:solidFill>
                  <a:prstClr val="black"/>
                </a:solidFill>
              </a:rPr>
              <a:t>), la construction </a:t>
            </a:r>
            <a:r>
              <a:rPr lang="en-GB" sz="2400" dirty="0" err="1">
                <a:solidFill>
                  <a:prstClr val="black"/>
                </a:solidFill>
              </a:rPr>
              <a:t>corrélative</a:t>
            </a:r>
            <a:r>
              <a:rPr lang="en-GB" sz="2400" dirty="0">
                <a:solidFill>
                  <a:prstClr val="black"/>
                </a:solidFill>
              </a:rPr>
              <a:t> </a:t>
            </a:r>
            <a:r>
              <a:rPr lang="en-GB" sz="2400" dirty="0" err="1">
                <a:solidFill>
                  <a:prstClr val="black"/>
                </a:solidFill>
              </a:rPr>
              <a:t>est</a:t>
            </a:r>
            <a:r>
              <a:rPr lang="en-GB" sz="2400" dirty="0">
                <a:solidFill>
                  <a:prstClr val="black"/>
                </a:solidFill>
              </a:rPr>
              <a:t> beaucoup plus </a:t>
            </a:r>
            <a:r>
              <a:rPr lang="en-GB" sz="2400" dirty="0" err="1">
                <a:solidFill>
                  <a:prstClr val="black"/>
                </a:solidFill>
              </a:rPr>
              <a:t>fréquente</a:t>
            </a:r>
            <a:r>
              <a:rPr lang="en-GB" sz="2400" dirty="0">
                <a:solidFill>
                  <a:prstClr val="black"/>
                </a:solidFill>
              </a:rPr>
              <a:t> que </a:t>
            </a:r>
            <a:r>
              <a:rPr lang="en-GB" sz="2400" dirty="0" err="1">
                <a:solidFill>
                  <a:prstClr val="black"/>
                </a:solidFill>
              </a:rPr>
              <a:t>ce</a:t>
            </a:r>
            <a:r>
              <a:rPr lang="en-GB" sz="2400" dirty="0">
                <a:solidFill>
                  <a:prstClr val="black"/>
                </a:solidFill>
              </a:rPr>
              <a:t> que </a:t>
            </a:r>
            <a:r>
              <a:rPr lang="en-GB" sz="2400" dirty="0" err="1">
                <a:solidFill>
                  <a:prstClr val="black"/>
                </a:solidFill>
              </a:rPr>
              <a:t>l’on</a:t>
            </a:r>
            <a:r>
              <a:rPr lang="en-GB" sz="2400" dirty="0">
                <a:solidFill>
                  <a:prstClr val="black"/>
                </a:solidFill>
              </a:rPr>
              <a:t> </a:t>
            </a:r>
            <a:r>
              <a:rPr lang="en-GB" sz="2400" dirty="0" err="1">
                <a:solidFill>
                  <a:prstClr val="black"/>
                </a:solidFill>
              </a:rPr>
              <a:t>attendrait</a:t>
            </a:r>
            <a:r>
              <a:rPr lang="en-GB" sz="2400" dirty="0">
                <a:solidFill>
                  <a:prstClr val="black"/>
                </a:solidFill>
              </a:rPr>
              <a:t> par </a:t>
            </a:r>
            <a:r>
              <a:rPr lang="en-GB" sz="2400" dirty="0" err="1">
                <a:solidFill>
                  <a:prstClr val="black"/>
                </a:solidFill>
              </a:rPr>
              <a:t>hasard</a:t>
            </a:r>
            <a:r>
              <a:rPr lang="en-GB" sz="2400" dirty="0">
                <a:solidFill>
                  <a:prstClr val="black"/>
                </a:solidFill>
              </a:rPr>
              <a:t>—et beaucoup plus </a:t>
            </a:r>
            <a:r>
              <a:rPr lang="en-GB" sz="2400" dirty="0" err="1">
                <a:solidFill>
                  <a:prstClr val="black"/>
                </a:solidFill>
              </a:rPr>
              <a:t>fréquente</a:t>
            </a:r>
            <a:r>
              <a:rPr lang="en-GB" sz="2400" dirty="0">
                <a:solidFill>
                  <a:prstClr val="black"/>
                </a:solidFill>
              </a:rPr>
              <a:t> que dans les </a:t>
            </a:r>
            <a:r>
              <a:rPr lang="en-GB" sz="2400" i="1" dirty="0" err="1">
                <a:solidFill>
                  <a:prstClr val="black"/>
                </a:solidFill>
              </a:rPr>
              <a:t>Catilinaires</a:t>
            </a:r>
            <a:r>
              <a:rPr lang="en-GB" sz="2400" i="1" dirty="0">
                <a:solidFill>
                  <a:prstClr val="black"/>
                </a:solidFill>
              </a:rPr>
              <a:t>.</a:t>
            </a:r>
          </a:p>
        </p:txBody>
      </p:sp>
    </p:spTree>
    <p:extLst>
      <p:ext uri="{BB962C8B-B14F-4D97-AF65-F5344CB8AC3E}">
        <p14:creationId xmlns:p14="http://schemas.microsoft.com/office/powerpoint/2010/main" val="38370509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D48735-41D6-4EFB-AE93-C762DF94AFB9}"/>
              </a:ext>
            </a:extLst>
          </p:cNvPr>
          <p:cNvSpPr>
            <a:spLocks noGrp="1"/>
          </p:cNvSpPr>
          <p:nvPr>
            <p:ph idx="1"/>
          </p:nvPr>
        </p:nvSpPr>
        <p:spPr>
          <a:xfrm>
            <a:off x="450167" y="492368"/>
            <a:ext cx="11282288" cy="6365632"/>
          </a:xfrm>
        </p:spPr>
        <p:txBody>
          <a:bodyPr>
            <a:normAutofit/>
          </a:bodyPr>
          <a:lstStyle/>
          <a:p>
            <a:pPr marL="0" indent="0">
              <a:lnSpc>
                <a:spcPct val="108000"/>
              </a:lnSpc>
              <a:buNone/>
            </a:pPr>
            <a:r>
              <a:rPr lang="en-GB" dirty="0"/>
              <a:t>Une observation </a:t>
            </a:r>
            <a:r>
              <a:rPr lang="en-GB" dirty="0" err="1"/>
              <a:t>curieuse</a:t>
            </a:r>
            <a:r>
              <a:rPr lang="en-GB" dirty="0"/>
              <a:t> (Probert et Dickey 2016):</a:t>
            </a:r>
            <a:endParaRPr lang="en-GB" i="1" dirty="0"/>
          </a:p>
          <a:p>
            <a:pPr marL="0" indent="0">
              <a:lnSpc>
                <a:spcPct val="108000"/>
              </a:lnSpc>
              <a:buNone/>
            </a:pPr>
            <a:endParaRPr lang="en-GB" dirty="0"/>
          </a:p>
          <a:p>
            <a:pPr marL="0" indent="0">
              <a:lnSpc>
                <a:spcPct val="108000"/>
              </a:lnSpc>
              <a:buNone/>
            </a:pPr>
            <a:endParaRPr lang="en-GB" i="1" dirty="0"/>
          </a:p>
          <a:p>
            <a:pPr marL="0" indent="0">
              <a:lnSpc>
                <a:spcPct val="108000"/>
              </a:lnSpc>
              <a:buNone/>
            </a:pPr>
            <a:endParaRPr lang="en-GB" dirty="0"/>
          </a:p>
        </p:txBody>
      </p:sp>
      <p:pic>
        <p:nvPicPr>
          <p:cNvPr id="2" name="Picture 1">
            <a:extLst>
              <a:ext uri="{FF2B5EF4-FFF2-40B4-BE49-F238E27FC236}">
                <a16:creationId xmlns:a16="http://schemas.microsoft.com/office/drawing/2014/main" id="{EEDEC2DD-AAF9-4F14-BF6B-2F61911F483B}"/>
              </a:ext>
            </a:extLst>
          </p:cNvPr>
          <p:cNvPicPr>
            <a:picLocks noChangeAspect="1"/>
          </p:cNvPicPr>
          <p:nvPr/>
        </p:nvPicPr>
        <p:blipFill rotWithShape="1">
          <a:blip r:embed="rId2"/>
          <a:srcRect l="20886" t="22756" r="57999" b="21216"/>
          <a:stretch/>
        </p:blipFill>
        <p:spPr>
          <a:xfrm>
            <a:off x="1519310" y="1139485"/>
            <a:ext cx="2376000" cy="3544522"/>
          </a:xfrm>
          <a:prstGeom prst="rect">
            <a:avLst/>
          </a:prstGeom>
        </p:spPr>
      </p:pic>
      <p:pic>
        <p:nvPicPr>
          <p:cNvPr id="4" name="Picture 3">
            <a:extLst>
              <a:ext uri="{FF2B5EF4-FFF2-40B4-BE49-F238E27FC236}">
                <a16:creationId xmlns:a16="http://schemas.microsoft.com/office/drawing/2014/main" id="{4A53956C-B4C6-4844-B805-71B16BE46B09}"/>
              </a:ext>
            </a:extLst>
          </p:cNvPr>
          <p:cNvPicPr>
            <a:picLocks noChangeAspect="1"/>
          </p:cNvPicPr>
          <p:nvPr/>
        </p:nvPicPr>
        <p:blipFill rotWithShape="1">
          <a:blip r:embed="rId3"/>
          <a:srcRect l="20885" t="30350" r="58000" b="14443"/>
          <a:stretch/>
        </p:blipFill>
        <p:spPr>
          <a:xfrm>
            <a:off x="4614203" y="1139485"/>
            <a:ext cx="2411329" cy="3544522"/>
          </a:xfrm>
          <a:prstGeom prst="rect">
            <a:avLst/>
          </a:prstGeom>
        </p:spPr>
      </p:pic>
      <p:sp>
        <p:nvSpPr>
          <p:cNvPr id="5" name="Rectangle 4">
            <a:extLst>
              <a:ext uri="{FF2B5EF4-FFF2-40B4-BE49-F238E27FC236}">
                <a16:creationId xmlns:a16="http://schemas.microsoft.com/office/drawing/2014/main" id="{218B5699-D45F-44A1-81C7-89F13ADB5A45}"/>
              </a:ext>
            </a:extLst>
          </p:cNvPr>
          <p:cNvSpPr/>
          <p:nvPr/>
        </p:nvSpPr>
        <p:spPr>
          <a:xfrm>
            <a:off x="450167" y="4931312"/>
            <a:ext cx="11071273" cy="1669431"/>
          </a:xfrm>
          <a:prstGeom prst="rect">
            <a:avLst/>
          </a:prstGeom>
        </p:spPr>
        <p:txBody>
          <a:bodyPr wrap="square">
            <a:spAutoFit/>
          </a:bodyPr>
          <a:lstStyle/>
          <a:p>
            <a:pPr lvl="0">
              <a:lnSpc>
                <a:spcPct val="108000"/>
              </a:lnSpc>
              <a:defRPr/>
            </a:pPr>
            <a:r>
              <a:rPr lang="en-GB" sz="2400" dirty="0">
                <a:solidFill>
                  <a:prstClr val="black"/>
                </a:solidFill>
              </a:rPr>
              <a:t>Dans </a:t>
            </a:r>
            <a:r>
              <a:rPr lang="en-GB" sz="2400" dirty="0" err="1">
                <a:solidFill>
                  <a:prstClr val="black"/>
                </a:solidFill>
              </a:rPr>
              <a:t>l’</a:t>
            </a:r>
            <a:r>
              <a:rPr lang="en-GB" sz="2400" i="1" dirty="0" err="1">
                <a:solidFill>
                  <a:prstClr val="black"/>
                </a:solidFill>
              </a:rPr>
              <a:t>Anthology</a:t>
            </a:r>
            <a:r>
              <a:rPr lang="en-GB" sz="2400" dirty="0">
                <a:solidFill>
                  <a:prstClr val="black"/>
                </a:solidFill>
              </a:rPr>
              <a:t> de Russell, dans les passages de la </a:t>
            </a:r>
            <a:r>
              <a:rPr lang="en-GB" sz="2400" dirty="0" err="1">
                <a:solidFill>
                  <a:prstClr val="black"/>
                </a:solidFill>
              </a:rPr>
              <a:t>seconde</a:t>
            </a:r>
            <a:r>
              <a:rPr lang="en-GB" sz="2400" dirty="0">
                <a:solidFill>
                  <a:prstClr val="black"/>
                </a:solidFill>
              </a:rPr>
              <a:t> </a:t>
            </a:r>
            <a:r>
              <a:rPr lang="en-GB" sz="2400" dirty="0" err="1">
                <a:solidFill>
                  <a:prstClr val="black"/>
                </a:solidFill>
              </a:rPr>
              <a:t>moitié</a:t>
            </a:r>
            <a:r>
              <a:rPr lang="en-GB" sz="2400" dirty="0">
                <a:solidFill>
                  <a:prstClr val="black"/>
                </a:solidFill>
              </a:rPr>
              <a:t> du premier siècle av. J.-C. (</a:t>
            </a:r>
            <a:r>
              <a:rPr lang="en-GB" sz="2400" dirty="0" err="1">
                <a:solidFill>
                  <a:prstClr val="black"/>
                </a:solidFill>
              </a:rPr>
              <a:t>dont</a:t>
            </a:r>
            <a:r>
              <a:rPr lang="en-GB" sz="2400" dirty="0">
                <a:solidFill>
                  <a:prstClr val="black"/>
                </a:solidFill>
              </a:rPr>
              <a:t> beaucoup </a:t>
            </a:r>
            <a:r>
              <a:rPr lang="en-GB" sz="2400" dirty="0" err="1">
                <a:solidFill>
                  <a:prstClr val="black"/>
                </a:solidFill>
              </a:rPr>
              <a:t>proviennent</a:t>
            </a:r>
            <a:r>
              <a:rPr lang="en-GB" sz="2400" dirty="0">
                <a:solidFill>
                  <a:prstClr val="black"/>
                </a:solidFill>
              </a:rPr>
              <a:t> de </a:t>
            </a:r>
            <a:r>
              <a:rPr lang="en-GB" sz="2400" dirty="0" err="1">
                <a:solidFill>
                  <a:prstClr val="black"/>
                </a:solidFill>
              </a:rPr>
              <a:t>Cicéron</a:t>
            </a:r>
            <a:r>
              <a:rPr lang="en-GB" sz="2400" dirty="0">
                <a:solidFill>
                  <a:prstClr val="black"/>
                </a:solidFill>
              </a:rPr>
              <a:t>), la construction </a:t>
            </a:r>
            <a:r>
              <a:rPr lang="en-GB" sz="2400" dirty="0" err="1">
                <a:solidFill>
                  <a:prstClr val="black"/>
                </a:solidFill>
              </a:rPr>
              <a:t>corrélative</a:t>
            </a:r>
            <a:r>
              <a:rPr lang="en-GB" sz="2400" dirty="0">
                <a:solidFill>
                  <a:prstClr val="black"/>
                </a:solidFill>
              </a:rPr>
              <a:t> </a:t>
            </a:r>
            <a:r>
              <a:rPr lang="en-GB" sz="2400" dirty="0" err="1">
                <a:solidFill>
                  <a:prstClr val="black"/>
                </a:solidFill>
              </a:rPr>
              <a:t>est</a:t>
            </a:r>
            <a:r>
              <a:rPr lang="en-GB" sz="2400" dirty="0">
                <a:solidFill>
                  <a:prstClr val="black"/>
                </a:solidFill>
              </a:rPr>
              <a:t> beaucoup plus </a:t>
            </a:r>
            <a:r>
              <a:rPr lang="en-GB" sz="2400" dirty="0" err="1">
                <a:solidFill>
                  <a:prstClr val="black"/>
                </a:solidFill>
              </a:rPr>
              <a:t>fréquente</a:t>
            </a:r>
            <a:r>
              <a:rPr lang="en-GB" sz="2400" dirty="0">
                <a:solidFill>
                  <a:prstClr val="black"/>
                </a:solidFill>
              </a:rPr>
              <a:t> que </a:t>
            </a:r>
            <a:r>
              <a:rPr lang="en-GB" sz="2400" dirty="0" err="1">
                <a:solidFill>
                  <a:prstClr val="black"/>
                </a:solidFill>
              </a:rPr>
              <a:t>ce</a:t>
            </a:r>
            <a:r>
              <a:rPr lang="en-GB" sz="2400" dirty="0">
                <a:solidFill>
                  <a:prstClr val="black"/>
                </a:solidFill>
              </a:rPr>
              <a:t> que </a:t>
            </a:r>
            <a:r>
              <a:rPr lang="en-GB" sz="2400" dirty="0" err="1">
                <a:solidFill>
                  <a:prstClr val="black"/>
                </a:solidFill>
              </a:rPr>
              <a:t>l’on</a:t>
            </a:r>
            <a:r>
              <a:rPr lang="en-GB" sz="2400" dirty="0">
                <a:solidFill>
                  <a:prstClr val="black"/>
                </a:solidFill>
              </a:rPr>
              <a:t> </a:t>
            </a:r>
            <a:r>
              <a:rPr lang="en-GB" sz="2400" dirty="0" err="1">
                <a:solidFill>
                  <a:prstClr val="black"/>
                </a:solidFill>
              </a:rPr>
              <a:t>attendrait</a:t>
            </a:r>
            <a:r>
              <a:rPr lang="en-GB" sz="2400" dirty="0">
                <a:solidFill>
                  <a:prstClr val="black"/>
                </a:solidFill>
              </a:rPr>
              <a:t> par </a:t>
            </a:r>
            <a:r>
              <a:rPr lang="en-GB" sz="2400" dirty="0" err="1">
                <a:solidFill>
                  <a:prstClr val="black"/>
                </a:solidFill>
              </a:rPr>
              <a:t>hasard</a:t>
            </a:r>
            <a:r>
              <a:rPr lang="en-GB" sz="2400" dirty="0">
                <a:solidFill>
                  <a:prstClr val="black"/>
                </a:solidFill>
              </a:rPr>
              <a:t>—et beaucoup plus </a:t>
            </a:r>
            <a:r>
              <a:rPr lang="en-GB" sz="2400" dirty="0" err="1">
                <a:solidFill>
                  <a:prstClr val="black"/>
                </a:solidFill>
              </a:rPr>
              <a:t>fréquente</a:t>
            </a:r>
            <a:r>
              <a:rPr lang="en-GB" sz="2400" dirty="0">
                <a:solidFill>
                  <a:prstClr val="black"/>
                </a:solidFill>
              </a:rPr>
              <a:t> que dans les </a:t>
            </a:r>
            <a:r>
              <a:rPr lang="en-GB" sz="2400" i="1" dirty="0" err="1">
                <a:solidFill>
                  <a:prstClr val="black"/>
                </a:solidFill>
              </a:rPr>
              <a:t>Catilinaires</a:t>
            </a:r>
            <a:r>
              <a:rPr lang="en-GB" sz="2400" i="1" dirty="0">
                <a:solidFill>
                  <a:prstClr val="black"/>
                </a:solidFill>
              </a:rPr>
              <a:t>.</a:t>
            </a:r>
          </a:p>
        </p:txBody>
      </p:sp>
    </p:spTree>
    <p:extLst>
      <p:ext uri="{BB962C8B-B14F-4D97-AF65-F5344CB8AC3E}">
        <p14:creationId xmlns:p14="http://schemas.microsoft.com/office/powerpoint/2010/main" val="11700325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D48735-41D6-4EFB-AE93-C762DF94AFB9}"/>
              </a:ext>
            </a:extLst>
          </p:cNvPr>
          <p:cNvSpPr>
            <a:spLocks noGrp="1"/>
          </p:cNvSpPr>
          <p:nvPr>
            <p:ph idx="1"/>
          </p:nvPr>
        </p:nvSpPr>
        <p:spPr>
          <a:xfrm>
            <a:off x="450167" y="492368"/>
            <a:ext cx="11282288" cy="6365632"/>
          </a:xfrm>
        </p:spPr>
        <p:txBody>
          <a:bodyPr>
            <a:normAutofit/>
          </a:bodyPr>
          <a:lstStyle/>
          <a:p>
            <a:pPr marL="0" indent="0">
              <a:buNone/>
            </a:pPr>
            <a:r>
              <a:rPr lang="fr-FR" dirty="0"/>
              <a:t>Dans les discours, la construction corrélative est utilisée pour faire des généralisations et des identifications frappantes.</a:t>
            </a:r>
            <a:endParaRPr lang="en-GB" dirty="0"/>
          </a:p>
          <a:p>
            <a:pPr marL="0" indent="0">
              <a:lnSpc>
                <a:spcPct val="108000"/>
              </a:lnSpc>
              <a:buNone/>
            </a:pPr>
            <a:endParaRPr lang="en-GB" dirty="0"/>
          </a:p>
          <a:p>
            <a:pPr marL="0" indent="0">
              <a:lnSpc>
                <a:spcPct val="108000"/>
              </a:lnSpc>
              <a:buNone/>
            </a:pPr>
            <a:endParaRPr lang="en-GB" dirty="0"/>
          </a:p>
          <a:p>
            <a:pPr marL="0" indent="0">
              <a:lnSpc>
                <a:spcPct val="108000"/>
              </a:lnSpc>
              <a:buNone/>
            </a:pPr>
            <a:endParaRPr lang="en-GB" i="1" dirty="0"/>
          </a:p>
          <a:p>
            <a:pPr marL="0" indent="0">
              <a:lnSpc>
                <a:spcPct val="108000"/>
              </a:lnSpc>
              <a:buNone/>
            </a:pPr>
            <a:endParaRPr lang="en-GB" dirty="0"/>
          </a:p>
        </p:txBody>
      </p:sp>
    </p:spTree>
    <p:extLst>
      <p:ext uri="{BB962C8B-B14F-4D97-AF65-F5344CB8AC3E}">
        <p14:creationId xmlns:p14="http://schemas.microsoft.com/office/powerpoint/2010/main" val="18343924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D48735-41D6-4EFB-AE93-C762DF94AFB9}"/>
              </a:ext>
            </a:extLst>
          </p:cNvPr>
          <p:cNvSpPr>
            <a:spLocks noGrp="1"/>
          </p:cNvSpPr>
          <p:nvPr>
            <p:ph idx="1"/>
          </p:nvPr>
        </p:nvSpPr>
        <p:spPr>
          <a:xfrm>
            <a:off x="450167" y="492368"/>
            <a:ext cx="11282288" cy="6365632"/>
          </a:xfrm>
        </p:spPr>
        <p:txBody>
          <a:bodyPr>
            <a:normAutofit/>
          </a:bodyPr>
          <a:lstStyle/>
          <a:p>
            <a:pPr marL="0" indent="0">
              <a:lnSpc>
                <a:spcPct val="108000"/>
              </a:lnSpc>
              <a:buNone/>
            </a:pPr>
            <a:r>
              <a:rPr lang="en-GB" dirty="0"/>
              <a:t>quos </a:t>
            </a:r>
            <a:r>
              <a:rPr lang="en-GB" dirty="0" err="1"/>
              <a:t>uos</a:t>
            </a:r>
            <a:r>
              <a:rPr lang="en-GB" dirty="0"/>
              <a:t>, </a:t>
            </a:r>
            <a:r>
              <a:rPr lang="en-GB" dirty="0" err="1"/>
              <a:t>Quirites</a:t>
            </a:r>
            <a:r>
              <a:rPr lang="en-GB" dirty="0"/>
              <a:t>, </a:t>
            </a:r>
            <a:r>
              <a:rPr lang="en-GB" dirty="0" err="1"/>
              <a:t>precari</a:t>
            </a:r>
            <a:r>
              <a:rPr lang="en-GB" dirty="0"/>
              <a:t>, </a:t>
            </a:r>
            <a:r>
              <a:rPr lang="en-GB" dirty="0" err="1"/>
              <a:t>uenerari</a:t>
            </a:r>
            <a:r>
              <a:rPr lang="en-GB" dirty="0"/>
              <a:t>, </a:t>
            </a:r>
            <a:r>
              <a:rPr lang="en-GB" dirty="0" err="1"/>
              <a:t>implorare</a:t>
            </a:r>
            <a:r>
              <a:rPr lang="en-GB" dirty="0"/>
              <a:t> </a:t>
            </a:r>
            <a:r>
              <a:rPr lang="en-GB" dirty="0" err="1"/>
              <a:t>debetis</a:t>
            </a:r>
            <a:r>
              <a:rPr lang="en-GB" dirty="0"/>
              <a:t> </a:t>
            </a:r>
            <a:r>
              <a:rPr lang="en-GB" dirty="0" err="1"/>
              <a:t>ut</a:t>
            </a:r>
            <a:r>
              <a:rPr lang="en-GB" dirty="0"/>
              <a:t>, </a:t>
            </a:r>
            <a:r>
              <a:rPr lang="en-GB" b="1" dirty="0" err="1"/>
              <a:t>quam</a:t>
            </a:r>
            <a:r>
              <a:rPr lang="en-GB" b="1" dirty="0"/>
              <a:t> </a:t>
            </a:r>
            <a:r>
              <a:rPr lang="en-GB" b="1" dirty="0" err="1"/>
              <a:t>urbem</a:t>
            </a:r>
            <a:r>
              <a:rPr lang="en-GB" b="1" dirty="0"/>
              <a:t> </a:t>
            </a:r>
            <a:r>
              <a:rPr lang="en-GB" b="1" dirty="0" err="1"/>
              <a:t>pulcherrimam</a:t>
            </a:r>
            <a:r>
              <a:rPr lang="en-GB" b="1" dirty="0"/>
              <a:t> </a:t>
            </a:r>
            <a:r>
              <a:rPr lang="en-GB" b="1" dirty="0" err="1"/>
              <a:t>florentissimam</a:t>
            </a:r>
            <a:r>
              <a:rPr lang="en-GB" b="1" dirty="0"/>
              <a:t> </a:t>
            </a:r>
            <a:r>
              <a:rPr lang="en-GB" b="1" dirty="0" err="1"/>
              <a:t>potentissimamque</a:t>
            </a:r>
            <a:r>
              <a:rPr lang="en-GB" b="1" dirty="0"/>
              <a:t> </a:t>
            </a:r>
            <a:r>
              <a:rPr lang="en-GB" b="1" dirty="0" err="1"/>
              <a:t>esse</a:t>
            </a:r>
            <a:r>
              <a:rPr lang="en-GB" b="1" dirty="0"/>
              <a:t> </a:t>
            </a:r>
            <a:r>
              <a:rPr lang="en-GB" b="1" dirty="0" err="1"/>
              <a:t>uoluerunt</a:t>
            </a:r>
            <a:r>
              <a:rPr lang="en-GB" dirty="0"/>
              <a:t>, </a:t>
            </a:r>
            <a:r>
              <a:rPr lang="en-GB" u="sng" dirty="0" err="1"/>
              <a:t>hanc</a:t>
            </a:r>
            <a:r>
              <a:rPr lang="en-GB" u="sng" dirty="0"/>
              <a:t> </a:t>
            </a:r>
            <a:r>
              <a:rPr lang="en-GB" dirty="0"/>
              <a:t>omnibus </a:t>
            </a:r>
            <a:r>
              <a:rPr lang="en-GB" dirty="0" err="1"/>
              <a:t>hostium</a:t>
            </a:r>
            <a:r>
              <a:rPr lang="en-GB" dirty="0"/>
              <a:t> </a:t>
            </a:r>
            <a:r>
              <a:rPr lang="en-GB" dirty="0" err="1"/>
              <a:t>copiis</a:t>
            </a:r>
            <a:r>
              <a:rPr lang="en-GB" dirty="0"/>
              <a:t> terra </a:t>
            </a:r>
            <a:r>
              <a:rPr lang="en-GB" dirty="0" err="1"/>
              <a:t>marique</a:t>
            </a:r>
            <a:r>
              <a:rPr lang="en-GB" dirty="0"/>
              <a:t> </a:t>
            </a:r>
            <a:r>
              <a:rPr lang="en-GB" dirty="0" err="1"/>
              <a:t>superatis</a:t>
            </a:r>
            <a:r>
              <a:rPr lang="en-GB" dirty="0"/>
              <a:t> a </a:t>
            </a:r>
            <a:r>
              <a:rPr lang="en-GB" dirty="0" err="1"/>
              <a:t>perditissimorum</a:t>
            </a:r>
            <a:r>
              <a:rPr lang="en-GB" dirty="0"/>
              <a:t> </a:t>
            </a:r>
            <a:r>
              <a:rPr lang="en-GB" dirty="0" err="1"/>
              <a:t>ciuium</a:t>
            </a:r>
            <a:r>
              <a:rPr lang="en-GB" dirty="0"/>
              <a:t> </a:t>
            </a:r>
            <a:r>
              <a:rPr lang="en-GB" dirty="0" err="1"/>
              <a:t>nefario</a:t>
            </a:r>
            <a:r>
              <a:rPr lang="en-GB" dirty="0"/>
              <a:t> </a:t>
            </a:r>
            <a:r>
              <a:rPr lang="en-GB" dirty="0" err="1"/>
              <a:t>scelere</a:t>
            </a:r>
            <a:r>
              <a:rPr lang="en-GB" dirty="0"/>
              <a:t> defendant. (Cicero, </a:t>
            </a:r>
            <a:r>
              <a:rPr lang="en-GB" i="1" dirty="0"/>
              <a:t>Cat. </a:t>
            </a:r>
            <a:r>
              <a:rPr lang="en-GB" dirty="0"/>
              <a:t>II. 29)</a:t>
            </a:r>
          </a:p>
          <a:p>
            <a:pPr marL="0" indent="0">
              <a:lnSpc>
                <a:spcPct val="108000"/>
              </a:lnSpc>
              <a:buNone/>
            </a:pPr>
            <a:endParaRPr lang="en-GB" dirty="0"/>
          </a:p>
          <a:p>
            <a:pPr marL="0" indent="0">
              <a:lnSpc>
                <a:spcPct val="108000"/>
              </a:lnSpc>
              <a:buNone/>
            </a:pPr>
            <a:r>
              <a:rPr lang="fr-FR" dirty="0"/>
              <a:t>‘Vous, Romains, devez les invoquer, les adorer, et les implorer afin que </a:t>
            </a:r>
            <a:r>
              <a:rPr lang="fr-FR" b="1" dirty="0"/>
              <a:t>la ville qu’ils ont voulue suprêmement belle, florissante, et puissante </a:t>
            </a:r>
            <a:r>
              <a:rPr lang="fr-FR" dirty="0"/>
              <a:t>– afin qu’ils défendent </a:t>
            </a:r>
            <a:r>
              <a:rPr lang="fr-FR" u="sng" dirty="0"/>
              <a:t>cette ville</a:t>
            </a:r>
            <a:r>
              <a:rPr lang="fr-FR" dirty="0"/>
              <a:t> du crime abominable de ses citoyens les plus désespérés, maintenant que toutes les forces ennemies ont été vaincues par terre et par mer.’</a:t>
            </a:r>
            <a:endParaRPr lang="en-GB" dirty="0"/>
          </a:p>
          <a:p>
            <a:pPr marL="0" indent="0">
              <a:buNone/>
            </a:pPr>
            <a:endParaRPr lang="en-GB" sz="2600" dirty="0"/>
          </a:p>
          <a:p>
            <a:pPr marL="0" indent="0">
              <a:lnSpc>
                <a:spcPct val="108000"/>
              </a:lnSpc>
              <a:buNone/>
            </a:pPr>
            <a:endParaRPr lang="en-GB" dirty="0"/>
          </a:p>
          <a:p>
            <a:pPr marL="0" indent="0">
              <a:lnSpc>
                <a:spcPct val="108000"/>
              </a:lnSpc>
              <a:buNone/>
            </a:pPr>
            <a:endParaRPr lang="en-GB" i="1" dirty="0"/>
          </a:p>
          <a:p>
            <a:pPr marL="0" indent="0">
              <a:lnSpc>
                <a:spcPct val="108000"/>
              </a:lnSpc>
              <a:buNone/>
            </a:pPr>
            <a:endParaRPr lang="en-GB" dirty="0"/>
          </a:p>
        </p:txBody>
      </p:sp>
    </p:spTree>
    <p:extLst>
      <p:ext uri="{BB962C8B-B14F-4D97-AF65-F5344CB8AC3E}">
        <p14:creationId xmlns:p14="http://schemas.microsoft.com/office/powerpoint/2010/main" val="474762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D48735-41D6-4EFB-AE93-C762DF94AFB9}"/>
              </a:ext>
            </a:extLst>
          </p:cNvPr>
          <p:cNvSpPr>
            <a:spLocks noGrp="1"/>
          </p:cNvSpPr>
          <p:nvPr>
            <p:ph idx="1"/>
          </p:nvPr>
        </p:nvSpPr>
        <p:spPr>
          <a:xfrm>
            <a:off x="450167" y="492369"/>
            <a:ext cx="11282288" cy="5684594"/>
          </a:xfrm>
        </p:spPr>
        <p:txBody>
          <a:bodyPr/>
          <a:lstStyle/>
          <a:p>
            <a:pPr marL="0" indent="0">
              <a:lnSpc>
                <a:spcPct val="103000"/>
              </a:lnSpc>
              <a:buNone/>
            </a:pPr>
            <a:r>
              <a:rPr lang="en-GB" sz="2400" dirty="0" err="1"/>
              <a:t>nam</a:t>
            </a:r>
            <a:r>
              <a:rPr lang="en-GB" sz="2400" dirty="0"/>
              <a:t> </a:t>
            </a:r>
            <a:r>
              <a:rPr lang="en-GB" sz="2400" b="1" dirty="0"/>
              <a:t>qui omnia </a:t>
            </a:r>
            <a:r>
              <a:rPr lang="en-GB" sz="2400" b="1" dirty="0" err="1"/>
              <a:t>parat</a:t>
            </a:r>
            <a:r>
              <a:rPr lang="en-GB" sz="2400" b="1" dirty="0"/>
              <a:t> contra me, </a:t>
            </a:r>
            <a:r>
              <a:rPr lang="en-GB" sz="2400" b="1" dirty="0" err="1"/>
              <a:t>ut</a:t>
            </a:r>
            <a:r>
              <a:rPr lang="en-GB" sz="2400" b="1" dirty="0"/>
              <a:t> quo tempore </a:t>
            </a:r>
            <a:r>
              <a:rPr lang="en-GB" sz="2400" b="1" dirty="0" err="1"/>
              <a:t>velit</a:t>
            </a:r>
            <a:r>
              <a:rPr lang="en-GB" sz="2400" b="1" dirty="0"/>
              <a:t>, bellum </a:t>
            </a:r>
            <a:r>
              <a:rPr lang="en-GB" sz="2400" b="1" dirty="0" err="1"/>
              <a:t>possit</a:t>
            </a:r>
            <a:r>
              <a:rPr lang="en-GB" sz="2400" b="1" dirty="0"/>
              <a:t> </a:t>
            </a:r>
            <a:r>
              <a:rPr lang="en-GB" sz="2400" b="1" dirty="0" err="1"/>
              <a:t>inferre</a:t>
            </a:r>
            <a:r>
              <a:rPr lang="en-GB" sz="2400" dirty="0"/>
              <a:t>,</a:t>
            </a:r>
            <a:r>
              <a:rPr lang="en-GB" sz="2400" b="1" dirty="0"/>
              <a:t> </a:t>
            </a:r>
            <a:r>
              <a:rPr lang="en-GB" sz="2400" u="sng" dirty="0"/>
              <a:t>hic</a:t>
            </a:r>
            <a:r>
              <a:rPr lang="en-GB" sz="2400" dirty="0"/>
              <a:t> </a:t>
            </a:r>
            <a:r>
              <a:rPr lang="en-GB" sz="2400" dirty="0" err="1"/>
              <a:t>iam</a:t>
            </a:r>
            <a:r>
              <a:rPr lang="en-GB" sz="2400" dirty="0"/>
              <a:t> mihi </a:t>
            </a:r>
            <a:r>
              <a:rPr lang="en-GB" sz="2400" dirty="0" err="1"/>
              <a:t>hostis</a:t>
            </a:r>
            <a:r>
              <a:rPr lang="en-GB" sz="2400" dirty="0"/>
              <a:t> </a:t>
            </a:r>
            <a:r>
              <a:rPr lang="en-GB" sz="2400" dirty="0" err="1"/>
              <a:t>est</a:t>
            </a:r>
            <a:r>
              <a:rPr lang="en-GB" sz="2400" dirty="0"/>
              <a:t>, </a:t>
            </a:r>
            <a:r>
              <a:rPr lang="en-GB" sz="2400" dirty="0" err="1"/>
              <a:t>tametsi</a:t>
            </a:r>
            <a:r>
              <a:rPr lang="en-GB" sz="2400" dirty="0"/>
              <a:t> </a:t>
            </a:r>
            <a:r>
              <a:rPr lang="en-GB" sz="2400" dirty="0" err="1"/>
              <a:t>nondum</a:t>
            </a:r>
            <a:r>
              <a:rPr lang="en-GB" sz="2400" dirty="0"/>
              <a:t> </a:t>
            </a:r>
            <a:r>
              <a:rPr lang="en-GB" sz="2400" dirty="0" err="1"/>
              <a:t>armis</a:t>
            </a:r>
            <a:r>
              <a:rPr lang="en-GB" sz="2400" dirty="0"/>
              <a:t> </a:t>
            </a:r>
            <a:r>
              <a:rPr lang="en-GB" sz="2400" dirty="0" err="1"/>
              <a:t>agat</a:t>
            </a:r>
            <a:r>
              <a:rPr lang="en-GB" sz="2400" dirty="0"/>
              <a:t>.</a:t>
            </a:r>
          </a:p>
          <a:p>
            <a:pPr marL="0" indent="0">
              <a:lnSpc>
                <a:spcPct val="103000"/>
              </a:lnSpc>
              <a:buNone/>
            </a:pPr>
            <a:r>
              <a:rPr lang="en-GB" sz="2400" dirty="0"/>
              <a:t>‘Car </a:t>
            </a:r>
            <a:r>
              <a:rPr lang="en-GB" sz="2400" b="1" dirty="0" err="1"/>
              <a:t>celui</a:t>
            </a:r>
            <a:r>
              <a:rPr lang="en-GB" sz="2400" b="1" dirty="0"/>
              <a:t> qui prepare tout </a:t>
            </a:r>
            <a:r>
              <a:rPr lang="en-GB" sz="2400" b="1" dirty="0" err="1"/>
              <a:t>contre</a:t>
            </a:r>
            <a:r>
              <a:rPr lang="en-GB" sz="2400" b="1" dirty="0"/>
              <a:t> </a:t>
            </a:r>
            <a:r>
              <a:rPr lang="en-GB" sz="2400" b="1" dirty="0" err="1"/>
              <a:t>moi</a:t>
            </a:r>
            <a:r>
              <a:rPr lang="en-GB" sz="2400" b="1" dirty="0"/>
              <a:t>, pour </a:t>
            </a:r>
            <a:r>
              <a:rPr lang="en-GB" sz="2400" b="1" dirty="0" err="1"/>
              <a:t>pouvoir</a:t>
            </a:r>
            <a:r>
              <a:rPr lang="en-GB" sz="2400" b="1" dirty="0"/>
              <a:t> faire la guerre </a:t>
            </a:r>
            <a:r>
              <a:rPr lang="en-GB" sz="2400" b="1" dirty="0" err="1"/>
              <a:t>quand</a:t>
            </a:r>
            <a:r>
              <a:rPr lang="en-GB" sz="2400" b="1" dirty="0"/>
              <a:t> </a:t>
            </a:r>
            <a:r>
              <a:rPr lang="en-GB" sz="2400" b="1" dirty="0" err="1"/>
              <a:t>il</a:t>
            </a:r>
            <a:r>
              <a:rPr lang="en-GB" sz="2400" b="1" dirty="0"/>
              <a:t> </a:t>
            </a:r>
            <a:r>
              <a:rPr lang="en-GB" sz="2400" b="1" dirty="0" err="1"/>
              <a:t>veut</a:t>
            </a:r>
            <a:r>
              <a:rPr lang="en-GB" sz="2400" dirty="0"/>
              <a:t>, </a:t>
            </a:r>
            <a:r>
              <a:rPr lang="en-GB" sz="2400" u="sng" dirty="0" err="1"/>
              <a:t>celui</a:t>
            </a:r>
            <a:r>
              <a:rPr lang="en-GB" sz="2400" dirty="0"/>
              <a:t> </a:t>
            </a:r>
            <a:r>
              <a:rPr lang="en-GB" sz="2400" dirty="0" err="1"/>
              <a:t>m’est</a:t>
            </a:r>
            <a:r>
              <a:rPr lang="en-GB" sz="2400" dirty="0"/>
              <a:t> </a:t>
            </a:r>
            <a:r>
              <a:rPr lang="en-GB" sz="2400" dirty="0" err="1"/>
              <a:t>déja</a:t>
            </a:r>
            <a:r>
              <a:rPr lang="en-GB" sz="2400" dirty="0"/>
              <a:t> un </a:t>
            </a:r>
            <a:r>
              <a:rPr lang="en-GB" sz="2400" dirty="0" err="1"/>
              <a:t>ennemi</a:t>
            </a:r>
            <a:r>
              <a:rPr lang="en-GB" sz="2400" dirty="0"/>
              <a:t>, </a:t>
            </a:r>
            <a:r>
              <a:rPr lang="en-GB" sz="2400" dirty="0" err="1"/>
              <a:t>même</a:t>
            </a:r>
            <a:r>
              <a:rPr lang="en-GB" sz="2400" dirty="0"/>
              <a:t> </a:t>
            </a:r>
            <a:r>
              <a:rPr lang="en-GB" sz="2400" dirty="0" err="1"/>
              <a:t>s’il</a:t>
            </a:r>
            <a:r>
              <a:rPr lang="en-GB" sz="2400" dirty="0"/>
              <a:t> ne se conduit pas encore </a:t>
            </a:r>
            <a:r>
              <a:rPr lang="en-GB" sz="2400" dirty="0" err="1"/>
              <a:t>en</a:t>
            </a:r>
            <a:r>
              <a:rPr lang="en-GB" sz="2400" dirty="0"/>
              <a:t> </a:t>
            </a:r>
            <a:r>
              <a:rPr lang="en-GB" sz="2400" dirty="0" err="1"/>
              <a:t>armes</a:t>
            </a:r>
            <a:r>
              <a:rPr lang="en-GB" sz="2400" dirty="0"/>
              <a:t>.’</a:t>
            </a:r>
          </a:p>
          <a:p>
            <a:pPr marL="0" indent="0">
              <a:lnSpc>
                <a:spcPct val="103000"/>
              </a:lnSpc>
              <a:buNone/>
            </a:pPr>
            <a:r>
              <a:rPr lang="en-GB" sz="2400" dirty="0"/>
              <a:t>(Cato </a:t>
            </a:r>
            <a:r>
              <a:rPr lang="en-GB" sz="2400" dirty="0" err="1"/>
              <a:t>orat</a:t>
            </a:r>
            <a:r>
              <a:rPr lang="en-GB" sz="2400" dirty="0"/>
              <a:t>., </a:t>
            </a:r>
            <a:r>
              <a:rPr lang="en-GB" sz="2400" dirty="0" err="1"/>
              <a:t>fr.</a:t>
            </a:r>
            <a:r>
              <a:rPr lang="en-GB" sz="2400" dirty="0"/>
              <a:t> 195 Malcovati</a:t>
            </a:r>
            <a:r>
              <a:rPr lang="en-GB" sz="2400" baseline="30000" dirty="0"/>
              <a:t>3</a:t>
            </a:r>
            <a:r>
              <a:rPr lang="en-GB" sz="2400" dirty="0"/>
              <a:t>)</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9290688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D48735-41D6-4EFB-AE93-C762DF94AFB9}"/>
              </a:ext>
            </a:extLst>
          </p:cNvPr>
          <p:cNvSpPr>
            <a:spLocks noGrp="1"/>
          </p:cNvSpPr>
          <p:nvPr>
            <p:ph idx="1"/>
          </p:nvPr>
        </p:nvSpPr>
        <p:spPr>
          <a:xfrm>
            <a:off x="450167" y="492368"/>
            <a:ext cx="11282288" cy="6365632"/>
          </a:xfrm>
        </p:spPr>
        <p:txBody>
          <a:bodyPr>
            <a:normAutofit/>
          </a:bodyPr>
          <a:lstStyle/>
          <a:p>
            <a:pPr marL="0" indent="0">
              <a:lnSpc>
                <a:spcPct val="108000"/>
              </a:lnSpc>
              <a:buNone/>
            </a:pPr>
            <a:r>
              <a:rPr lang="en-GB" dirty="0" err="1"/>
              <a:t>atque</a:t>
            </a:r>
            <a:r>
              <a:rPr lang="en-GB" dirty="0"/>
              <a:t> ego, </a:t>
            </a:r>
            <a:r>
              <a:rPr lang="en-GB" dirty="0" err="1"/>
              <a:t>ut</a:t>
            </a:r>
            <a:r>
              <a:rPr lang="en-GB" dirty="0"/>
              <a:t> </a:t>
            </a:r>
            <a:r>
              <a:rPr lang="en-GB" dirty="0" err="1"/>
              <a:t>uidi</a:t>
            </a:r>
            <a:r>
              <a:rPr lang="en-GB" dirty="0"/>
              <a:t>, </a:t>
            </a:r>
            <a:r>
              <a:rPr lang="en-GB" b="1" dirty="0"/>
              <a:t>quos </a:t>
            </a:r>
            <a:r>
              <a:rPr lang="en-GB" b="1" dirty="0" err="1"/>
              <a:t>maximo</a:t>
            </a:r>
            <a:r>
              <a:rPr lang="en-GB" b="1" dirty="0"/>
              <a:t> furore et </a:t>
            </a:r>
            <a:r>
              <a:rPr lang="en-GB" b="1" dirty="0" err="1"/>
              <a:t>scelere</a:t>
            </a:r>
            <a:r>
              <a:rPr lang="en-GB" b="1" dirty="0"/>
              <a:t> </a:t>
            </a:r>
            <a:r>
              <a:rPr lang="en-GB" b="1" dirty="0" err="1"/>
              <a:t>esse</a:t>
            </a:r>
            <a:r>
              <a:rPr lang="en-GB" b="1" dirty="0"/>
              <a:t> </a:t>
            </a:r>
            <a:r>
              <a:rPr lang="en-GB" b="1" dirty="0" err="1"/>
              <a:t>inflammatos</a:t>
            </a:r>
            <a:r>
              <a:rPr lang="en-GB" b="1" dirty="0"/>
              <a:t> </a:t>
            </a:r>
            <a:r>
              <a:rPr lang="en-GB" b="1" dirty="0" err="1"/>
              <a:t>sciebam</a:t>
            </a:r>
            <a:r>
              <a:rPr lang="en-GB" dirty="0"/>
              <a:t>, </a:t>
            </a:r>
            <a:r>
              <a:rPr lang="en-GB" u="sng" dirty="0" err="1"/>
              <a:t>eos</a:t>
            </a:r>
            <a:r>
              <a:rPr lang="en-GB" dirty="0"/>
              <a:t> </a:t>
            </a:r>
            <a:r>
              <a:rPr lang="en-GB" dirty="0" err="1"/>
              <a:t>nobiscum</a:t>
            </a:r>
            <a:r>
              <a:rPr lang="en-GB" dirty="0"/>
              <a:t> </a:t>
            </a:r>
            <a:r>
              <a:rPr lang="en-GB" dirty="0" err="1"/>
              <a:t>esse</a:t>
            </a:r>
            <a:r>
              <a:rPr lang="en-GB" dirty="0"/>
              <a:t> et </a:t>
            </a:r>
            <a:r>
              <a:rPr lang="en-GB" dirty="0" err="1"/>
              <a:t>Romae</a:t>
            </a:r>
            <a:r>
              <a:rPr lang="en-GB" dirty="0"/>
              <a:t> </a:t>
            </a:r>
            <a:r>
              <a:rPr lang="en-GB" dirty="0" err="1"/>
              <a:t>remansisse</a:t>
            </a:r>
            <a:r>
              <a:rPr lang="en-GB" dirty="0"/>
              <a:t>, in </a:t>
            </a:r>
            <a:r>
              <a:rPr lang="en-GB" dirty="0" err="1"/>
              <a:t>eo</a:t>
            </a:r>
            <a:r>
              <a:rPr lang="en-GB" dirty="0"/>
              <a:t> </a:t>
            </a:r>
            <a:r>
              <a:rPr lang="en-GB" dirty="0" err="1"/>
              <a:t>omnis</a:t>
            </a:r>
            <a:r>
              <a:rPr lang="en-GB" dirty="0"/>
              <a:t> dies </a:t>
            </a:r>
            <a:r>
              <a:rPr lang="en-GB" dirty="0" err="1"/>
              <a:t>noctesque</a:t>
            </a:r>
            <a:r>
              <a:rPr lang="en-GB" dirty="0"/>
              <a:t> </a:t>
            </a:r>
            <a:r>
              <a:rPr lang="en-GB" dirty="0" err="1"/>
              <a:t>consumpsi</a:t>
            </a:r>
            <a:r>
              <a:rPr lang="en-GB" dirty="0"/>
              <a:t> </a:t>
            </a:r>
            <a:r>
              <a:rPr lang="en-GB" dirty="0" err="1"/>
              <a:t>ut</a:t>
            </a:r>
            <a:r>
              <a:rPr lang="en-GB" dirty="0"/>
              <a:t> quid </a:t>
            </a:r>
            <a:r>
              <a:rPr lang="en-GB" dirty="0" err="1"/>
              <a:t>agerent</a:t>
            </a:r>
            <a:r>
              <a:rPr lang="en-GB" dirty="0"/>
              <a:t>, quid </a:t>
            </a:r>
            <a:r>
              <a:rPr lang="en-GB" dirty="0" err="1"/>
              <a:t>molirentur</a:t>
            </a:r>
            <a:r>
              <a:rPr lang="en-GB" dirty="0"/>
              <a:t> </a:t>
            </a:r>
            <a:r>
              <a:rPr lang="en-GB" dirty="0" err="1"/>
              <a:t>sentirem</a:t>
            </a:r>
            <a:r>
              <a:rPr lang="en-GB" dirty="0"/>
              <a:t> ac </a:t>
            </a:r>
            <a:r>
              <a:rPr lang="en-GB" dirty="0" err="1"/>
              <a:t>uiderem</a:t>
            </a:r>
            <a:r>
              <a:rPr lang="en-GB" dirty="0"/>
              <a:t>… (Cicero, </a:t>
            </a:r>
            <a:r>
              <a:rPr lang="en-GB" i="1" dirty="0"/>
              <a:t>Cat. </a:t>
            </a:r>
            <a:r>
              <a:rPr lang="en-GB" dirty="0"/>
              <a:t>III. 4)</a:t>
            </a:r>
          </a:p>
          <a:p>
            <a:pPr marL="0" indent="0">
              <a:lnSpc>
                <a:spcPct val="108000"/>
              </a:lnSpc>
              <a:buNone/>
            </a:pPr>
            <a:endParaRPr lang="en-GB" dirty="0"/>
          </a:p>
          <a:p>
            <a:pPr marL="0" indent="0">
              <a:lnSpc>
                <a:spcPct val="108000"/>
              </a:lnSpc>
              <a:buNone/>
            </a:pPr>
            <a:r>
              <a:rPr lang="en-GB" dirty="0"/>
              <a:t>‘Et </a:t>
            </a:r>
            <a:r>
              <a:rPr lang="en-GB" dirty="0" err="1"/>
              <a:t>quand</a:t>
            </a:r>
            <a:r>
              <a:rPr lang="en-GB" dirty="0"/>
              <a:t> </a:t>
            </a:r>
            <a:r>
              <a:rPr lang="en-GB" dirty="0" err="1"/>
              <a:t>j’ai</a:t>
            </a:r>
            <a:r>
              <a:rPr lang="en-GB" dirty="0"/>
              <a:t> vu que </a:t>
            </a:r>
            <a:r>
              <a:rPr lang="en-GB" b="1" dirty="0" err="1"/>
              <a:t>ceux</a:t>
            </a:r>
            <a:r>
              <a:rPr lang="en-GB" b="1" dirty="0"/>
              <a:t> </a:t>
            </a:r>
            <a:r>
              <a:rPr lang="en-GB" b="1" dirty="0" err="1"/>
              <a:t>dont</a:t>
            </a:r>
            <a:r>
              <a:rPr lang="en-GB" b="1" dirty="0"/>
              <a:t> je </a:t>
            </a:r>
            <a:r>
              <a:rPr lang="en-GB" b="1" dirty="0" err="1"/>
              <a:t>savais</a:t>
            </a:r>
            <a:r>
              <a:rPr lang="en-GB" b="1" dirty="0"/>
              <a:t> </a:t>
            </a:r>
            <a:r>
              <a:rPr lang="en-GB" b="1" dirty="0" err="1"/>
              <a:t>qu’ils</a:t>
            </a:r>
            <a:r>
              <a:rPr lang="en-GB" b="1" dirty="0"/>
              <a:t> </a:t>
            </a:r>
            <a:r>
              <a:rPr lang="en-GB" b="1" dirty="0" err="1"/>
              <a:t>étaient</a:t>
            </a:r>
            <a:r>
              <a:rPr lang="en-GB" b="1" dirty="0"/>
              <a:t> </a:t>
            </a:r>
            <a:r>
              <a:rPr lang="en-GB" b="1" dirty="0" err="1"/>
              <a:t>enflammés</a:t>
            </a:r>
            <a:r>
              <a:rPr lang="en-GB" b="1" dirty="0"/>
              <a:t> de la plus </a:t>
            </a:r>
            <a:r>
              <a:rPr lang="en-GB" b="1" dirty="0" err="1"/>
              <a:t>grande</a:t>
            </a:r>
            <a:r>
              <a:rPr lang="en-GB" b="1" dirty="0"/>
              <a:t> </a:t>
            </a:r>
            <a:r>
              <a:rPr lang="en-GB" b="1" dirty="0" err="1"/>
              <a:t>fureur</a:t>
            </a:r>
            <a:r>
              <a:rPr lang="en-GB" b="1" dirty="0"/>
              <a:t> et du plus grand crime </a:t>
            </a:r>
            <a:r>
              <a:rPr lang="en-GB" dirty="0"/>
              <a:t>- </a:t>
            </a:r>
            <a:r>
              <a:rPr lang="en-GB" dirty="0" err="1"/>
              <a:t>quand</a:t>
            </a:r>
            <a:r>
              <a:rPr lang="en-GB" dirty="0"/>
              <a:t> </a:t>
            </a:r>
            <a:r>
              <a:rPr lang="en-GB" dirty="0" err="1"/>
              <a:t>j’ai</a:t>
            </a:r>
            <a:r>
              <a:rPr lang="en-GB" dirty="0"/>
              <a:t> vu que </a:t>
            </a:r>
            <a:r>
              <a:rPr lang="en-GB" u="sng" dirty="0" err="1"/>
              <a:t>ces</a:t>
            </a:r>
            <a:r>
              <a:rPr lang="en-GB" u="sng" dirty="0"/>
              <a:t> </a:t>
            </a:r>
            <a:r>
              <a:rPr lang="en-GB" u="sng" dirty="0" err="1"/>
              <a:t>personnes</a:t>
            </a:r>
            <a:r>
              <a:rPr lang="en-GB" dirty="0"/>
              <a:t> </a:t>
            </a:r>
            <a:r>
              <a:rPr lang="en-GB" dirty="0" err="1"/>
              <a:t>étaient</a:t>
            </a:r>
            <a:r>
              <a:rPr lang="en-GB" dirty="0"/>
              <a:t> </a:t>
            </a:r>
            <a:r>
              <a:rPr lang="en-GB" dirty="0" err="1"/>
              <a:t>parmi</a:t>
            </a:r>
            <a:r>
              <a:rPr lang="en-GB" dirty="0"/>
              <a:t> nous et </a:t>
            </a:r>
            <a:r>
              <a:rPr lang="en-GB" dirty="0" err="1"/>
              <a:t>qu’ils</a:t>
            </a:r>
            <a:r>
              <a:rPr lang="en-GB" dirty="0"/>
              <a:t> </a:t>
            </a:r>
            <a:r>
              <a:rPr lang="en-GB" dirty="0" err="1"/>
              <a:t>étaient</a:t>
            </a:r>
            <a:r>
              <a:rPr lang="en-GB" dirty="0"/>
              <a:t> </a:t>
            </a:r>
            <a:r>
              <a:rPr lang="en-GB" dirty="0" err="1"/>
              <a:t>restés</a:t>
            </a:r>
            <a:r>
              <a:rPr lang="en-GB" dirty="0"/>
              <a:t> à Rome, </a:t>
            </a:r>
            <a:r>
              <a:rPr lang="en-GB" dirty="0" err="1"/>
              <a:t>j’ai</a:t>
            </a:r>
            <a:r>
              <a:rPr lang="en-GB" dirty="0"/>
              <a:t> </a:t>
            </a:r>
            <a:r>
              <a:rPr lang="en-GB" dirty="0" err="1"/>
              <a:t>consacré</a:t>
            </a:r>
            <a:r>
              <a:rPr lang="en-GB" dirty="0"/>
              <a:t> </a:t>
            </a:r>
            <a:r>
              <a:rPr lang="en-GB" dirty="0" err="1"/>
              <a:t>mes</a:t>
            </a:r>
            <a:r>
              <a:rPr lang="en-GB" dirty="0"/>
              <a:t> </a:t>
            </a:r>
            <a:r>
              <a:rPr lang="en-GB" dirty="0" err="1"/>
              <a:t>jours</a:t>
            </a:r>
            <a:r>
              <a:rPr lang="en-GB" dirty="0"/>
              <a:t> et </a:t>
            </a:r>
            <a:r>
              <a:rPr lang="en-GB" dirty="0" err="1"/>
              <a:t>mes</a:t>
            </a:r>
            <a:r>
              <a:rPr lang="en-GB" dirty="0"/>
              <a:t> </a:t>
            </a:r>
            <a:r>
              <a:rPr lang="en-GB" dirty="0" err="1"/>
              <a:t>nuits</a:t>
            </a:r>
            <a:r>
              <a:rPr lang="en-GB" dirty="0"/>
              <a:t> </a:t>
            </a:r>
            <a:r>
              <a:rPr lang="en-GB" dirty="0" err="1"/>
              <a:t>entières</a:t>
            </a:r>
            <a:r>
              <a:rPr lang="en-GB" dirty="0"/>
              <a:t> à </a:t>
            </a:r>
            <a:r>
              <a:rPr lang="en-GB" dirty="0" err="1"/>
              <a:t>comprendre</a:t>
            </a:r>
            <a:r>
              <a:rPr lang="en-GB" dirty="0"/>
              <a:t> et à </a:t>
            </a:r>
            <a:r>
              <a:rPr lang="en-GB" dirty="0" err="1"/>
              <a:t>voir</a:t>
            </a:r>
            <a:r>
              <a:rPr lang="en-GB" dirty="0"/>
              <a:t> </a:t>
            </a:r>
            <a:r>
              <a:rPr lang="en-GB" dirty="0" err="1"/>
              <a:t>ce</a:t>
            </a:r>
            <a:r>
              <a:rPr lang="en-GB" dirty="0"/>
              <a:t> </a:t>
            </a:r>
            <a:r>
              <a:rPr lang="en-GB" dirty="0" err="1"/>
              <a:t>qu’ils</a:t>
            </a:r>
            <a:r>
              <a:rPr lang="en-GB" dirty="0"/>
              <a:t> </a:t>
            </a:r>
            <a:r>
              <a:rPr lang="en-GB" dirty="0" err="1"/>
              <a:t>complotaient</a:t>
            </a:r>
            <a:r>
              <a:rPr lang="en-GB" dirty="0"/>
              <a:t>…’</a:t>
            </a:r>
            <a:endParaRPr lang="en-GB" u="sng" dirty="0"/>
          </a:p>
          <a:p>
            <a:pPr marL="0" indent="0">
              <a:lnSpc>
                <a:spcPct val="108000"/>
              </a:lnSpc>
              <a:buNone/>
            </a:pPr>
            <a:endParaRPr lang="en-GB" dirty="0"/>
          </a:p>
          <a:p>
            <a:pPr marL="0" indent="0">
              <a:buNone/>
            </a:pPr>
            <a:endParaRPr lang="en-GB" sz="2600" dirty="0"/>
          </a:p>
          <a:p>
            <a:pPr marL="0" indent="0">
              <a:lnSpc>
                <a:spcPct val="108000"/>
              </a:lnSpc>
              <a:buNone/>
            </a:pPr>
            <a:endParaRPr lang="en-GB" dirty="0"/>
          </a:p>
          <a:p>
            <a:pPr marL="0" indent="0">
              <a:lnSpc>
                <a:spcPct val="108000"/>
              </a:lnSpc>
              <a:buNone/>
            </a:pPr>
            <a:endParaRPr lang="en-GB" i="1" dirty="0"/>
          </a:p>
          <a:p>
            <a:pPr marL="0" indent="0">
              <a:lnSpc>
                <a:spcPct val="108000"/>
              </a:lnSpc>
              <a:buNone/>
            </a:pPr>
            <a:endParaRPr lang="en-GB" dirty="0"/>
          </a:p>
        </p:txBody>
      </p:sp>
    </p:spTree>
    <p:extLst>
      <p:ext uri="{BB962C8B-B14F-4D97-AF65-F5344CB8AC3E}">
        <p14:creationId xmlns:p14="http://schemas.microsoft.com/office/powerpoint/2010/main" val="42069631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D48735-41D6-4EFB-AE93-C762DF94AFB9}"/>
              </a:ext>
            </a:extLst>
          </p:cNvPr>
          <p:cNvSpPr>
            <a:spLocks noGrp="1"/>
          </p:cNvSpPr>
          <p:nvPr>
            <p:ph idx="1"/>
          </p:nvPr>
        </p:nvSpPr>
        <p:spPr>
          <a:xfrm>
            <a:off x="450167" y="492368"/>
            <a:ext cx="11282288" cy="6365632"/>
          </a:xfrm>
        </p:spPr>
        <p:txBody>
          <a:bodyPr>
            <a:normAutofit/>
          </a:bodyPr>
          <a:lstStyle/>
          <a:p>
            <a:pPr marL="0" indent="0">
              <a:lnSpc>
                <a:spcPct val="108000"/>
              </a:lnSpc>
              <a:buNone/>
            </a:pPr>
            <a:r>
              <a:rPr lang="en-GB" dirty="0" err="1"/>
              <a:t>nam</a:t>
            </a:r>
            <a:r>
              <a:rPr lang="en-GB" dirty="0"/>
              <a:t> P. </a:t>
            </a:r>
            <a:r>
              <a:rPr lang="en-GB" dirty="0" err="1"/>
              <a:t>Lentulus</a:t>
            </a:r>
            <a:r>
              <a:rPr lang="en-GB" dirty="0"/>
              <a:t> . . . </a:t>
            </a:r>
            <a:r>
              <a:rPr lang="en-GB" dirty="0" err="1"/>
              <a:t>tamen</a:t>
            </a:r>
            <a:r>
              <a:rPr lang="en-GB" dirty="0"/>
              <a:t> </a:t>
            </a:r>
            <a:r>
              <a:rPr lang="en-GB" dirty="0" err="1"/>
              <a:t>magistratu</a:t>
            </a:r>
            <a:r>
              <a:rPr lang="en-GB" dirty="0"/>
              <a:t> se </a:t>
            </a:r>
            <a:r>
              <a:rPr lang="en-GB" dirty="0" err="1"/>
              <a:t>abdicauit</a:t>
            </a:r>
            <a:r>
              <a:rPr lang="en-GB" dirty="0"/>
              <a:t>, </a:t>
            </a:r>
            <a:r>
              <a:rPr lang="en-GB" dirty="0" err="1"/>
              <a:t>ut</a:t>
            </a:r>
            <a:r>
              <a:rPr lang="en-GB" dirty="0"/>
              <a:t> </a:t>
            </a:r>
            <a:r>
              <a:rPr lang="en-GB" b="1" dirty="0" err="1"/>
              <a:t>quae</a:t>
            </a:r>
            <a:r>
              <a:rPr lang="en-GB" b="1" dirty="0"/>
              <a:t> </a:t>
            </a:r>
            <a:r>
              <a:rPr lang="en-GB" b="1" dirty="0" err="1"/>
              <a:t>religio</a:t>
            </a:r>
            <a:r>
              <a:rPr lang="en-GB" b="1" dirty="0"/>
              <a:t> C. Mario, </a:t>
            </a:r>
            <a:r>
              <a:rPr lang="en-GB" b="1" dirty="0" err="1"/>
              <a:t>clarissimo</a:t>
            </a:r>
            <a:r>
              <a:rPr lang="en-GB" b="1" dirty="0"/>
              <a:t> </a:t>
            </a:r>
            <a:r>
              <a:rPr lang="en-GB" b="1" dirty="0" err="1"/>
              <a:t>uiro</a:t>
            </a:r>
            <a:r>
              <a:rPr lang="en-GB" b="1" dirty="0"/>
              <a:t>, non </a:t>
            </a:r>
            <a:r>
              <a:rPr lang="en-GB" b="1" dirty="0" err="1"/>
              <a:t>fuerat</a:t>
            </a:r>
            <a:r>
              <a:rPr lang="en-GB" b="1" dirty="0"/>
              <a:t> quo minus C. </a:t>
            </a:r>
            <a:r>
              <a:rPr lang="en-GB" b="1" dirty="0" err="1"/>
              <a:t>Glauciam</a:t>
            </a:r>
            <a:r>
              <a:rPr lang="en-GB" b="1" dirty="0"/>
              <a:t> de quo nihil </a:t>
            </a:r>
            <a:r>
              <a:rPr lang="en-GB" b="1" dirty="0" err="1"/>
              <a:t>nominatim</a:t>
            </a:r>
            <a:r>
              <a:rPr lang="en-GB" b="1" dirty="0"/>
              <a:t> </a:t>
            </a:r>
            <a:r>
              <a:rPr lang="en-GB" b="1" dirty="0" err="1"/>
              <a:t>erat</a:t>
            </a:r>
            <a:r>
              <a:rPr lang="en-GB" b="1" dirty="0"/>
              <a:t> </a:t>
            </a:r>
            <a:r>
              <a:rPr lang="en-GB" b="1" dirty="0" err="1"/>
              <a:t>decretum</a:t>
            </a:r>
            <a:r>
              <a:rPr lang="en-GB" b="1" dirty="0"/>
              <a:t> </a:t>
            </a:r>
            <a:r>
              <a:rPr lang="en-GB" b="1" dirty="0" err="1"/>
              <a:t>praetorem</a:t>
            </a:r>
            <a:r>
              <a:rPr lang="en-GB" b="1" dirty="0"/>
              <a:t> </a:t>
            </a:r>
            <a:r>
              <a:rPr lang="en-GB" b="1" dirty="0" err="1"/>
              <a:t>occideret</a:t>
            </a:r>
            <a:r>
              <a:rPr lang="en-GB" dirty="0"/>
              <a:t>, </a:t>
            </a:r>
            <a:r>
              <a:rPr lang="en-GB" u="sng" dirty="0" err="1"/>
              <a:t>ea</a:t>
            </a:r>
            <a:r>
              <a:rPr lang="en-GB" dirty="0"/>
              <a:t> </a:t>
            </a:r>
            <a:r>
              <a:rPr lang="en-GB" dirty="0" err="1"/>
              <a:t>nos</a:t>
            </a:r>
            <a:r>
              <a:rPr lang="en-GB" dirty="0"/>
              <a:t> </a:t>
            </a:r>
            <a:r>
              <a:rPr lang="en-GB" u="sng" dirty="0" err="1"/>
              <a:t>religione</a:t>
            </a:r>
            <a:r>
              <a:rPr lang="en-GB" u="sng" dirty="0"/>
              <a:t> </a:t>
            </a:r>
            <a:r>
              <a:rPr lang="en-GB" dirty="0"/>
              <a:t>in </a:t>
            </a:r>
            <a:r>
              <a:rPr lang="en-GB" dirty="0" err="1"/>
              <a:t>priuato</a:t>
            </a:r>
            <a:r>
              <a:rPr lang="en-GB" dirty="0"/>
              <a:t> P. </a:t>
            </a:r>
            <a:r>
              <a:rPr lang="en-GB" dirty="0" err="1"/>
              <a:t>Lentulo</a:t>
            </a:r>
            <a:r>
              <a:rPr lang="en-GB" dirty="0"/>
              <a:t> </a:t>
            </a:r>
            <a:r>
              <a:rPr lang="en-GB" dirty="0" err="1"/>
              <a:t>puniendo</a:t>
            </a:r>
            <a:r>
              <a:rPr lang="en-GB" dirty="0"/>
              <a:t> </a:t>
            </a:r>
            <a:r>
              <a:rPr lang="en-GB" dirty="0" err="1"/>
              <a:t>liberaremur</a:t>
            </a:r>
            <a:r>
              <a:rPr lang="en-GB" dirty="0"/>
              <a:t>. (Cicero, </a:t>
            </a:r>
            <a:r>
              <a:rPr lang="en-GB" i="1" dirty="0"/>
              <a:t>Cat. </a:t>
            </a:r>
            <a:r>
              <a:rPr lang="en-GB" dirty="0"/>
              <a:t>III. 15)</a:t>
            </a:r>
          </a:p>
          <a:p>
            <a:pPr marL="0" indent="0">
              <a:lnSpc>
                <a:spcPct val="108000"/>
              </a:lnSpc>
              <a:buNone/>
            </a:pPr>
            <a:r>
              <a:rPr lang="en-GB" dirty="0"/>
              <a:t>‘Car Publius </a:t>
            </a:r>
            <a:r>
              <a:rPr lang="en-GB" dirty="0" err="1"/>
              <a:t>Lentulus</a:t>
            </a:r>
            <a:r>
              <a:rPr lang="en-GB" dirty="0"/>
              <a:t> . . .  a </a:t>
            </a:r>
            <a:r>
              <a:rPr lang="en-GB" dirty="0" err="1"/>
              <a:t>néanmoins</a:t>
            </a:r>
            <a:r>
              <a:rPr lang="en-GB" dirty="0"/>
              <a:t> </a:t>
            </a:r>
            <a:r>
              <a:rPr lang="en-GB" dirty="0" err="1"/>
              <a:t>démissionné</a:t>
            </a:r>
            <a:r>
              <a:rPr lang="en-GB" dirty="0"/>
              <a:t> de </a:t>
            </a:r>
            <a:r>
              <a:rPr lang="en-GB" dirty="0" err="1"/>
              <a:t>sa</a:t>
            </a:r>
            <a:r>
              <a:rPr lang="en-GB" dirty="0"/>
              <a:t> </a:t>
            </a:r>
            <a:r>
              <a:rPr lang="en-GB" dirty="0" err="1"/>
              <a:t>magistrature</a:t>
            </a:r>
            <a:r>
              <a:rPr lang="en-GB" dirty="0"/>
              <a:t>, </a:t>
            </a:r>
            <a:r>
              <a:rPr lang="en-GB" dirty="0" err="1"/>
              <a:t>afin</a:t>
            </a:r>
            <a:r>
              <a:rPr lang="en-GB" dirty="0"/>
              <a:t> que </a:t>
            </a:r>
            <a:r>
              <a:rPr lang="en-GB" b="1" dirty="0"/>
              <a:t>la </a:t>
            </a:r>
            <a:r>
              <a:rPr lang="en-GB" b="1" dirty="0" err="1"/>
              <a:t>sensibilité</a:t>
            </a:r>
            <a:r>
              <a:rPr lang="en-GB" b="1" dirty="0"/>
              <a:t> </a:t>
            </a:r>
            <a:r>
              <a:rPr lang="en-GB" b="1" dirty="0" err="1"/>
              <a:t>réligieuse</a:t>
            </a:r>
            <a:r>
              <a:rPr lang="en-GB" b="1" dirty="0"/>
              <a:t> qui ne </a:t>
            </a:r>
            <a:r>
              <a:rPr lang="en-GB" b="1" dirty="0" err="1"/>
              <a:t>faisait</a:t>
            </a:r>
            <a:r>
              <a:rPr lang="en-GB" b="1" dirty="0"/>
              <a:t> pas obstacle à </a:t>
            </a:r>
            <a:r>
              <a:rPr lang="en-GB" b="1" dirty="0" err="1"/>
              <a:t>ce</a:t>
            </a:r>
            <a:r>
              <a:rPr lang="en-GB" b="1" dirty="0"/>
              <a:t> que Gaius Marius, </a:t>
            </a:r>
            <a:r>
              <a:rPr lang="en-GB" b="1" dirty="0" err="1"/>
              <a:t>cet</a:t>
            </a:r>
            <a:r>
              <a:rPr lang="en-GB" b="1" dirty="0"/>
              <a:t> homme </a:t>
            </a:r>
            <a:r>
              <a:rPr lang="en-GB" b="1" dirty="0" err="1"/>
              <a:t>illustre</a:t>
            </a:r>
            <a:r>
              <a:rPr lang="en-GB" b="1" dirty="0"/>
              <a:t>, </a:t>
            </a:r>
            <a:r>
              <a:rPr lang="en-GB" b="1" dirty="0" err="1"/>
              <a:t>tue</a:t>
            </a:r>
            <a:r>
              <a:rPr lang="en-GB" b="1" dirty="0"/>
              <a:t> le </a:t>
            </a:r>
            <a:r>
              <a:rPr lang="en-GB" b="1" dirty="0" err="1"/>
              <a:t>préteur</a:t>
            </a:r>
            <a:r>
              <a:rPr lang="en-GB" b="1" dirty="0"/>
              <a:t> Gaius </a:t>
            </a:r>
            <a:r>
              <a:rPr lang="en-GB" b="1" dirty="0" err="1"/>
              <a:t>Glaucia</a:t>
            </a:r>
            <a:r>
              <a:rPr lang="en-GB" b="1" dirty="0"/>
              <a:t>, au </a:t>
            </a:r>
            <a:r>
              <a:rPr lang="en-GB" b="1" dirty="0" err="1"/>
              <a:t>sujet</a:t>
            </a:r>
            <a:r>
              <a:rPr lang="en-GB" b="1" dirty="0"/>
              <a:t> </a:t>
            </a:r>
            <a:r>
              <a:rPr lang="en-GB" b="1" dirty="0" err="1"/>
              <a:t>duquel</a:t>
            </a:r>
            <a:r>
              <a:rPr lang="en-GB" b="1" dirty="0"/>
              <a:t> </a:t>
            </a:r>
            <a:r>
              <a:rPr lang="en-GB" b="1" dirty="0" err="1"/>
              <a:t>rien</a:t>
            </a:r>
            <a:r>
              <a:rPr lang="en-GB" b="1" dirty="0"/>
              <a:t> </a:t>
            </a:r>
            <a:r>
              <a:rPr lang="en-GB" b="1" dirty="0" err="1"/>
              <a:t>n’avait</a:t>
            </a:r>
            <a:r>
              <a:rPr lang="en-GB" b="1" dirty="0"/>
              <a:t> </a:t>
            </a:r>
            <a:r>
              <a:rPr lang="en-GB" b="1" dirty="0" err="1"/>
              <a:t>été</a:t>
            </a:r>
            <a:r>
              <a:rPr lang="en-GB" b="1" dirty="0"/>
              <a:t> </a:t>
            </a:r>
            <a:r>
              <a:rPr lang="en-GB" b="1" dirty="0" err="1"/>
              <a:t>expressement</a:t>
            </a:r>
            <a:r>
              <a:rPr lang="en-GB" b="1" dirty="0"/>
              <a:t> </a:t>
            </a:r>
            <a:r>
              <a:rPr lang="en-GB" b="1" dirty="0" err="1"/>
              <a:t>décrété</a:t>
            </a:r>
            <a:r>
              <a:rPr lang="en-GB" b="1" dirty="0"/>
              <a:t> </a:t>
            </a:r>
            <a:r>
              <a:rPr lang="en-GB" dirty="0"/>
              <a:t>- </a:t>
            </a:r>
            <a:r>
              <a:rPr lang="en-GB" dirty="0" err="1"/>
              <a:t>afin</a:t>
            </a:r>
            <a:r>
              <a:rPr lang="en-GB" dirty="0"/>
              <a:t> que nous </a:t>
            </a:r>
            <a:r>
              <a:rPr lang="en-GB" dirty="0" err="1"/>
              <a:t>soyons</a:t>
            </a:r>
            <a:r>
              <a:rPr lang="en-GB" dirty="0"/>
              <a:t> </a:t>
            </a:r>
            <a:r>
              <a:rPr lang="en-GB" dirty="0" err="1"/>
              <a:t>délivrés</a:t>
            </a:r>
            <a:r>
              <a:rPr lang="en-GB" dirty="0"/>
              <a:t> de </a:t>
            </a:r>
            <a:r>
              <a:rPr lang="en-GB" u="sng" dirty="0" err="1"/>
              <a:t>cette</a:t>
            </a:r>
            <a:r>
              <a:rPr lang="en-GB" u="sng" dirty="0"/>
              <a:t> </a:t>
            </a:r>
            <a:r>
              <a:rPr lang="en-GB" u="sng" dirty="0" err="1"/>
              <a:t>sensibilité</a:t>
            </a:r>
            <a:r>
              <a:rPr lang="en-GB" u="sng" dirty="0"/>
              <a:t> religieuse</a:t>
            </a:r>
            <a:r>
              <a:rPr lang="en-GB" dirty="0"/>
              <a:t> </a:t>
            </a:r>
            <a:r>
              <a:rPr lang="en-GB" dirty="0" err="1"/>
              <a:t>en</a:t>
            </a:r>
            <a:r>
              <a:rPr lang="en-GB" dirty="0"/>
              <a:t> </a:t>
            </a:r>
            <a:r>
              <a:rPr lang="en-GB" dirty="0" err="1"/>
              <a:t>punissant</a:t>
            </a:r>
            <a:r>
              <a:rPr lang="en-GB" dirty="0"/>
              <a:t> Publius </a:t>
            </a:r>
            <a:r>
              <a:rPr lang="en-GB" dirty="0" err="1"/>
              <a:t>Lentulus</a:t>
            </a:r>
            <a:r>
              <a:rPr lang="en-GB" dirty="0"/>
              <a:t> </a:t>
            </a:r>
            <a:r>
              <a:rPr lang="en-GB" dirty="0" err="1"/>
              <a:t>en</a:t>
            </a:r>
            <a:r>
              <a:rPr lang="en-GB" dirty="0"/>
              <a:t> </a:t>
            </a:r>
            <a:r>
              <a:rPr lang="en-GB" dirty="0" err="1"/>
              <a:t>privé</a:t>
            </a:r>
            <a:r>
              <a:rPr lang="en-GB" dirty="0"/>
              <a:t>.’</a:t>
            </a:r>
          </a:p>
          <a:p>
            <a:pPr marL="0" indent="0">
              <a:lnSpc>
                <a:spcPct val="108000"/>
              </a:lnSpc>
              <a:buNone/>
            </a:pPr>
            <a:endParaRPr lang="en-GB" dirty="0"/>
          </a:p>
          <a:p>
            <a:pPr marL="0" indent="0">
              <a:lnSpc>
                <a:spcPct val="108000"/>
              </a:lnSpc>
              <a:buNone/>
            </a:pPr>
            <a:endParaRPr lang="en-GB" dirty="0"/>
          </a:p>
          <a:p>
            <a:pPr marL="0" indent="0">
              <a:buNone/>
            </a:pPr>
            <a:endParaRPr lang="en-GB" sz="2600" dirty="0"/>
          </a:p>
          <a:p>
            <a:pPr marL="0" indent="0">
              <a:lnSpc>
                <a:spcPct val="108000"/>
              </a:lnSpc>
              <a:buNone/>
            </a:pPr>
            <a:endParaRPr lang="en-GB" dirty="0"/>
          </a:p>
          <a:p>
            <a:pPr marL="0" indent="0">
              <a:lnSpc>
                <a:spcPct val="108000"/>
              </a:lnSpc>
              <a:buNone/>
            </a:pPr>
            <a:endParaRPr lang="en-GB" i="1" dirty="0"/>
          </a:p>
          <a:p>
            <a:pPr marL="0" indent="0">
              <a:lnSpc>
                <a:spcPct val="108000"/>
              </a:lnSpc>
              <a:buNone/>
            </a:pPr>
            <a:endParaRPr lang="en-GB" dirty="0"/>
          </a:p>
        </p:txBody>
      </p:sp>
    </p:spTree>
    <p:extLst>
      <p:ext uri="{BB962C8B-B14F-4D97-AF65-F5344CB8AC3E}">
        <p14:creationId xmlns:p14="http://schemas.microsoft.com/office/powerpoint/2010/main" val="42749618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D48735-41D6-4EFB-AE93-C762DF94AFB9}"/>
              </a:ext>
            </a:extLst>
          </p:cNvPr>
          <p:cNvSpPr>
            <a:spLocks noGrp="1"/>
          </p:cNvSpPr>
          <p:nvPr>
            <p:ph idx="1"/>
          </p:nvPr>
        </p:nvSpPr>
        <p:spPr>
          <a:xfrm>
            <a:off x="450167" y="492368"/>
            <a:ext cx="11282288" cy="6365632"/>
          </a:xfrm>
        </p:spPr>
        <p:txBody>
          <a:bodyPr>
            <a:normAutofit/>
          </a:bodyPr>
          <a:lstStyle/>
          <a:p>
            <a:pPr marL="0" indent="0">
              <a:lnSpc>
                <a:spcPct val="108000"/>
              </a:lnSpc>
              <a:buNone/>
            </a:pPr>
            <a:r>
              <a:rPr lang="en-GB" dirty="0"/>
              <a:t>at </a:t>
            </a:r>
            <a:r>
              <a:rPr lang="en-GB" dirty="0" err="1"/>
              <a:t>uero</a:t>
            </a:r>
            <a:r>
              <a:rPr lang="en-GB" dirty="0"/>
              <a:t> C. Caesar </a:t>
            </a:r>
            <a:r>
              <a:rPr lang="en-GB" dirty="0" err="1"/>
              <a:t>intellegit</a:t>
            </a:r>
            <a:r>
              <a:rPr lang="en-GB" dirty="0"/>
              <a:t> </a:t>
            </a:r>
            <a:r>
              <a:rPr lang="en-GB" dirty="0" err="1"/>
              <a:t>legem</a:t>
            </a:r>
            <a:r>
              <a:rPr lang="en-GB" dirty="0"/>
              <a:t> </a:t>
            </a:r>
            <a:r>
              <a:rPr lang="en-GB" dirty="0" err="1"/>
              <a:t>Semproniam</a:t>
            </a:r>
            <a:r>
              <a:rPr lang="en-GB" dirty="0"/>
              <a:t> </a:t>
            </a:r>
            <a:r>
              <a:rPr lang="en-GB" dirty="0" err="1"/>
              <a:t>esse</a:t>
            </a:r>
            <a:r>
              <a:rPr lang="en-GB" dirty="0"/>
              <a:t> de </a:t>
            </a:r>
            <a:r>
              <a:rPr lang="en-GB" dirty="0" err="1"/>
              <a:t>ciuibus</a:t>
            </a:r>
            <a:r>
              <a:rPr lang="en-GB" dirty="0"/>
              <a:t> </a:t>
            </a:r>
            <a:r>
              <a:rPr lang="en-GB" dirty="0" err="1"/>
              <a:t>Romanis</a:t>
            </a:r>
            <a:r>
              <a:rPr lang="en-GB" dirty="0"/>
              <a:t> </a:t>
            </a:r>
            <a:r>
              <a:rPr lang="en-GB" dirty="0" err="1"/>
              <a:t>constitutam</a:t>
            </a:r>
            <a:r>
              <a:rPr lang="en-GB" dirty="0"/>
              <a:t>; </a:t>
            </a:r>
            <a:r>
              <a:rPr lang="en-GB" b="1" dirty="0"/>
              <a:t>qui </a:t>
            </a:r>
            <a:r>
              <a:rPr lang="en-GB" dirty="0" err="1"/>
              <a:t>autem</a:t>
            </a:r>
            <a:r>
              <a:rPr lang="en-GB" dirty="0"/>
              <a:t> </a:t>
            </a:r>
            <a:r>
              <a:rPr lang="en-GB" b="1" dirty="0"/>
              <a:t>rei </a:t>
            </a:r>
            <a:r>
              <a:rPr lang="en-GB" b="1" dirty="0" err="1"/>
              <a:t>publicae</a:t>
            </a:r>
            <a:r>
              <a:rPr lang="en-GB" b="1" dirty="0"/>
              <a:t> sit </a:t>
            </a:r>
            <a:r>
              <a:rPr lang="en-GB" b="1" dirty="0" err="1"/>
              <a:t>hostis</a:t>
            </a:r>
            <a:r>
              <a:rPr lang="en-GB" dirty="0"/>
              <a:t> </a:t>
            </a:r>
            <a:r>
              <a:rPr lang="en-GB" u="sng" dirty="0" err="1"/>
              <a:t>eum</a:t>
            </a:r>
            <a:r>
              <a:rPr lang="en-GB" dirty="0"/>
              <a:t> </a:t>
            </a:r>
            <a:r>
              <a:rPr lang="en-GB" dirty="0" err="1"/>
              <a:t>ciuem</a:t>
            </a:r>
            <a:r>
              <a:rPr lang="en-GB" dirty="0"/>
              <a:t> </a:t>
            </a:r>
            <a:r>
              <a:rPr lang="en-GB" dirty="0" err="1"/>
              <a:t>esse</a:t>
            </a:r>
            <a:r>
              <a:rPr lang="en-GB" dirty="0"/>
              <a:t> </a:t>
            </a:r>
            <a:r>
              <a:rPr lang="en-GB" dirty="0" err="1"/>
              <a:t>nullo</a:t>
            </a:r>
            <a:r>
              <a:rPr lang="en-GB" dirty="0"/>
              <a:t> modo posse… (Cicero, </a:t>
            </a:r>
            <a:r>
              <a:rPr lang="en-GB" i="1" dirty="0"/>
              <a:t>Cat. </a:t>
            </a:r>
            <a:r>
              <a:rPr lang="en-GB" dirty="0"/>
              <a:t>IV. 10)</a:t>
            </a:r>
          </a:p>
          <a:p>
            <a:pPr marL="0" indent="0">
              <a:lnSpc>
                <a:spcPct val="108000"/>
              </a:lnSpc>
              <a:buNone/>
            </a:pPr>
            <a:endParaRPr lang="en-GB" dirty="0"/>
          </a:p>
          <a:p>
            <a:pPr marL="0" indent="0">
              <a:lnSpc>
                <a:spcPct val="108000"/>
              </a:lnSpc>
              <a:buNone/>
            </a:pPr>
            <a:r>
              <a:rPr lang="en-GB" dirty="0"/>
              <a:t>‘</a:t>
            </a:r>
            <a:r>
              <a:rPr lang="en-GB" dirty="0" err="1"/>
              <a:t>Mais</a:t>
            </a:r>
            <a:r>
              <a:rPr lang="en-GB" dirty="0"/>
              <a:t> </a:t>
            </a:r>
            <a:r>
              <a:rPr lang="en-GB" dirty="0" err="1"/>
              <a:t>en</a:t>
            </a:r>
            <a:r>
              <a:rPr lang="en-GB" dirty="0"/>
              <a:t> </a:t>
            </a:r>
            <a:r>
              <a:rPr lang="en-GB" dirty="0" err="1"/>
              <a:t>vérité</a:t>
            </a:r>
            <a:r>
              <a:rPr lang="en-GB" dirty="0"/>
              <a:t> Gaius Caesar </a:t>
            </a:r>
            <a:r>
              <a:rPr lang="en-GB" dirty="0" err="1"/>
              <a:t>comprend</a:t>
            </a:r>
            <a:r>
              <a:rPr lang="en-GB" dirty="0"/>
              <a:t> que la </a:t>
            </a:r>
            <a:r>
              <a:rPr lang="en-GB" i="1" dirty="0" err="1"/>
              <a:t>lex</a:t>
            </a:r>
            <a:r>
              <a:rPr lang="en-GB" i="1" dirty="0"/>
              <a:t> </a:t>
            </a:r>
            <a:r>
              <a:rPr lang="en-GB" i="1" dirty="0" err="1"/>
              <a:t>Sempronia</a:t>
            </a:r>
            <a:r>
              <a:rPr lang="en-GB" i="1" dirty="0"/>
              <a:t> </a:t>
            </a:r>
            <a:r>
              <a:rPr lang="en-GB" dirty="0"/>
              <a:t>a </a:t>
            </a:r>
            <a:r>
              <a:rPr lang="en-GB" dirty="0" err="1"/>
              <a:t>été</a:t>
            </a:r>
            <a:r>
              <a:rPr lang="en-GB" dirty="0"/>
              <a:t> </a:t>
            </a:r>
            <a:r>
              <a:rPr lang="en-GB" dirty="0" err="1"/>
              <a:t>promulguée</a:t>
            </a:r>
            <a:r>
              <a:rPr lang="en-GB" dirty="0"/>
              <a:t> </a:t>
            </a:r>
            <a:r>
              <a:rPr lang="en-GB" dirty="0" err="1"/>
              <a:t>en</a:t>
            </a:r>
            <a:r>
              <a:rPr lang="en-GB" dirty="0"/>
              <a:t> relation avec les </a:t>
            </a:r>
            <a:r>
              <a:rPr lang="en-GB" dirty="0" err="1"/>
              <a:t>citoyens</a:t>
            </a:r>
            <a:r>
              <a:rPr lang="en-GB" dirty="0"/>
              <a:t> Romains, </a:t>
            </a:r>
            <a:r>
              <a:rPr lang="en-GB" dirty="0" err="1"/>
              <a:t>mais</a:t>
            </a:r>
            <a:r>
              <a:rPr lang="en-GB" dirty="0"/>
              <a:t> que </a:t>
            </a:r>
            <a:r>
              <a:rPr lang="en-GB" b="1" dirty="0" err="1"/>
              <a:t>celui</a:t>
            </a:r>
            <a:r>
              <a:rPr lang="en-GB" b="1" dirty="0"/>
              <a:t> qui </a:t>
            </a:r>
            <a:r>
              <a:rPr lang="en-GB" b="1" dirty="0" err="1"/>
              <a:t>est</a:t>
            </a:r>
            <a:r>
              <a:rPr lang="en-GB" b="1" dirty="0"/>
              <a:t> un </a:t>
            </a:r>
            <a:r>
              <a:rPr lang="en-GB" b="1" dirty="0" err="1"/>
              <a:t>ennemi</a:t>
            </a:r>
            <a:r>
              <a:rPr lang="en-GB" b="1" dirty="0"/>
              <a:t> de </a:t>
            </a:r>
            <a:r>
              <a:rPr lang="en-GB" b="1" dirty="0" err="1"/>
              <a:t>l’état</a:t>
            </a:r>
            <a:r>
              <a:rPr lang="en-GB" dirty="0"/>
              <a:t>, </a:t>
            </a:r>
            <a:r>
              <a:rPr lang="en-GB" u="sng" dirty="0" err="1"/>
              <a:t>cette</a:t>
            </a:r>
            <a:r>
              <a:rPr lang="en-GB" u="sng" dirty="0"/>
              <a:t> </a:t>
            </a:r>
            <a:r>
              <a:rPr lang="en-GB" u="sng" dirty="0" err="1"/>
              <a:t>personne</a:t>
            </a:r>
            <a:r>
              <a:rPr lang="en-GB" dirty="0"/>
              <a:t> ne </a:t>
            </a:r>
            <a:r>
              <a:rPr lang="en-GB" dirty="0" err="1"/>
              <a:t>peut</a:t>
            </a:r>
            <a:r>
              <a:rPr lang="en-GB" dirty="0"/>
              <a:t> </a:t>
            </a:r>
            <a:r>
              <a:rPr lang="en-GB" dirty="0" err="1"/>
              <a:t>en</a:t>
            </a:r>
            <a:r>
              <a:rPr lang="en-GB" dirty="0"/>
              <a:t> </a:t>
            </a:r>
            <a:r>
              <a:rPr lang="en-GB" dirty="0" err="1"/>
              <a:t>aucun</a:t>
            </a:r>
            <a:r>
              <a:rPr lang="en-GB" dirty="0"/>
              <a:t> </a:t>
            </a:r>
            <a:r>
              <a:rPr lang="en-GB" dirty="0" err="1"/>
              <a:t>cas</a:t>
            </a:r>
            <a:r>
              <a:rPr lang="en-GB" dirty="0"/>
              <a:t> </a:t>
            </a:r>
            <a:r>
              <a:rPr lang="en-GB" dirty="0" err="1"/>
              <a:t>être</a:t>
            </a:r>
            <a:r>
              <a:rPr lang="en-GB" dirty="0"/>
              <a:t> </a:t>
            </a:r>
            <a:r>
              <a:rPr lang="en-GB" dirty="0" err="1"/>
              <a:t>citoyen</a:t>
            </a:r>
            <a:r>
              <a:rPr lang="en-GB" dirty="0"/>
              <a:t>…’</a:t>
            </a:r>
            <a:endParaRPr lang="en-GB" u="sng" dirty="0"/>
          </a:p>
          <a:p>
            <a:pPr marL="0" indent="0">
              <a:lnSpc>
                <a:spcPct val="108000"/>
              </a:lnSpc>
              <a:buNone/>
            </a:pPr>
            <a:endParaRPr lang="en-GB" dirty="0"/>
          </a:p>
          <a:p>
            <a:pPr marL="0" indent="0">
              <a:buNone/>
            </a:pPr>
            <a:endParaRPr lang="en-GB" sz="2600" dirty="0"/>
          </a:p>
          <a:p>
            <a:pPr marL="0" indent="0">
              <a:lnSpc>
                <a:spcPct val="108000"/>
              </a:lnSpc>
              <a:buNone/>
            </a:pPr>
            <a:endParaRPr lang="en-GB" dirty="0"/>
          </a:p>
          <a:p>
            <a:pPr marL="0" indent="0">
              <a:lnSpc>
                <a:spcPct val="108000"/>
              </a:lnSpc>
              <a:buNone/>
            </a:pPr>
            <a:endParaRPr lang="en-GB" i="1" dirty="0"/>
          </a:p>
          <a:p>
            <a:pPr marL="0" indent="0">
              <a:lnSpc>
                <a:spcPct val="108000"/>
              </a:lnSpc>
              <a:buNone/>
            </a:pPr>
            <a:endParaRPr lang="en-GB" dirty="0"/>
          </a:p>
        </p:txBody>
      </p:sp>
    </p:spTree>
    <p:extLst>
      <p:ext uri="{BB962C8B-B14F-4D97-AF65-F5344CB8AC3E}">
        <p14:creationId xmlns:p14="http://schemas.microsoft.com/office/powerpoint/2010/main" val="12106266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D48735-41D6-4EFB-AE93-C762DF94AFB9}"/>
              </a:ext>
            </a:extLst>
          </p:cNvPr>
          <p:cNvSpPr>
            <a:spLocks noGrp="1"/>
          </p:cNvSpPr>
          <p:nvPr>
            <p:ph idx="1"/>
          </p:nvPr>
        </p:nvSpPr>
        <p:spPr>
          <a:xfrm>
            <a:off x="450167" y="492368"/>
            <a:ext cx="11282288" cy="6365632"/>
          </a:xfrm>
        </p:spPr>
        <p:txBody>
          <a:bodyPr>
            <a:normAutofit/>
          </a:bodyPr>
          <a:lstStyle/>
          <a:p>
            <a:pPr marL="0" indent="0">
              <a:lnSpc>
                <a:spcPct val="108000"/>
              </a:lnSpc>
              <a:buNone/>
            </a:pPr>
            <a:r>
              <a:rPr lang="en-GB" dirty="0"/>
              <a:t>Pour son </a:t>
            </a:r>
            <a:r>
              <a:rPr lang="en-GB" i="1" dirty="0"/>
              <a:t>Anthology</a:t>
            </a:r>
            <a:r>
              <a:rPr lang="en-GB" dirty="0"/>
              <a:t>, Russell a </a:t>
            </a:r>
            <a:r>
              <a:rPr lang="en-GB" dirty="0" err="1"/>
              <a:t>choisi</a:t>
            </a:r>
            <a:r>
              <a:rPr lang="en-GB" dirty="0"/>
              <a:t> des passages </a:t>
            </a:r>
            <a:r>
              <a:rPr lang="en-GB" dirty="0" err="1"/>
              <a:t>particulièrement</a:t>
            </a:r>
            <a:r>
              <a:rPr lang="en-GB" dirty="0"/>
              <a:t> </a:t>
            </a:r>
            <a:r>
              <a:rPr lang="en-GB" dirty="0" err="1"/>
              <a:t>intéressants</a:t>
            </a:r>
            <a:r>
              <a:rPr lang="en-GB" dirty="0"/>
              <a:t>. </a:t>
            </a:r>
            <a:r>
              <a:rPr lang="fr-FR" dirty="0"/>
              <a:t>Ces passages contiennent peut-être plus de points frappants que l’on n’attendrait par hasard—et donc plus de phrases </a:t>
            </a:r>
            <a:r>
              <a:rPr lang="fr-FR" dirty="0" err="1"/>
              <a:t>correlatives</a:t>
            </a:r>
            <a:r>
              <a:rPr lang="fr-FR" dirty="0"/>
              <a:t>.</a:t>
            </a:r>
            <a:endParaRPr lang="en-GB" i="1" dirty="0"/>
          </a:p>
          <a:p>
            <a:pPr marL="0" indent="0">
              <a:lnSpc>
                <a:spcPct val="108000"/>
              </a:lnSpc>
              <a:buNone/>
            </a:pPr>
            <a:endParaRPr lang="en-GB" i="1" dirty="0"/>
          </a:p>
          <a:p>
            <a:pPr marL="0" indent="0">
              <a:lnSpc>
                <a:spcPct val="108000"/>
              </a:lnSpc>
              <a:buNone/>
            </a:pPr>
            <a:endParaRPr lang="en-GB" dirty="0"/>
          </a:p>
        </p:txBody>
      </p:sp>
    </p:spTree>
    <p:extLst>
      <p:ext uri="{BB962C8B-B14F-4D97-AF65-F5344CB8AC3E}">
        <p14:creationId xmlns:p14="http://schemas.microsoft.com/office/powerpoint/2010/main" val="31695883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D48735-41D6-4EFB-AE93-C762DF94AFB9}"/>
              </a:ext>
            </a:extLst>
          </p:cNvPr>
          <p:cNvSpPr>
            <a:spLocks noGrp="1"/>
          </p:cNvSpPr>
          <p:nvPr>
            <p:ph idx="1"/>
          </p:nvPr>
        </p:nvSpPr>
        <p:spPr>
          <a:xfrm>
            <a:off x="450167" y="492368"/>
            <a:ext cx="11282288" cy="6365632"/>
          </a:xfrm>
        </p:spPr>
        <p:txBody>
          <a:bodyPr>
            <a:normAutofit/>
          </a:bodyPr>
          <a:lstStyle/>
          <a:p>
            <a:pPr marL="0" indent="0">
              <a:lnSpc>
                <a:spcPct val="108000"/>
              </a:lnSpc>
              <a:buNone/>
            </a:pPr>
            <a:r>
              <a:rPr lang="en-GB" dirty="0"/>
              <a:t>Pour son </a:t>
            </a:r>
            <a:r>
              <a:rPr lang="en-GB" i="1" dirty="0"/>
              <a:t>Anthology</a:t>
            </a:r>
            <a:r>
              <a:rPr lang="en-GB" dirty="0"/>
              <a:t>, Russell a </a:t>
            </a:r>
            <a:r>
              <a:rPr lang="en-GB" dirty="0" err="1"/>
              <a:t>choisi</a:t>
            </a:r>
            <a:r>
              <a:rPr lang="en-GB" dirty="0"/>
              <a:t> des passages </a:t>
            </a:r>
            <a:r>
              <a:rPr lang="en-GB" dirty="0" err="1"/>
              <a:t>particulièrement</a:t>
            </a:r>
            <a:r>
              <a:rPr lang="en-GB" dirty="0"/>
              <a:t> </a:t>
            </a:r>
            <a:r>
              <a:rPr lang="en-GB" dirty="0" err="1"/>
              <a:t>intéressants</a:t>
            </a:r>
            <a:r>
              <a:rPr lang="en-GB" dirty="0"/>
              <a:t>. </a:t>
            </a:r>
            <a:r>
              <a:rPr lang="fr-FR" dirty="0"/>
              <a:t>Ces passages contiennent peut-être plus de points frappants que l’on n’attendrait par hasard—et donc plus de phrases </a:t>
            </a:r>
            <a:r>
              <a:rPr lang="fr-FR" dirty="0" err="1"/>
              <a:t>correlatives</a:t>
            </a:r>
            <a:r>
              <a:rPr lang="fr-FR" dirty="0"/>
              <a:t>.</a:t>
            </a:r>
            <a:endParaRPr lang="en-GB" i="1" dirty="0"/>
          </a:p>
          <a:p>
            <a:pPr marL="0" indent="0">
              <a:lnSpc>
                <a:spcPct val="108000"/>
              </a:lnSpc>
              <a:buNone/>
            </a:pPr>
            <a:endParaRPr lang="en-GB" dirty="0">
              <a:highlight>
                <a:srgbClr val="FFFF00"/>
              </a:highlight>
            </a:endParaRPr>
          </a:p>
          <a:p>
            <a:pPr marL="0" indent="0">
              <a:lnSpc>
                <a:spcPct val="108000"/>
              </a:lnSpc>
              <a:buNone/>
            </a:pPr>
            <a:r>
              <a:rPr lang="en-GB" dirty="0" err="1"/>
              <a:t>En</a:t>
            </a:r>
            <a:r>
              <a:rPr lang="en-GB" dirty="0"/>
              <a:t> </a:t>
            </a:r>
            <a:r>
              <a:rPr lang="en-GB" dirty="0" err="1"/>
              <a:t>est-il</a:t>
            </a:r>
            <a:r>
              <a:rPr lang="en-GB" dirty="0"/>
              <a:t> de </a:t>
            </a:r>
            <a:r>
              <a:rPr lang="en-GB" dirty="0" err="1"/>
              <a:t>même</a:t>
            </a:r>
            <a:r>
              <a:rPr lang="en-GB" dirty="0"/>
              <a:t> pour les passages que nous </a:t>
            </a:r>
            <a:r>
              <a:rPr lang="en-GB" dirty="0" err="1"/>
              <a:t>avons</a:t>
            </a:r>
            <a:r>
              <a:rPr lang="en-GB" dirty="0"/>
              <a:t> grâce aux citations </a:t>
            </a:r>
            <a:r>
              <a:rPr lang="en-GB" dirty="0" err="1"/>
              <a:t>anciennes</a:t>
            </a:r>
            <a:r>
              <a:rPr lang="en-GB" dirty="0"/>
              <a:t>?</a:t>
            </a:r>
          </a:p>
          <a:p>
            <a:pPr marL="0" indent="0">
              <a:lnSpc>
                <a:spcPct val="108000"/>
              </a:lnSpc>
              <a:buNone/>
            </a:pPr>
            <a:endParaRPr lang="en-GB" i="1" dirty="0"/>
          </a:p>
          <a:p>
            <a:pPr marL="0" indent="0">
              <a:lnSpc>
                <a:spcPct val="108000"/>
              </a:lnSpc>
              <a:buNone/>
            </a:pPr>
            <a:endParaRPr lang="en-GB" i="1" dirty="0"/>
          </a:p>
          <a:p>
            <a:pPr marL="0" indent="0">
              <a:lnSpc>
                <a:spcPct val="108000"/>
              </a:lnSpc>
              <a:buNone/>
            </a:pPr>
            <a:endParaRPr lang="en-GB" dirty="0"/>
          </a:p>
        </p:txBody>
      </p:sp>
    </p:spTree>
    <p:extLst>
      <p:ext uri="{BB962C8B-B14F-4D97-AF65-F5344CB8AC3E}">
        <p14:creationId xmlns:p14="http://schemas.microsoft.com/office/powerpoint/2010/main" val="18273724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D48735-41D6-4EFB-AE93-C762DF94AFB9}"/>
              </a:ext>
            </a:extLst>
          </p:cNvPr>
          <p:cNvSpPr>
            <a:spLocks noGrp="1"/>
          </p:cNvSpPr>
          <p:nvPr>
            <p:ph idx="1"/>
          </p:nvPr>
        </p:nvSpPr>
        <p:spPr>
          <a:xfrm>
            <a:off x="450167" y="492368"/>
            <a:ext cx="11282288" cy="6365632"/>
          </a:xfrm>
        </p:spPr>
        <p:txBody>
          <a:bodyPr>
            <a:normAutofit/>
          </a:bodyPr>
          <a:lstStyle/>
          <a:p>
            <a:pPr marL="0" indent="0">
              <a:lnSpc>
                <a:spcPct val="108000"/>
              </a:lnSpc>
              <a:spcBef>
                <a:spcPts val="0"/>
              </a:spcBef>
              <a:spcAft>
                <a:spcPts val="1000"/>
              </a:spcAft>
              <a:buNone/>
            </a:pPr>
            <a:r>
              <a:rPr lang="en-GB" dirty="0" err="1"/>
              <a:t>sed</a:t>
            </a:r>
            <a:r>
              <a:rPr lang="en-GB" dirty="0"/>
              <a:t> </a:t>
            </a:r>
            <a:r>
              <a:rPr lang="en-GB" dirty="0" err="1"/>
              <a:t>enthymema</a:t>
            </a:r>
            <a:r>
              <a:rPr lang="en-GB" dirty="0"/>
              <a:t> </a:t>
            </a:r>
            <a:r>
              <a:rPr lang="en-GB" dirty="0" err="1"/>
              <a:t>gnomicon</a:t>
            </a:r>
            <a:r>
              <a:rPr lang="en-GB" dirty="0"/>
              <a:t> hoc a sententia </a:t>
            </a:r>
            <a:r>
              <a:rPr lang="en-GB" dirty="0" err="1"/>
              <a:t>differt</a:t>
            </a:r>
            <a:r>
              <a:rPr lang="en-GB" dirty="0"/>
              <a:t>, quod </a:t>
            </a:r>
            <a:r>
              <a:rPr lang="en-GB" dirty="0" err="1"/>
              <a:t>ibi</a:t>
            </a:r>
            <a:r>
              <a:rPr lang="en-GB" dirty="0"/>
              <a:t> tantum simpliciter sententia </a:t>
            </a:r>
            <a:r>
              <a:rPr lang="en-GB" dirty="0" err="1"/>
              <a:t>pronuntiatur</a:t>
            </a:r>
            <a:r>
              <a:rPr lang="en-GB" dirty="0"/>
              <a:t>, hic </a:t>
            </a:r>
            <a:r>
              <a:rPr lang="en-GB" dirty="0" err="1"/>
              <a:t>autem</a:t>
            </a:r>
            <a:r>
              <a:rPr lang="en-GB" dirty="0"/>
              <a:t> simul et ratio sententiae </a:t>
            </a:r>
            <a:r>
              <a:rPr lang="en-GB" dirty="0" err="1"/>
              <a:t>redditur</a:t>
            </a:r>
            <a:r>
              <a:rPr lang="en-GB" dirty="0"/>
              <a:t>, quale </a:t>
            </a:r>
            <a:r>
              <a:rPr lang="en-GB" dirty="0" err="1"/>
              <a:t>est</a:t>
            </a:r>
            <a:r>
              <a:rPr lang="en-GB" dirty="0"/>
              <a:t> hoc: '</a:t>
            </a:r>
            <a:r>
              <a:rPr lang="en-GB" dirty="0" err="1"/>
              <a:t>Carthaginienses</a:t>
            </a:r>
            <a:r>
              <a:rPr lang="en-GB" dirty="0"/>
              <a:t> nobis </a:t>
            </a:r>
            <a:r>
              <a:rPr lang="en-GB" dirty="0" err="1"/>
              <a:t>iam</a:t>
            </a:r>
            <a:r>
              <a:rPr lang="en-GB" dirty="0"/>
              <a:t> </a:t>
            </a:r>
            <a:r>
              <a:rPr lang="en-GB" dirty="0" err="1"/>
              <a:t>hostes</a:t>
            </a:r>
            <a:r>
              <a:rPr lang="en-GB" dirty="0"/>
              <a:t> sunt; </a:t>
            </a:r>
            <a:r>
              <a:rPr lang="en-GB" dirty="0" err="1"/>
              <a:t>nam</a:t>
            </a:r>
            <a:r>
              <a:rPr lang="en-GB" dirty="0"/>
              <a:t> </a:t>
            </a:r>
            <a:r>
              <a:rPr lang="en-GB" b="1" dirty="0"/>
              <a:t>qui omnia </a:t>
            </a:r>
            <a:r>
              <a:rPr lang="en-GB" b="1" dirty="0" err="1"/>
              <a:t>parat</a:t>
            </a:r>
            <a:r>
              <a:rPr lang="en-GB" b="1" dirty="0"/>
              <a:t> contra me, </a:t>
            </a:r>
            <a:r>
              <a:rPr lang="en-GB" b="1" dirty="0" err="1"/>
              <a:t>ut</a:t>
            </a:r>
            <a:r>
              <a:rPr lang="en-GB" b="1" dirty="0"/>
              <a:t>, quo tempore </a:t>
            </a:r>
            <a:r>
              <a:rPr lang="en-GB" b="1" dirty="0" err="1"/>
              <a:t>velit</a:t>
            </a:r>
            <a:r>
              <a:rPr lang="en-GB" b="1" dirty="0"/>
              <a:t>, bellum </a:t>
            </a:r>
            <a:r>
              <a:rPr lang="en-GB" b="1" dirty="0" err="1"/>
              <a:t>possit</a:t>
            </a:r>
            <a:r>
              <a:rPr lang="en-GB" b="1" dirty="0"/>
              <a:t> </a:t>
            </a:r>
            <a:r>
              <a:rPr lang="en-GB" b="1" dirty="0" err="1"/>
              <a:t>inferre</a:t>
            </a:r>
            <a:r>
              <a:rPr lang="en-GB" dirty="0"/>
              <a:t>, </a:t>
            </a:r>
            <a:r>
              <a:rPr lang="en-GB" u="sng" dirty="0"/>
              <a:t>hic</a:t>
            </a:r>
            <a:r>
              <a:rPr lang="en-GB" dirty="0"/>
              <a:t> </a:t>
            </a:r>
            <a:r>
              <a:rPr lang="en-GB" dirty="0" err="1"/>
              <a:t>iam</a:t>
            </a:r>
            <a:r>
              <a:rPr lang="en-GB" dirty="0"/>
              <a:t> mihi </a:t>
            </a:r>
            <a:r>
              <a:rPr lang="en-GB" dirty="0" err="1"/>
              <a:t>hostis</a:t>
            </a:r>
            <a:r>
              <a:rPr lang="en-GB" dirty="0"/>
              <a:t> </a:t>
            </a:r>
            <a:r>
              <a:rPr lang="en-GB" dirty="0" err="1"/>
              <a:t>est</a:t>
            </a:r>
            <a:r>
              <a:rPr lang="en-GB" dirty="0"/>
              <a:t>, </a:t>
            </a:r>
            <a:r>
              <a:rPr lang="en-GB" dirty="0" err="1"/>
              <a:t>tametsi</a:t>
            </a:r>
            <a:r>
              <a:rPr lang="en-GB" dirty="0"/>
              <a:t> </a:t>
            </a:r>
            <a:r>
              <a:rPr lang="en-GB" dirty="0" err="1"/>
              <a:t>nondum</a:t>
            </a:r>
            <a:r>
              <a:rPr lang="en-GB" dirty="0"/>
              <a:t> </a:t>
            </a:r>
            <a:r>
              <a:rPr lang="en-GB" dirty="0" err="1"/>
              <a:t>armis</a:t>
            </a:r>
            <a:r>
              <a:rPr lang="en-GB" dirty="0"/>
              <a:t> </a:t>
            </a:r>
            <a:r>
              <a:rPr lang="en-GB" dirty="0" err="1"/>
              <a:t>agat</a:t>
            </a:r>
            <a:r>
              <a:rPr lang="en-GB" dirty="0"/>
              <a:t>’. (</a:t>
            </a:r>
            <a:r>
              <a:rPr lang="en-GB" dirty="0" err="1"/>
              <a:t>Iulius</a:t>
            </a:r>
            <a:r>
              <a:rPr lang="en-GB" dirty="0"/>
              <a:t> Victor, </a:t>
            </a:r>
            <a:r>
              <a:rPr lang="en-GB" i="1" dirty="0"/>
              <a:t>Ars </a:t>
            </a:r>
            <a:r>
              <a:rPr lang="en-GB" i="1" dirty="0" err="1"/>
              <a:t>rhetorica</a:t>
            </a:r>
            <a:r>
              <a:rPr lang="en-GB" dirty="0"/>
              <a:t> p. 55. 20-23 </a:t>
            </a:r>
            <a:r>
              <a:rPr lang="en-GB" dirty="0" err="1"/>
              <a:t>Giomini</a:t>
            </a:r>
            <a:r>
              <a:rPr lang="en-GB" dirty="0"/>
              <a:t> and Celentano)</a:t>
            </a:r>
          </a:p>
          <a:p>
            <a:pPr marL="0" indent="0">
              <a:lnSpc>
                <a:spcPct val="103000"/>
              </a:lnSpc>
              <a:buNone/>
            </a:pPr>
            <a:r>
              <a:rPr lang="en-GB" dirty="0"/>
              <a:t>‘</a:t>
            </a:r>
            <a:r>
              <a:rPr lang="en-GB" dirty="0" err="1"/>
              <a:t>Mais</a:t>
            </a:r>
            <a:r>
              <a:rPr lang="en-GB" dirty="0"/>
              <a:t> un </a:t>
            </a:r>
            <a:r>
              <a:rPr lang="en-GB" i="1" dirty="0" err="1"/>
              <a:t>enthymema</a:t>
            </a:r>
            <a:r>
              <a:rPr lang="en-GB" i="1" dirty="0"/>
              <a:t> </a:t>
            </a:r>
            <a:r>
              <a:rPr lang="en-GB" i="1" dirty="0" err="1"/>
              <a:t>gnomicon</a:t>
            </a:r>
            <a:r>
              <a:rPr lang="en-GB" dirty="0"/>
              <a:t> </a:t>
            </a:r>
            <a:r>
              <a:rPr lang="en-GB" dirty="0" err="1"/>
              <a:t>diffère</a:t>
            </a:r>
            <a:r>
              <a:rPr lang="en-GB" dirty="0"/>
              <a:t> </a:t>
            </a:r>
            <a:r>
              <a:rPr lang="en-GB" dirty="0" err="1"/>
              <a:t>d’une</a:t>
            </a:r>
            <a:r>
              <a:rPr lang="en-GB" dirty="0"/>
              <a:t> </a:t>
            </a:r>
            <a:r>
              <a:rPr lang="en-GB" i="1" dirty="0"/>
              <a:t>sententia</a:t>
            </a:r>
            <a:r>
              <a:rPr lang="en-GB" dirty="0"/>
              <a:t> </a:t>
            </a:r>
            <a:r>
              <a:rPr lang="en-GB" dirty="0" err="1"/>
              <a:t>en</a:t>
            </a:r>
            <a:r>
              <a:rPr lang="en-GB" dirty="0"/>
              <a:t> </a:t>
            </a:r>
            <a:r>
              <a:rPr lang="en-GB" dirty="0" err="1"/>
              <a:t>ce</a:t>
            </a:r>
            <a:r>
              <a:rPr lang="en-GB" dirty="0"/>
              <a:t> que, dans le premier, </a:t>
            </a:r>
            <a:r>
              <a:rPr lang="en-GB" dirty="0" err="1"/>
              <a:t>une</a:t>
            </a:r>
            <a:r>
              <a:rPr lang="en-GB" dirty="0"/>
              <a:t> opinion </a:t>
            </a:r>
            <a:r>
              <a:rPr lang="en-GB" dirty="0" err="1"/>
              <a:t>est</a:t>
            </a:r>
            <a:r>
              <a:rPr lang="en-GB" dirty="0"/>
              <a:t> </a:t>
            </a:r>
            <a:r>
              <a:rPr lang="en-GB" dirty="0" err="1"/>
              <a:t>simplement</a:t>
            </a:r>
            <a:r>
              <a:rPr lang="en-GB" dirty="0"/>
              <a:t> </a:t>
            </a:r>
            <a:r>
              <a:rPr lang="en-GB" dirty="0" err="1"/>
              <a:t>produite</a:t>
            </a:r>
            <a:r>
              <a:rPr lang="en-GB" dirty="0"/>
              <a:t>, </a:t>
            </a:r>
            <a:r>
              <a:rPr lang="en-GB" dirty="0" err="1"/>
              <a:t>tandis</a:t>
            </a:r>
            <a:r>
              <a:rPr lang="en-GB" dirty="0"/>
              <a:t> que dans le second, </a:t>
            </a:r>
            <a:r>
              <a:rPr lang="en-GB" dirty="0" err="1"/>
              <a:t>une</a:t>
            </a:r>
            <a:r>
              <a:rPr lang="en-GB" dirty="0"/>
              <a:t> base </a:t>
            </a:r>
            <a:r>
              <a:rPr lang="en-GB" dirty="0" err="1"/>
              <a:t>est</a:t>
            </a:r>
            <a:r>
              <a:rPr lang="en-GB" dirty="0"/>
              <a:t> </a:t>
            </a:r>
            <a:r>
              <a:rPr lang="en-GB" dirty="0" err="1"/>
              <a:t>donnée</a:t>
            </a:r>
            <a:r>
              <a:rPr lang="en-GB" dirty="0"/>
              <a:t> </a:t>
            </a:r>
            <a:r>
              <a:rPr lang="en-GB" dirty="0" err="1"/>
              <a:t>en</a:t>
            </a:r>
            <a:r>
              <a:rPr lang="en-GB" dirty="0"/>
              <a:t> </a:t>
            </a:r>
            <a:r>
              <a:rPr lang="en-GB" dirty="0" err="1"/>
              <a:t>même</a:t>
            </a:r>
            <a:r>
              <a:rPr lang="en-GB" dirty="0"/>
              <a:t> temps pour </a:t>
            </a:r>
            <a:r>
              <a:rPr lang="en-GB" dirty="0" err="1"/>
              <a:t>l’opinion</a:t>
            </a:r>
            <a:r>
              <a:rPr lang="en-GB" dirty="0"/>
              <a:t>, </a:t>
            </a:r>
            <a:r>
              <a:rPr lang="en-GB" dirty="0" err="1"/>
              <a:t>comme</a:t>
            </a:r>
            <a:r>
              <a:rPr lang="en-GB" dirty="0"/>
              <a:t> dans </a:t>
            </a:r>
            <a:r>
              <a:rPr lang="en-GB" dirty="0" err="1"/>
              <a:t>l’exemple</a:t>
            </a:r>
            <a:r>
              <a:rPr lang="en-GB" dirty="0"/>
              <a:t> </a:t>
            </a:r>
            <a:r>
              <a:rPr lang="en-GB" dirty="0" err="1"/>
              <a:t>suivant</a:t>
            </a:r>
            <a:r>
              <a:rPr lang="en-GB" dirty="0"/>
              <a:t>: “Les </a:t>
            </a:r>
            <a:r>
              <a:rPr lang="en-GB" dirty="0" err="1"/>
              <a:t>Carthaginois</a:t>
            </a:r>
            <a:r>
              <a:rPr lang="en-GB" dirty="0"/>
              <a:t> </a:t>
            </a:r>
            <a:r>
              <a:rPr lang="en-GB" dirty="0" err="1"/>
              <a:t>sont</a:t>
            </a:r>
            <a:r>
              <a:rPr lang="en-GB" dirty="0"/>
              <a:t> déjà non </a:t>
            </a:r>
            <a:r>
              <a:rPr lang="en-GB" dirty="0" err="1"/>
              <a:t>ennemis</a:t>
            </a:r>
            <a:r>
              <a:rPr lang="en-GB" dirty="0"/>
              <a:t>. Car </a:t>
            </a:r>
            <a:r>
              <a:rPr lang="en-GB" b="1" dirty="0" err="1"/>
              <a:t>celui</a:t>
            </a:r>
            <a:r>
              <a:rPr lang="en-GB" b="1" dirty="0"/>
              <a:t> qui prepare tout </a:t>
            </a:r>
            <a:r>
              <a:rPr lang="en-GB" b="1" dirty="0" err="1"/>
              <a:t>contre</a:t>
            </a:r>
            <a:r>
              <a:rPr lang="en-GB" b="1" dirty="0"/>
              <a:t> </a:t>
            </a:r>
            <a:r>
              <a:rPr lang="en-GB" b="1" dirty="0" err="1"/>
              <a:t>moi</a:t>
            </a:r>
            <a:r>
              <a:rPr lang="en-GB" b="1" dirty="0"/>
              <a:t>, pour </a:t>
            </a:r>
            <a:r>
              <a:rPr lang="en-GB" b="1" dirty="0" err="1"/>
              <a:t>pouvoir</a:t>
            </a:r>
            <a:r>
              <a:rPr lang="en-GB" b="1" dirty="0"/>
              <a:t> faire la guerre </a:t>
            </a:r>
            <a:r>
              <a:rPr lang="en-GB" b="1" dirty="0" err="1"/>
              <a:t>quand</a:t>
            </a:r>
            <a:r>
              <a:rPr lang="en-GB" b="1" dirty="0"/>
              <a:t> </a:t>
            </a:r>
            <a:r>
              <a:rPr lang="en-GB" b="1" dirty="0" err="1"/>
              <a:t>il</a:t>
            </a:r>
            <a:r>
              <a:rPr lang="en-GB" b="1" dirty="0"/>
              <a:t> </a:t>
            </a:r>
            <a:r>
              <a:rPr lang="en-GB" b="1" dirty="0" err="1"/>
              <a:t>veut</a:t>
            </a:r>
            <a:r>
              <a:rPr lang="en-GB" dirty="0"/>
              <a:t>, </a:t>
            </a:r>
            <a:r>
              <a:rPr lang="en-GB" u="sng" dirty="0" err="1"/>
              <a:t>celui</a:t>
            </a:r>
            <a:r>
              <a:rPr lang="en-GB" dirty="0"/>
              <a:t> </a:t>
            </a:r>
            <a:r>
              <a:rPr lang="en-GB" dirty="0" err="1"/>
              <a:t>m’est</a:t>
            </a:r>
            <a:r>
              <a:rPr lang="en-GB" dirty="0"/>
              <a:t> </a:t>
            </a:r>
            <a:r>
              <a:rPr lang="en-GB" dirty="0" err="1"/>
              <a:t>déja</a:t>
            </a:r>
            <a:r>
              <a:rPr lang="en-GB" dirty="0"/>
              <a:t> un </a:t>
            </a:r>
            <a:r>
              <a:rPr lang="en-GB" dirty="0" err="1"/>
              <a:t>ennemi</a:t>
            </a:r>
            <a:r>
              <a:rPr lang="en-GB" dirty="0"/>
              <a:t>, </a:t>
            </a:r>
            <a:r>
              <a:rPr lang="en-GB" dirty="0" err="1"/>
              <a:t>même</a:t>
            </a:r>
            <a:r>
              <a:rPr lang="en-GB" dirty="0"/>
              <a:t> </a:t>
            </a:r>
            <a:r>
              <a:rPr lang="en-GB" dirty="0" err="1"/>
              <a:t>s’il</a:t>
            </a:r>
            <a:r>
              <a:rPr lang="en-GB" dirty="0"/>
              <a:t> ne se conduit pas encore </a:t>
            </a:r>
            <a:r>
              <a:rPr lang="en-GB" dirty="0" err="1"/>
              <a:t>en</a:t>
            </a:r>
            <a:r>
              <a:rPr lang="en-GB" dirty="0"/>
              <a:t> </a:t>
            </a:r>
            <a:r>
              <a:rPr lang="en-GB" dirty="0" err="1"/>
              <a:t>armes</a:t>
            </a:r>
            <a:r>
              <a:rPr lang="en-GB" dirty="0"/>
              <a:t>.”’</a:t>
            </a:r>
          </a:p>
          <a:p>
            <a:pPr marL="0" indent="0">
              <a:lnSpc>
                <a:spcPct val="108000"/>
              </a:lnSpc>
              <a:buNone/>
            </a:pPr>
            <a:endParaRPr lang="en-GB" dirty="0"/>
          </a:p>
        </p:txBody>
      </p:sp>
    </p:spTree>
    <p:extLst>
      <p:ext uri="{BB962C8B-B14F-4D97-AF65-F5344CB8AC3E}">
        <p14:creationId xmlns:p14="http://schemas.microsoft.com/office/powerpoint/2010/main" val="30434006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D48735-41D6-4EFB-AE93-C762DF94AFB9}"/>
              </a:ext>
            </a:extLst>
          </p:cNvPr>
          <p:cNvSpPr>
            <a:spLocks noGrp="1"/>
          </p:cNvSpPr>
          <p:nvPr>
            <p:ph idx="1"/>
          </p:nvPr>
        </p:nvSpPr>
        <p:spPr>
          <a:xfrm>
            <a:off x="450167" y="492368"/>
            <a:ext cx="11282288" cy="5922499"/>
          </a:xfrm>
        </p:spPr>
        <p:txBody>
          <a:bodyPr>
            <a:normAutofit/>
          </a:bodyPr>
          <a:lstStyle/>
          <a:p>
            <a:pPr marL="0" indent="0">
              <a:lnSpc>
                <a:spcPct val="108000"/>
              </a:lnSpc>
              <a:spcBef>
                <a:spcPts val="0"/>
              </a:spcBef>
              <a:buNone/>
            </a:pPr>
            <a:r>
              <a:rPr lang="en-GB" dirty="0"/>
              <a:t>				</a:t>
            </a:r>
            <a:r>
              <a:rPr lang="en-GB" dirty="0" err="1"/>
              <a:t>Orateurs</a:t>
            </a:r>
            <a:r>
              <a:rPr lang="en-GB" dirty="0"/>
              <a:t> </a:t>
            </a:r>
            <a:r>
              <a:rPr lang="en-GB" dirty="0" err="1"/>
              <a:t>jusqu’à</a:t>
            </a:r>
            <a:r>
              <a:rPr lang="en-GB" dirty="0"/>
              <a:t> 	</a:t>
            </a:r>
            <a:r>
              <a:rPr lang="en-GB" dirty="0" err="1"/>
              <a:t>Cicéron</a:t>
            </a:r>
            <a:r>
              <a:rPr lang="en-GB" dirty="0"/>
              <a:t>,</a:t>
            </a:r>
            <a:r>
              <a:rPr lang="en-GB" i="1" dirty="0"/>
              <a:t> 		</a:t>
            </a:r>
            <a:endParaRPr lang="en-GB" dirty="0"/>
          </a:p>
          <a:p>
            <a:pPr marL="0" indent="0">
              <a:lnSpc>
                <a:spcPct val="108000"/>
              </a:lnSpc>
              <a:spcBef>
                <a:spcPts val="0"/>
              </a:spcBef>
              <a:buNone/>
            </a:pPr>
            <a:r>
              <a:rPr lang="en-GB" dirty="0"/>
              <a:t>			 	C. Gracchus: 	</a:t>
            </a:r>
            <a:r>
              <a:rPr lang="en-GB" i="1" dirty="0"/>
              <a:t>In Cat. I-IV</a:t>
            </a:r>
            <a:r>
              <a:rPr lang="en-GB" dirty="0"/>
              <a:t>:	</a:t>
            </a:r>
          </a:p>
          <a:p>
            <a:pPr marL="0" indent="0">
              <a:lnSpc>
                <a:spcPct val="108000"/>
              </a:lnSpc>
              <a:spcBef>
                <a:spcPts val="0"/>
              </a:spcBef>
              <a:buNone/>
            </a:pPr>
            <a:r>
              <a:rPr lang="en-GB" u="sng" dirty="0"/>
              <a:t>			 	5007 mots		12,722 mots				</a:t>
            </a:r>
          </a:p>
          <a:p>
            <a:pPr marL="0" indent="0">
              <a:lnSpc>
                <a:spcPct val="108000"/>
              </a:lnSpc>
              <a:spcBef>
                <a:spcPts val="0"/>
              </a:spcBef>
              <a:buNone/>
            </a:pPr>
            <a:r>
              <a:rPr lang="en-GB" dirty="0"/>
              <a:t>Phrases correlatives	10 (13)		7			</a:t>
            </a:r>
          </a:p>
          <a:p>
            <a:pPr marL="0" indent="0">
              <a:lnSpc>
                <a:spcPct val="108000"/>
              </a:lnSpc>
              <a:buNone/>
            </a:pPr>
            <a:r>
              <a:rPr lang="en-GB" u="sng" dirty="0"/>
              <a:t>/ 100,000 mots		</a:t>
            </a:r>
            <a:r>
              <a:rPr lang="en-GB" b="1" u="sng" dirty="0"/>
              <a:t>200 (260)		55					</a:t>
            </a:r>
          </a:p>
          <a:p>
            <a:pPr marL="0" indent="0">
              <a:lnSpc>
                <a:spcPct val="108000"/>
              </a:lnSpc>
              <a:buNone/>
            </a:pPr>
            <a:endParaRPr lang="en-GB" dirty="0"/>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30443743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D48735-41D6-4EFB-AE93-C762DF94AFB9}"/>
              </a:ext>
            </a:extLst>
          </p:cNvPr>
          <p:cNvSpPr>
            <a:spLocks noGrp="1"/>
          </p:cNvSpPr>
          <p:nvPr>
            <p:ph idx="1"/>
          </p:nvPr>
        </p:nvSpPr>
        <p:spPr>
          <a:xfrm>
            <a:off x="450167" y="492368"/>
            <a:ext cx="11282288" cy="5922499"/>
          </a:xfrm>
        </p:spPr>
        <p:txBody>
          <a:bodyPr>
            <a:normAutofit/>
          </a:bodyPr>
          <a:lstStyle/>
          <a:p>
            <a:pPr marL="0" indent="0">
              <a:lnSpc>
                <a:spcPct val="108000"/>
              </a:lnSpc>
              <a:spcBef>
                <a:spcPts val="0"/>
              </a:spcBef>
              <a:buNone/>
            </a:pPr>
            <a:r>
              <a:rPr lang="en-GB" dirty="0"/>
              <a:t>				</a:t>
            </a:r>
            <a:r>
              <a:rPr lang="en-GB" dirty="0" err="1"/>
              <a:t>Orateurs</a:t>
            </a:r>
            <a:r>
              <a:rPr lang="en-GB" dirty="0"/>
              <a:t> </a:t>
            </a:r>
            <a:r>
              <a:rPr lang="en-GB" dirty="0" err="1"/>
              <a:t>jusqu’à</a:t>
            </a:r>
            <a:r>
              <a:rPr lang="en-GB" dirty="0"/>
              <a:t> 	</a:t>
            </a:r>
            <a:r>
              <a:rPr lang="en-GB" dirty="0" err="1"/>
              <a:t>Cicéron</a:t>
            </a:r>
            <a:r>
              <a:rPr lang="en-GB" dirty="0"/>
              <a:t>,</a:t>
            </a:r>
            <a:r>
              <a:rPr lang="en-GB" i="1" dirty="0"/>
              <a:t> 		</a:t>
            </a:r>
            <a:r>
              <a:rPr lang="en-GB" dirty="0" err="1"/>
              <a:t>Cicéron</a:t>
            </a:r>
            <a:r>
              <a:rPr lang="en-GB" dirty="0"/>
              <a:t>, </a:t>
            </a:r>
            <a:r>
              <a:rPr lang="en-GB" dirty="0" err="1"/>
              <a:t>frr</a:t>
            </a:r>
            <a:r>
              <a:rPr lang="en-GB" dirty="0"/>
              <a:t>.</a:t>
            </a:r>
          </a:p>
          <a:p>
            <a:pPr marL="0" indent="0">
              <a:lnSpc>
                <a:spcPct val="108000"/>
              </a:lnSpc>
              <a:spcBef>
                <a:spcPts val="0"/>
              </a:spcBef>
              <a:buNone/>
            </a:pPr>
            <a:r>
              <a:rPr lang="en-GB" dirty="0"/>
              <a:t>			 	C. Gracchus: 	</a:t>
            </a:r>
            <a:r>
              <a:rPr lang="en-GB" i="1" dirty="0"/>
              <a:t>In Cat. I-IV</a:t>
            </a:r>
            <a:r>
              <a:rPr lang="en-GB" dirty="0"/>
              <a:t>:		de </a:t>
            </a:r>
            <a:r>
              <a:rPr lang="en-GB" dirty="0" err="1"/>
              <a:t>discours</a:t>
            </a:r>
            <a:r>
              <a:rPr lang="en-GB" dirty="0"/>
              <a:t>:</a:t>
            </a:r>
          </a:p>
          <a:p>
            <a:pPr marL="0" indent="0">
              <a:lnSpc>
                <a:spcPct val="108000"/>
              </a:lnSpc>
              <a:spcBef>
                <a:spcPts val="0"/>
              </a:spcBef>
              <a:buNone/>
            </a:pPr>
            <a:r>
              <a:rPr lang="en-GB" u="sng" dirty="0"/>
              <a:t>			 	5007 mots		12,722 mots		3035 mots	</a:t>
            </a:r>
          </a:p>
          <a:p>
            <a:pPr marL="0" indent="0">
              <a:lnSpc>
                <a:spcPct val="108000"/>
              </a:lnSpc>
              <a:spcBef>
                <a:spcPts val="0"/>
              </a:spcBef>
              <a:buNone/>
            </a:pPr>
            <a:r>
              <a:rPr lang="en-GB" dirty="0"/>
              <a:t>Phrases correlatives 	10 (13)		7			5</a:t>
            </a:r>
          </a:p>
          <a:p>
            <a:pPr marL="0" indent="0">
              <a:lnSpc>
                <a:spcPct val="108000"/>
              </a:lnSpc>
              <a:buNone/>
            </a:pPr>
            <a:r>
              <a:rPr lang="en-GB" u="sng" dirty="0"/>
              <a:t>/ 100,000 mots		</a:t>
            </a:r>
            <a:r>
              <a:rPr lang="en-GB" b="1" u="sng" dirty="0"/>
              <a:t>200 (260)		55			165		</a:t>
            </a:r>
          </a:p>
          <a:p>
            <a:pPr marL="0" indent="0">
              <a:lnSpc>
                <a:spcPct val="108000"/>
              </a:lnSpc>
              <a:buNone/>
            </a:pPr>
            <a:endParaRPr lang="en-GB" dirty="0"/>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5654706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D48735-41D6-4EFB-AE93-C762DF94AFB9}"/>
              </a:ext>
            </a:extLst>
          </p:cNvPr>
          <p:cNvSpPr>
            <a:spLocks noGrp="1"/>
          </p:cNvSpPr>
          <p:nvPr>
            <p:ph idx="1"/>
          </p:nvPr>
        </p:nvSpPr>
        <p:spPr>
          <a:xfrm>
            <a:off x="450167" y="492368"/>
            <a:ext cx="11282288" cy="6365632"/>
          </a:xfrm>
        </p:spPr>
        <p:txBody>
          <a:bodyPr>
            <a:normAutofit lnSpcReduction="10000"/>
          </a:bodyPr>
          <a:lstStyle/>
          <a:p>
            <a:pPr marL="0" indent="0">
              <a:lnSpc>
                <a:spcPct val="108000"/>
              </a:lnSpc>
              <a:buNone/>
            </a:pPr>
            <a:r>
              <a:rPr lang="en-GB" sz="2600" dirty="0" err="1"/>
              <a:t>uideo</a:t>
            </a:r>
            <a:r>
              <a:rPr lang="en-GB" sz="2600" dirty="0"/>
              <a:t> </a:t>
            </a:r>
            <a:r>
              <a:rPr lang="en-GB" sz="2600" dirty="0" err="1"/>
              <a:t>enim</a:t>
            </a:r>
            <a:r>
              <a:rPr lang="en-GB" sz="2600" dirty="0"/>
              <a:t> </a:t>
            </a:r>
            <a:r>
              <a:rPr lang="en-GB" sz="2600" dirty="0" err="1"/>
              <a:t>esse</a:t>
            </a:r>
            <a:r>
              <a:rPr lang="en-GB" sz="2600" dirty="0"/>
              <a:t> hic in </a:t>
            </a:r>
            <a:r>
              <a:rPr lang="en-GB" sz="2600" dirty="0" err="1"/>
              <a:t>senatu</a:t>
            </a:r>
            <a:r>
              <a:rPr lang="en-GB" sz="2600" dirty="0"/>
              <a:t> </a:t>
            </a:r>
            <a:r>
              <a:rPr lang="en-GB" sz="2600" dirty="0" err="1"/>
              <a:t>quosdam</a:t>
            </a:r>
            <a:r>
              <a:rPr lang="en-GB" sz="2600" dirty="0"/>
              <a:t> qui tecum una </a:t>
            </a:r>
            <a:r>
              <a:rPr lang="en-GB" sz="2600" dirty="0" err="1"/>
              <a:t>fuerunt</a:t>
            </a:r>
            <a:r>
              <a:rPr lang="en-GB" sz="2600" dirty="0"/>
              <a:t>. o di </a:t>
            </a:r>
            <a:r>
              <a:rPr lang="en-GB" sz="2600" dirty="0" err="1"/>
              <a:t>immortales</a:t>
            </a:r>
            <a:r>
              <a:rPr lang="en-GB" sz="2600" dirty="0"/>
              <a:t>! </a:t>
            </a:r>
            <a:r>
              <a:rPr lang="en-GB" sz="2600" dirty="0" err="1"/>
              <a:t>ubinam</a:t>
            </a:r>
            <a:r>
              <a:rPr lang="en-GB" sz="2600" dirty="0"/>
              <a:t> gentium </a:t>
            </a:r>
            <a:r>
              <a:rPr lang="en-GB" sz="2600" dirty="0" err="1"/>
              <a:t>sumus</a:t>
            </a:r>
            <a:r>
              <a:rPr lang="en-GB" sz="2600" dirty="0"/>
              <a:t>? </a:t>
            </a:r>
            <a:r>
              <a:rPr lang="en-GB" sz="2600" dirty="0" err="1"/>
              <a:t>quam</a:t>
            </a:r>
            <a:r>
              <a:rPr lang="en-GB" sz="2600" dirty="0"/>
              <a:t> rem </a:t>
            </a:r>
            <a:r>
              <a:rPr lang="en-GB" sz="2600" dirty="0" err="1"/>
              <a:t>publicam</a:t>
            </a:r>
            <a:r>
              <a:rPr lang="en-GB" sz="2600" dirty="0"/>
              <a:t> </a:t>
            </a:r>
            <a:r>
              <a:rPr lang="en-GB" sz="2600" dirty="0" err="1"/>
              <a:t>habemus</a:t>
            </a:r>
            <a:r>
              <a:rPr lang="en-GB" sz="2600" dirty="0"/>
              <a:t>? in qua </a:t>
            </a:r>
            <a:r>
              <a:rPr lang="en-GB" sz="2600" dirty="0" err="1"/>
              <a:t>urbe</a:t>
            </a:r>
            <a:r>
              <a:rPr lang="en-GB" sz="2600" dirty="0"/>
              <a:t> </a:t>
            </a:r>
            <a:r>
              <a:rPr lang="en-GB" sz="2600" dirty="0" err="1"/>
              <a:t>uiuimus</a:t>
            </a:r>
            <a:r>
              <a:rPr lang="en-GB" sz="2600" dirty="0"/>
              <a:t>? hic, hic sunt in </a:t>
            </a:r>
            <a:r>
              <a:rPr lang="en-GB" sz="2600" dirty="0" err="1"/>
              <a:t>nostro</a:t>
            </a:r>
            <a:r>
              <a:rPr lang="en-GB" sz="2600" dirty="0"/>
              <a:t> </a:t>
            </a:r>
            <a:r>
              <a:rPr lang="en-GB" sz="2600" dirty="0" err="1"/>
              <a:t>numero</a:t>
            </a:r>
            <a:r>
              <a:rPr lang="en-GB" sz="2600" dirty="0"/>
              <a:t>, </a:t>
            </a:r>
            <a:r>
              <a:rPr lang="en-GB" sz="2600" dirty="0" err="1"/>
              <a:t>patres</a:t>
            </a:r>
            <a:r>
              <a:rPr lang="en-GB" sz="2600" dirty="0"/>
              <a:t> </a:t>
            </a:r>
            <a:r>
              <a:rPr lang="en-GB" sz="2600" dirty="0" err="1"/>
              <a:t>conscripti</a:t>
            </a:r>
            <a:r>
              <a:rPr lang="en-GB" sz="2600" dirty="0"/>
              <a:t>, in hoc </a:t>
            </a:r>
            <a:r>
              <a:rPr lang="en-GB" sz="2600" dirty="0" err="1"/>
              <a:t>orbis</a:t>
            </a:r>
            <a:r>
              <a:rPr lang="en-GB" sz="2600" dirty="0"/>
              <a:t> terrae </a:t>
            </a:r>
            <a:r>
              <a:rPr lang="en-GB" sz="2600" dirty="0" err="1"/>
              <a:t>sanctissimo</a:t>
            </a:r>
            <a:r>
              <a:rPr lang="en-GB" sz="2600" dirty="0"/>
              <a:t> </a:t>
            </a:r>
            <a:r>
              <a:rPr lang="en-GB" sz="2600" dirty="0" err="1"/>
              <a:t>grauissimoque</a:t>
            </a:r>
            <a:r>
              <a:rPr lang="en-GB" sz="2600" dirty="0"/>
              <a:t> </a:t>
            </a:r>
            <a:r>
              <a:rPr lang="en-GB" sz="2600" dirty="0" err="1"/>
              <a:t>consilio</a:t>
            </a:r>
            <a:r>
              <a:rPr lang="en-GB" sz="2600" dirty="0"/>
              <a:t>, qui de </a:t>
            </a:r>
            <a:r>
              <a:rPr lang="en-GB" sz="2600" dirty="0" err="1"/>
              <a:t>nostro</a:t>
            </a:r>
            <a:r>
              <a:rPr lang="en-GB" sz="2600" dirty="0"/>
              <a:t> omnium </a:t>
            </a:r>
            <a:r>
              <a:rPr lang="en-GB" sz="2600" dirty="0" err="1"/>
              <a:t>interitu</a:t>
            </a:r>
            <a:r>
              <a:rPr lang="en-GB" sz="2600" dirty="0"/>
              <a:t>, qui de </a:t>
            </a:r>
            <a:r>
              <a:rPr lang="en-GB" sz="2600" dirty="0" err="1"/>
              <a:t>huius</a:t>
            </a:r>
            <a:r>
              <a:rPr lang="en-GB" sz="2600" dirty="0"/>
              <a:t> </a:t>
            </a:r>
            <a:r>
              <a:rPr lang="en-GB" sz="2600" dirty="0" err="1"/>
              <a:t>urbis</a:t>
            </a:r>
            <a:r>
              <a:rPr lang="en-GB" sz="2600" dirty="0"/>
              <a:t> </a:t>
            </a:r>
            <a:r>
              <a:rPr lang="en-GB" sz="2600" dirty="0" err="1"/>
              <a:t>atque</a:t>
            </a:r>
            <a:r>
              <a:rPr lang="en-GB" sz="2600" dirty="0"/>
              <a:t> </a:t>
            </a:r>
            <a:r>
              <a:rPr lang="en-GB" sz="2600" dirty="0" err="1"/>
              <a:t>adeo</a:t>
            </a:r>
            <a:r>
              <a:rPr lang="en-GB" sz="2600" dirty="0"/>
              <a:t> de </a:t>
            </a:r>
            <a:r>
              <a:rPr lang="en-GB" sz="2600" dirty="0" err="1"/>
              <a:t>orbis</a:t>
            </a:r>
            <a:r>
              <a:rPr lang="en-GB" sz="2600" dirty="0"/>
              <a:t> </a:t>
            </a:r>
            <a:r>
              <a:rPr lang="en-GB" sz="2600" dirty="0" err="1"/>
              <a:t>terrarum</a:t>
            </a:r>
            <a:r>
              <a:rPr lang="en-GB" sz="2600" dirty="0"/>
              <a:t> </a:t>
            </a:r>
            <a:r>
              <a:rPr lang="en-GB" sz="2600" dirty="0" err="1"/>
              <a:t>exitio</a:t>
            </a:r>
            <a:r>
              <a:rPr lang="en-GB" sz="2600" dirty="0"/>
              <a:t> </a:t>
            </a:r>
            <a:r>
              <a:rPr lang="en-GB" sz="2600" dirty="0" err="1"/>
              <a:t>cogitent</a:t>
            </a:r>
            <a:r>
              <a:rPr lang="en-GB" sz="2600" dirty="0"/>
              <a:t>. </a:t>
            </a:r>
            <a:r>
              <a:rPr lang="en-GB" sz="2600" dirty="0" err="1"/>
              <a:t>hos</a:t>
            </a:r>
            <a:r>
              <a:rPr lang="en-GB" sz="2600" dirty="0"/>
              <a:t> ego </a:t>
            </a:r>
            <a:r>
              <a:rPr lang="en-GB" sz="2600" dirty="0" err="1"/>
              <a:t>uideo</a:t>
            </a:r>
            <a:r>
              <a:rPr lang="en-GB" sz="2600" dirty="0"/>
              <a:t> consul et de re publica </a:t>
            </a:r>
            <a:r>
              <a:rPr lang="en-GB" sz="2600" dirty="0" err="1"/>
              <a:t>sententiam</a:t>
            </a:r>
            <a:r>
              <a:rPr lang="en-GB" sz="2600" dirty="0"/>
              <a:t> </a:t>
            </a:r>
            <a:r>
              <a:rPr lang="en-GB" sz="2600" dirty="0" err="1"/>
              <a:t>rogo</a:t>
            </a:r>
            <a:r>
              <a:rPr lang="en-GB" sz="2600" dirty="0"/>
              <a:t>, et </a:t>
            </a:r>
            <a:r>
              <a:rPr lang="en-GB" sz="2600" b="1" dirty="0"/>
              <a:t>quos ferro </a:t>
            </a:r>
            <a:r>
              <a:rPr lang="en-GB" sz="2600" b="1" dirty="0" err="1"/>
              <a:t>trucidari</a:t>
            </a:r>
            <a:r>
              <a:rPr lang="en-GB" sz="2600" b="1" dirty="0"/>
              <a:t> </a:t>
            </a:r>
            <a:r>
              <a:rPr lang="en-GB" sz="2600" b="1" dirty="0" err="1"/>
              <a:t>oportebat</a:t>
            </a:r>
            <a:r>
              <a:rPr lang="en-GB" sz="2600" dirty="0"/>
              <a:t>, </a:t>
            </a:r>
            <a:r>
              <a:rPr lang="en-GB" sz="2600" u="sng" dirty="0" err="1"/>
              <a:t>eos</a:t>
            </a:r>
            <a:r>
              <a:rPr lang="en-GB" sz="2600" dirty="0"/>
              <a:t> </a:t>
            </a:r>
            <a:r>
              <a:rPr lang="en-GB" sz="2600" dirty="0" err="1"/>
              <a:t>nondum</a:t>
            </a:r>
            <a:r>
              <a:rPr lang="en-GB" sz="2600" dirty="0"/>
              <a:t> </a:t>
            </a:r>
            <a:r>
              <a:rPr lang="en-GB" sz="2600" dirty="0" err="1"/>
              <a:t>uoce</a:t>
            </a:r>
            <a:r>
              <a:rPr lang="en-GB" sz="2600" dirty="0"/>
              <a:t> </a:t>
            </a:r>
            <a:r>
              <a:rPr lang="en-GB" sz="2600" dirty="0" err="1"/>
              <a:t>uolnero</a:t>
            </a:r>
            <a:r>
              <a:rPr lang="en-GB" sz="2600" dirty="0"/>
              <a:t>! (Cicero, </a:t>
            </a:r>
            <a:r>
              <a:rPr lang="en-GB" sz="2600" i="1" dirty="0"/>
              <a:t>Cat. </a:t>
            </a:r>
            <a:r>
              <a:rPr lang="en-GB" sz="2600" dirty="0"/>
              <a:t>I. 8-9)</a:t>
            </a:r>
          </a:p>
          <a:p>
            <a:pPr marL="0" indent="0">
              <a:lnSpc>
                <a:spcPct val="108000"/>
              </a:lnSpc>
              <a:buNone/>
            </a:pPr>
            <a:r>
              <a:rPr lang="fr-FR" dirty="0"/>
              <a:t>‘Car je vois qu’il y en a ici au Sénat qui étaient avec vous. Dieux immortels! Parmi quels peuples sommes-nous? Quel État avons-nous? Dans quelle ville vivons-nous? Ici, pères conscrits, ici parmi nous, dans ce conseil le plus auguste et le plus sérieux du monde, il y en a qui pensent à notre destruction à tous, à la destruction de cette ville et même du monde. Moi, je les vois comme consul, je prend leur avis sur l'État. Et </a:t>
            </a:r>
            <a:r>
              <a:rPr lang="fr-FR" b="1" dirty="0"/>
              <a:t>ceux qu’on aurait dû mettre à mort par l’épée</a:t>
            </a:r>
            <a:r>
              <a:rPr lang="fr-FR" dirty="0"/>
              <a:t>, je ne </a:t>
            </a:r>
            <a:r>
              <a:rPr lang="fr-FR" u="sng" dirty="0"/>
              <a:t>les</a:t>
            </a:r>
            <a:r>
              <a:rPr lang="fr-FR" dirty="0"/>
              <a:t> blesse pas encore avec ma voix!’</a:t>
            </a:r>
            <a:endParaRPr lang="en-GB" i="1" dirty="0"/>
          </a:p>
          <a:p>
            <a:pPr marL="0" indent="0">
              <a:lnSpc>
                <a:spcPct val="108000"/>
              </a:lnSpc>
              <a:buNone/>
            </a:pPr>
            <a:endParaRPr lang="en-GB" dirty="0"/>
          </a:p>
        </p:txBody>
      </p:sp>
    </p:spTree>
    <p:extLst>
      <p:ext uri="{BB962C8B-B14F-4D97-AF65-F5344CB8AC3E}">
        <p14:creationId xmlns:p14="http://schemas.microsoft.com/office/powerpoint/2010/main" val="17003430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D48735-41D6-4EFB-AE93-C762DF94AFB9}"/>
              </a:ext>
            </a:extLst>
          </p:cNvPr>
          <p:cNvSpPr>
            <a:spLocks noGrp="1"/>
          </p:cNvSpPr>
          <p:nvPr>
            <p:ph idx="1"/>
          </p:nvPr>
        </p:nvSpPr>
        <p:spPr>
          <a:xfrm>
            <a:off x="450167" y="492368"/>
            <a:ext cx="11282288" cy="5922499"/>
          </a:xfrm>
        </p:spPr>
        <p:txBody>
          <a:bodyPr>
            <a:normAutofit/>
          </a:bodyPr>
          <a:lstStyle/>
          <a:p>
            <a:pPr marL="0" indent="0">
              <a:lnSpc>
                <a:spcPct val="108000"/>
              </a:lnSpc>
              <a:spcBef>
                <a:spcPts val="0"/>
              </a:spcBef>
              <a:buNone/>
            </a:pPr>
            <a:r>
              <a:rPr lang="en-GB" dirty="0"/>
              <a:t>				</a:t>
            </a:r>
            <a:r>
              <a:rPr lang="en-GB" dirty="0" err="1"/>
              <a:t>Orateurs</a:t>
            </a:r>
            <a:r>
              <a:rPr lang="en-GB" dirty="0"/>
              <a:t> </a:t>
            </a:r>
            <a:r>
              <a:rPr lang="en-GB" dirty="0" err="1"/>
              <a:t>jusqu’à</a:t>
            </a:r>
            <a:r>
              <a:rPr lang="en-GB" dirty="0"/>
              <a:t> 	</a:t>
            </a:r>
            <a:r>
              <a:rPr lang="en-GB" dirty="0" err="1"/>
              <a:t>Cicéron</a:t>
            </a:r>
            <a:r>
              <a:rPr lang="en-GB" dirty="0"/>
              <a:t>,</a:t>
            </a:r>
            <a:r>
              <a:rPr lang="en-GB" i="1" dirty="0"/>
              <a:t> 		</a:t>
            </a:r>
            <a:r>
              <a:rPr lang="en-GB" dirty="0" err="1"/>
              <a:t>Cicéron</a:t>
            </a:r>
            <a:r>
              <a:rPr lang="en-GB" dirty="0"/>
              <a:t>, </a:t>
            </a:r>
            <a:r>
              <a:rPr lang="en-GB" dirty="0" err="1"/>
              <a:t>frr</a:t>
            </a:r>
            <a:r>
              <a:rPr lang="en-GB" dirty="0"/>
              <a:t>.</a:t>
            </a:r>
          </a:p>
          <a:p>
            <a:pPr marL="0" indent="0">
              <a:lnSpc>
                <a:spcPct val="108000"/>
              </a:lnSpc>
              <a:spcBef>
                <a:spcPts val="0"/>
              </a:spcBef>
              <a:buNone/>
            </a:pPr>
            <a:r>
              <a:rPr lang="en-GB" dirty="0"/>
              <a:t>			 	C. Gracchus: 	</a:t>
            </a:r>
            <a:r>
              <a:rPr lang="en-GB" i="1" dirty="0"/>
              <a:t>In Cat. I-IV</a:t>
            </a:r>
            <a:r>
              <a:rPr lang="en-GB" dirty="0"/>
              <a:t>:		de </a:t>
            </a:r>
            <a:r>
              <a:rPr lang="en-GB" dirty="0" err="1"/>
              <a:t>discours</a:t>
            </a:r>
            <a:r>
              <a:rPr lang="en-GB" dirty="0"/>
              <a:t>:</a:t>
            </a:r>
          </a:p>
          <a:p>
            <a:pPr marL="0" indent="0">
              <a:lnSpc>
                <a:spcPct val="108000"/>
              </a:lnSpc>
              <a:spcBef>
                <a:spcPts val="0"/>
              </a:spcBef>
              <a:buNone/>
            </a:pPr>
            <a:r>
              <a:rPr lang="en-GB" u="sng" dirty="0"/>
              <a:t>			 	5007 mots		12,722 mots		3035 mots	</a:t>
            </a:r>
          </a:p>
          <a:p>
            <a:pPr marL="0" indent="0">
              <a:lnSpc>
                <a:spcPct val="108000"/>
              </a:lnSpc>
              <a:spcBef>
                <a:spcPts val="0"/>
              </a:spcBef>
              <a:buNone/>
            </a:pPr>
            <a:r>
              <a:rPr lang="en-GB" dirty="0"/>
              <a:t>Phrases correlatives	10 (13)		7			5</a:t>
            </a:r>
          </a:p>
          <a:p>
            <a:pPr marL="0" indent="0">
              <a:lnSpc>
                <a:spcPct val="108000"/>
              </a:lnSpc>
              <a:buNone/>
            </a:pPr>
            <a:r>
              <a:rPr lang="en-GB" u="sng" dirty="0"/>
              <a:t>/ 100,000 mots		</a:t>
            </a:r>
            <a:r>
              <a:rPr lang="en-GB" b="1" u="sng" dirty="0"/>
              <a:t>200 (260)		55			165		</a:t>
            </a:r>
          </a:p>
          <a:p>
            <a:pPr marL="0" indent="0">
              <a:lnSpc>
                <a:spcPct val="108000"/>
              </a:lnSpc>
              <a:buNone/>
            </a:pPr>
            <a:r>
              <a:rPr lang="en-GB" dirty="0"/>
              <a:t>Questions </a:t>
            </a:r>
            <a:r>
              <a:rPr lang="en-GB" dirty="0" err="1"/>
              <a:t>directes</a:t>
            </a:r>
            <a:r>
              <a:rPr lang="en-GB" dirty="0"/>
              <a:t>		50			91			</a:t>
            </a:r>
          </a:p>
          <a:p>
            <a:pPr marL="0" indent="0">
              <a:lnSpc>
                <a:spcPct val="108000"/>
              </a:lnSpc>
              <a:buNone/>
            </a:pPr>
            <a:r>
              <a:rPr lang="en-GB" u="sng" dirty="0"/>
              <a:t>/ 100,000 mots		</a:t>
            </a:r>
            <a:r>
              <a:rPr lang="en-GB" b="1" u="sng" dirty="0"/>
              <a:t>999			715					</a:t>
            </a:r>
            <a:endParaRPr lang="en-GB" b="1" dirty="0"/>
          </a:p>
          <a:p>
            <a:pPr marL="0" indent="0">
              <a:lnSpc>
                <a:spcPct val="108000"/>
              </a:lnSpc>
              <a:buNone/>
            </a:pPr>
            <a:endParaRPr lang="en-GB" dirty="0"/>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894911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D48735-41D6-4EFB-AE93-C762DF94AFB9}"/>
              </a:ext>
            </a:extLst>
          </p:cNvPr>
          <p:cNvSpPr>
            <a:spLocks noGrp="1"/>
          </p:cNvSpPr>
          <p:nvPr>
            <p:ph idx="1"/>
          </p:nvPr>
        </p:nvSpPr>
        <p:spPr>
          <a:xfrm>
            <a:off x="450167" y="492369"/>
            <a:ext cx="11282288" cy="5684594"/>
          </a:xfrm>
        </p:spPr>
        <p:txBody>
          <a:bodyPr/>
          <a:lstStyle/>
          <a:p>
            <a:pPr marL="0" indent="0">
              <a:lnSpc>
                <a:spcPct val="103000"/>
              </a:lnSpc>
              <a:buNone/>
            </a:pPr>
            <a:r>
              <a:rPr lang="en-GB" sz="2400" dirty="0" err="1"/>
              <a:t>nam</a:t>
            </a:r>
            <a:r>
              <a:rPr lang="en-GB" sz="2400" dirty="0"/>
              <a:t> </a:t>
            </a:r>
            <a:r>
              <a:rPr lang="en-GB" sz="2400" b="1" dirty="0"/>
              <a:t>qui omnia </a:t>
            </a:r>
            <a:r>
              <a:rPr lang="en-GB" sz="2400" b="1" dirty="0" err="1"/>
              <a:t>parat</a:t>
            </a:r>
            <a:r>
              <a:rPr lang="en-GB" sz="2400" b="1" dirty="0"/>
              <a:t> contra me, </a:t>
            </a:r>
            <a:r>
              <a:rPr lang="en-GB" sz="2400" b="1" dirty="0" err="1"/>
              <a:t>ut</a:t>
            </a:r>
            <a:r>
              <a:rPr lang="en-GB" sz="2400" b="1" dirty="0"/>
              <a:t> quo tempore </a:t>
            </a:r>
            <a:r>
              <a:rPr lang="en-GB" sz="2400" b="1" dirty="0" err="1"/>
              <a:t>velit</a:t>
            </a:r>
            <a:r>
              <a:rPr lang="en-GB" sz="2400" b="1" dirty="0"/>
              <a:t>, bellum </a:t>
            </a:r>
            <a:r>
              <a:rPr lang="en-GB" sz="2400" b="1" dirty="0" err="1"/>
              <a:t>possit</a:t>
            </a:r>
            <a:r>
              <a:rPr lang="en-GB" sz="2400" b="1" dirty="0"/>
              <a:t> </a:t>
            </a:r>
            <a:r>
              <a:rPr lang="en-GB" sz="2400" b="1" dirty="0" err="1"/>
              <a:t>inferre</a:t>
            </a:r>
            <a:r>
              <a:rPr lang="en-GB" sz="2400" dirty="0"/>
              <a:t>,</a:t>
            </a:r>
            <a:r>
              <a:rPr lang="en-GB" sz="2400" b="1" dirty="0"/>
              <a:t> </a:t>
            </a:r>
            <a:r>
              <a:rPr lang="en-GB" sz="2400" u="sng" dirty="0"/>
              <a:t>hic</a:t>
            </a:r>
            <a:r>
              <a:rPr lang="en-GB" sz="2400" dirty="0"/>
              <a:t> </a:t>
            </a:r>
            <a:r>
              <a:rPr lang="en-GB" sz="2400" dirty="0" err="1"/>
              <a:t>iam</a:t>
            </a:r>
            <a:r>
              <a:rPr lang="en-GB" sz="2400" dirty="0"/>
              <a:t> mihi </a:t>
            </a:r>
            <a:r>
              <a:rPr lang="en-GB" sz="2400" dirty="0" err="1"/>
              <a:t>hostis</a:t>
            </a:r>
            <a:r>
              <a:rPr lang="en-GB" sz="2400" dirty="0"/>
              <a:t> </a:t>
            </a:r>
            <a:r>
              <a:rPr lang="en-GB" sz="2400" dirty="0" err="1"/>
              <a:t>est</a:t>
            </a:r>
            <a:r>
              <a:rPr lang="en-GB" sz="2400" dirty="0"/>
              <a:t>, </a:t>
            </a:r>
            <a:r>
              <a:rPr lang="en-GB" sz="2400" dirty="0" err="1"/>
              <a:t>tametsi</a:t>
            </a:r>
            <a:r>
              <a:rPr lang="en-GB" sz="2400" dirty="0"/>
              <a:t> </a:t>
            </a:r>
            <a:r>
              <a:rPr lang="en-GB" sz="2400" dirty="0" err="1"/>
              <a:t>nondum</a:t>
            </a:r>
            <a:r>
              <a:rPr lang="en-GB" sz="2400" dirty="0"/>
              <a:t> </a:t>
            </a:r>
            <a:r>
              <a:rPr lang="en-GB" sz="2400" dirty="0" err="1"/>
              <a:t>armis</a:t>
            </a:r>
            <a:r>
              <a:rPr lang="en-GB" sz="2400" dirty="0"/>
              <a:t> </a:t>
            </a:r>
            <a:r>
              <a:rPr lang="en-GB" sz="2400" dirty="0" err="1"/>
              <a:t>agat</a:t>
            </a:r>
            <a:r>
              <a:rPr lang="en-GB" sz="2400" dirty="0"/>
              <a:t>.</a:t>
            </a:r>
          </a:p>
          <a:p>
            <a:pPr marL="0" indent="0">
              <a:lnSpc>
                <a:spcPct val="103000"/>
              </a:lnSpc>
              <a:buNone/>
            </a:pPr>
            <a:r>
              <a:rPr lang="en-GB" sz="2400" dirty="0"/>
              <a:t>‘Car </a:t>
            </a:r>
            <a:r>
              <a:rPr lang="en-GB" sz="2400" b="1" dirty="0" err="1"/>
              <a:t>celui</a:t>
            </a:r>
            <a:r>
              <a:rPr lang="en-GB" sz="2400" b="1" dirty="0"/>
              <a:t> qui prepare tout </a:t>
            </a:r>
            <a:r>
              <a:rPr lang="en-GB" sz="2400" b="1" dirty="0" err="1"/>
              <a:t>contre</a:t>
            </a:r>
            <a:r>
              <a:rPr lang="en-GB" sz="2400" b="1" dirty="0"/>
              <a:t> </a:t>
            </a:r>
            <a:r>
              <a:rPr lang="en-GB" sz="2400" b="1" dirty="0" err="1"/>
              <a:t>moi</a:t>
            </a:r>
            <a:r>
              <a:rPr lang="en-GB" sz="2400" b="1" dirty="0"/>
              <a:t>, pour </a:t>
            </a:r>
            <a:r>
              <a:rPr lang="en-GB" sz="2400" b="1" dirty="0" err="1"/>
              <a:t>pouvoir</a:t>
            </a:r>
            <a:r>
              <a:rPr lang="en-GB" sz="2400" b="1" dirty="0"/>
              <a:t> faire la guerre </a:t>
            </a:r>
            <a:r>
              <a:rPr lang="en-GB" sz="2400" b="1" dirty="0" err="1"/>
              <a:t>quand</a:t>
            </a:r>
            <a:r>
              <a:rPr lang="en-GB" sz="2400" b="1" dirty="0"/>
              <a:t> </a:t>
            </a:r>
            <a:r>
              <a:rPr lang="en-GB" sz="2400" b="1" dirty="0" err="1"/>
              <a:t>il</a:t>
            </a:r>
            <a:r>
              <a:rPr lang="en-GB" sz="2400" b="1" dirty="0"/>
              <a:t> </a:t>
            </a:r>
            <a:r>
              <a:rPr lang="en-GB" sz="2400" b="1" dirty="0" err="1"/>
              <a:t>veut</a:t>
            </a:r>
            <a:r>
              <a:rPr lang="en-GB" sz="2400" dirty="0"/>
              <a:t>, </a:t>
            </a:r>
            <a:r>
              <a:rPr lang="en-GB" sz="2400" u="sng" dirty="0" err="1"/>
              <a:t>celui</a:t>
            </a:r>
            <a:r>
              <a:rPr lang="en-GB" sz="2400" dirty="0"/>
              <a:t> </a:t>
            </a:r>
            <a:r>
              <a:rPr lang="en-GB" sz="2400" dirty="0" err="1"/>
              <a:t>m’est</a:t>
            </a:r>
            <a:r>
              <a:rPr lang="en-GB" sz="2400" dirty="0"/>
              <a:t> </a:t>
            </a:r>
            <a:r>
              <a:rPr lang="en-GB" sz="2400" dirty="0" err="1"/>
              <a:t>déja</a:t>
            </a:r>
            <a:r>
              <a:rPr lang="en-GB" sz="2400" dirty="0"/>
              <a:t> un </a:t>
            </a:r>
            <a:r>
              <a:rPr lang="en-GB" sz="2400" dirty="0" err="1"/>
              <a:t>ennemi</a:t>
            </a:r>
            <a:r>
              <a:rPr lang="en-GB" sz="2400" dirty="0"/>
              <a:t>, </a:t>
            </a:r>
            <a:r>
              <a:rPr lang="en-GB" sz="2400" dirty="0" err="1"/>
              <a:t>même</a:t>
            </a:r>
            <a:r>
              <a:rPr lang="en-GB" sz="2400" dirty="0"/>
              <a:t> </a:t>
            </a:r>
            <a:r>
              <a:rPr lang="en-GB" sz="2400" dirty="0" err="1"/>
              <a:t>s’il</a:t>
            </a:r>
            <a:r>
              <a:rPr lang="en-GB" sz="2400" dirty="0"/>
              <a:t> ne se conduit pas encore </a:t>
            </a:r>
            <a:r>
              <a:rPr lang="en-GB" sz="2400" dirty="0" err="1"/>
              <a:t>en</a:t>
            </a:r>
            <a:r>
              <a:rPr lang="en-GB" sz="2400" dirty="0"/>
              <a:t> </a:t>
            </a:r>
            <a:r>
              <a:rPr lang="en-GB" sz="2400" dirty="0" err="1"/>
              <a:t>armes</a:t>
            </a:r>
            <a:r>
              <a:rPr lang="en-GB" sz="2400" dirty="0"/>
              <a:t>.’</a:t>
            </a:r>
          </a:p>
          <a:p>
            <a:pPr marL="0" indent="0">
              <a:lnSpc>
                <a:spcPct val="103000"/>
              </a:lnSpc>
              <a:buNone/>
            </a:pPr>
            <a:r>
              <a:rPr lang="en-GB" sz="2400" dirty="0"/>
              <a:t>(Cato </a:t>
            </a:r>
            <a:r>
              <a:rPr lang="en-GB" sz="2400" dirty="0" err="1"/>
              <a:t>orat</a:t>
            </a:r>
            <a:r>
              <a:rPr lang="en-GB" sz="2400" dirty="0"/>
              <a:t>., </a:t>
            </a:r>
            <a:r>
              <a:rPr lang="en-GB" sz="2400" dirty="0" err="1"/>
              <a:t>fr.</a:t>
            </a:r>
            <a:r>
              <a:rPr lang="en-GB" sz="2400" dirty="0"/>
              <a:t> 195 Malcovati</a:t>
            </a:r>
            <a:r>
              <a:rPr lang="en-GB" sz="2400" baseline="30000" dirty="0"/>
              <a:t>3</a:t>
            </a:r>
            <a:r>
              <a:rPr lang="en-GB" sz="2400" dirty="0"/>
              <a:t>)</a:t>
            </a:r>
          </a:p>
          <a:p>
            <a:pPr marL="0" indent="0">
              <a:lnSpc>
                <a:spcPct val="103000"/>
              </a:lnSpc>
              <a:buNone/>
            </a:pPr>
            <a:endParaRPr lang="en-GB" sz="2400" dirty="0"/>
          </a:p>
          <a:p>
            <a:pPr marL="0" indent="0">
              <a:lnSpc>
                <a:spcPct val="103000"/>
              </a:lnSpc>
              <a:buNone/>
            </a:pPr>
            <a:r>
              <a:rPr lang="en-GB" sz="2400" dirty="0"/>
              <a:t>On </a:t>
            </a:r>
            <a:r>
              <a:rPr lang="en-GB" sz="2400" dirty="0" err="1"/>
              <a:t>dit</a:t>
            </a:r>
            <a:r>
              <a:rPr lang="en-GB" sz="2400" dirty="0"/>
              <a:t> </a:t>
            </a:r>
            <a:r>
              <a:rPr lang="en-GB" sz="2400" dirty="0" err="1"/>
              <a:t>souvent</a:t>
            </a:r>
            <a:r>
              <a:rPr lang="en-GB" sz="2400" dirty="0"/>
              <a:t> que la construction correlative </a:t>
            </a:r>
            <a:r>
              <a:rPr lang="en-GB" sz="2400" dirty="0" err="1"/>
              <a:t>devient</a:t>
            </a:r>
            <a:r>
              <a:rPr lang="en-GB" sz="2400" dirty="0"/>
              <a:t> </a:t>
            </a:r>
            <a:r>
              <a:rPr lang="en-GB" sz="2400" dirty="0" err="1"/>
              <a:t>moins</a:t>
            </a:r>
            <a:r>
              <a:rPr lang="en-GB" sz="2400" dirty="0"/>
              <a:t> </a:t>
            </a:r>
            <a:r>
              <a:rPr lang="en-GB" sz="2400" dirty="0" err="1"/>
              <a:t>fréquente</a:t>
            </a:r>
            <a:r>
              <a:rPr lang="en-GB" sz="2400" dirty="0"/>
              <a:t> entre le </a:t>
            </a:r>
            <a:r>
              <a:rPr lang="en-GB" sz="2400" dirty="0" err="1"/>
              <a:t>latin</a:t>
            </a:r>
            <a:r>
              <a:rPr lang="en-GB" sz="2400" dirty="0"/>
              <a:t> </a:t>
            </a:r>
            <a:r>
              <a:rPr lang="en-GB" sz="2400" dirty="0" err="1"/>
              <a:t>archaïque</a:t>
            </a:r>
            <a:r>
              <a:rPr lang="en-GB" sz="2400" dirty="0"/>
              <a:t> et le premier siècle av. J.-C., et encore </a:t>
            </a:r>
            <a:r>
              <a:rPr lang="en-GB" sz="2400" dirty="0" err="1"/>
              <a:t>moins</a:t>
            </a:r>
            <a:r>
              <a:rPr lang="en-GB" sz="2400" dirty="0"/>
              <a:t> </a:t>
            </a:r>
            <a:r>
              <a:rPr lang="en-GB" sz="2400" dirty="0" err="1"/>
              <a:t>fréquente</a:t>
            </a:r>
            <a:r>
              <a:rPr lang="en-GB" sz="2400" dirty="0"/>
              <a:t> au </a:t>
            </a:r>
            <a:r>
              <a:rPr lang="en-GB" sz="2400" dirty="0" err="1"/>
              <a:t>cours</a:t>
            </a:r>
            <a:r>
              <a:rPr lang="en-GB" sz="2400" dirty="0"/>
              <a:t> des siècles </a:t>
            </a:r>
            <a:r>
              <a:rPr lang="en-GB" sz="2400" dirty="0" err="1"/>
              <a:t>suivants</a:t>
            </a:r>
            <a:r>
              <a:rPr lang="en-GB" sz="2400" dirty="0"/>
              <a:t>.</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9045951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D48735-41D6-4EFB-AE93-C762DF94AFB9}"/>
              </a:ext>
            </a:extLst>
          </p:cNvPr>
          <p:cNvSpPr>
            <a:spLocks noGrp="1"/>
          </p:cNvSpPr>
          <p:nvPr>
            <p:ph idx="1"/>
          </p:nvPr>
        </p:nvSpPr>
        <p:spPr>
          <a:xfrm>
            <a:off x="450167" y="492368"/>
            <a:ext cx="11282288" cy="5922499"/>
          </a:xfrm>
        </p:spPr>
        <p:txBody>
          <a:bodyPr>
            <a:normAutofit/>
          </a:bodyPr>
          <a:lstStyle/>
          <a:p>
            <a:pPr marL="0" indent="0">
              <a:lnSpc>
                <a:spcPct val="108000"/>
              </a:lnSpc>
              <a:spcBef>
                <a:spcPts val="0"/>
              </a:spcBef>
              <a:buNone/>
            </a:pPr>
            <a:r>
              <a:rPr lang="en-GB" dirty="0"/>
              <a:t>				</a:t>
            </a:r>
            <a:r>
              <a:rPr lang="en-GB" dirty="0" err="1"/>
              <a:t>Orateurs</a:t>
            </a:r>
            <a:r>
              <a:rPr lang="en-GB" dirty="0"/>
              <a:t> </a:t>
            </a:r>
            <a:r>
              <a:rPr lang="en-GB" dirty="0" err="1"/>
              <a:t>jusqu’à</a:t>
            </a:r>
            <a:r>
              <a:rPr lang="en-GB" dirty="0"/>
              <a:t> 	</a:t>
            </a:r>
            <a:r>
              <a:rPr lang="en-GB" dirty="0" err="1"/>
              <a:t>Cicéron</a:t>
            </a:r>
            <a:r>
              <a:rPr lang="en-GB" dirty="0"/>
              <a:t>,</a:t>
            </a:r>
            <a:r>
              <a:rPr lang="en-GB" i="1" dirty="0"/>
              <a:t> 		</a:t>
            </a:r>
            <a:r>
              <a:rPr lang="en-GB" dirty="0" err="1"/>
              <a:t>Cicéron</a:t>
            </a:r>
            <a:r>
              <a:rPr lang="en-GB" dirty="0"/>
              <a:t>, </a:t>
            </a:r>
            <a:r>
              <a:rPr lang="en-GB" dirty="0" err="1"/>
              <a:t>frr</a:t>
            </a:r>
            <a:r>
              <a:rPr lang="en-GB" dirty="0"/>
              <a:t>.</a:t>
            </a:r>
          </a:p>
          <a:p>
            <a:pPr marL="0" indent="0">
              <a:lnSpc>
                <a:spcPct val="108000"/>
              </a:lnSpc>
              <a:spcBef>
                <a:spcPts val="0"/>
              </a:spcBef>
              <a:buNone/>
            </a:pPr>
            <a:r>
              <a:rPr lang="en-GB" dirty="0"/>
              <a:t>			 	C. Gracchus: 	</a:t>
            </a:r>
            <a:r>
              <a:rPr lang="en-GB" i="1" dirty="0"/>
              <a:t>In Cat. I-IV</a:t>
            </a:r>
            <a:r>
              <a:rPr lang="en-GB" dirty="0"/>
              <a:t>:		de </a:t>
            </a:r>
            <a:r>
              <a:rPr lang="en-GB" dirty="0" err="1"/>
              <a:t>discours</a:t>
            </a:r>
            <a:r>
              <a:rPr lang="en-GB" dirty="0"/>
              <a:t>:</a:t>
            </a:r>
          </a:p>
          <a:p>
            <a:pPr marL="0" indent="0">
              <a:lnSpc>
                <a:spcPct val="108000"/>
              </a:lnSpc>
              <a:spcBef>
                <a:spcPts val="0"/>
              </a:spcBef>
              <a:buNone/>
            </a:pPr>
            <a:r>
              <a:rPr lang="en-GB" u="sng" dirty="0"/>
              <a:t>			 	5007 mots		12,722 mots		3035 mots	</a:t>
            </a:r>
          </a:p>
          <a:p>
            <a:pPr marL="0" indent="0">
              <a:lnSpc>
                <a:spcPct val="108000"/>
              </a:lnSpc>
              <a:spcBef>
                <a:spcPts val="0"/>
              </a:spcBef>
              <a:buNone/>
            </a:pPr>
            <a:r>
              <a:rPr lang="en-GB" dirty="0"/>
              <a:t>Phrases correlatives	10 (13)		7			5</a:t>
            </a:r>
          </a:p>
          <a:p>
            <a:pPr marL="0" indent="0">
              <a:lnSpc>
                <a:spcPct val="108000"/>
              </a:lnSpc>
              <a:buNone/>
            </a:pPr>
            <a:r>
              <a:rPr lang="en-GB" u="sng" dirty="0"/>
              <a:t>/ 100,000 mots		</a:t>
            </a:r>
            <a:r>
              <a:rPr lang="en-GB" b="1" u="sng" dirty="0"/>
              <a:t>200 (260)		55			165		</a:t>
            </a:r>
          </a:p>
          <a:p>
            <a:pPr marL="0" indent="0">
              <a:lnSpc>
                <a:spcPct val="108000"/>
              </a:lnSpc>
              <a:buNone/>
            </a:pPr>
            <a:r>
              <a:rPr lang="en-GB" dirty="0"/>
              <a:t>Questions </a:t>
            </a:r>
            <a:r>
              <a:rPr lang="en-GB" dirty="0" err="1"/>
              <a:t>directes</a:t>
            </a:r>
            <a:r>
              <a:rPr lang="en-GB" dirty="0"/>
              <a:t>		50			91			65</a:t>
            </a:r>
          </a:p>
          <a:p>
            <a:pPr marL="0" indent="0">
              <a:lnSpc>
                <a:spcPct val="108000"/>
              </a:lnSpc>
              <a:buNone/>
            </a:pPr>
            <a:r>
              <a:rPr lang="en-GB" u="sng" dirty="0"/>
              <a:t>/ 100,000 mots		</a:t>
            </a:r>
            <a:r>
              <a:rPr lang="en-GB" b="1" u="sng" dirty="0"/>
              <a:t>999			715			2142		</a:t>
            </a:r>
            <a:endParaRPr lang="en-GB" b="1" dirty="0"/>
          </a:p>
          <a:p>
            <a:pPr marL="0" indent="0">
              <a:lnSpc>
                <a:spcPct val="108000"/>
              </a:lnSpc>
              <a:buNone/>
            </a:pPr>
            <a:endParaRPr lang="en-GB" dirty="0"/>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8584212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D48735-41D6-4EFB-AE93-C762DF94AFB9}"/>
              </a:ext>
            </a:extLst>
          </p:cNvPr>
          <p:cNvSpPr>
            <a:spLocks noGrp="1"/>
          </p:cNvSpPr>
          <p:nvPr>
            <p:ph idx="1"/>
          </p:nvPr>
        </p:nvSpPr>
        <p:spPr>
          <a:xfrm>
            <a:off x="450167" y="492368"/>
            <a:ext cx="11282288" cy="6365632"/>
          </a:xfrm>
        </p:spPr>
        <p:txBody>
          <a:bodyPr>
            <a:normAutofit/>
          </a:bodyPr>
          <a:lstStyle/>
          <a:p>
            <a:pPr marL="0" indent="0">
              <a:lnSpc>
                <a:spcPct val="108000"/>
              </a:lnSpc>
              <a:spcBef>
                <a:spcPts val="0"/>
              </a:spcBef>
              <a:buNone/>
            </a:pPr>
            <a:r>
              <a:rPr lang="en-GB" dirty="0"/>
              <a:t>				</a:t>
            </a:r>
            <a:r>
              <a:rPr lang="en-GB" dirty="0" err="1"/>
              <a:t>Orateurs</a:t>
            </a:r>
            <a:r>
              <a:rPr lang="en-GB" dirty="0"/>
              <a:t> </a:t>
            </a:r>
            <a:r>
              <a:rPr lang="en-GB" dirty="0" err="1"/>
              <a:t>jusqu’à</a:t>
            </a:r>
            <a:r>
              <a:rPr lang="en-GB" dirty="0"/>
              <a:t> 	</a:t>
            </a:r>
            <a:r>
              <a:rPr lang="en-GB" dirty="0" err="1"/>
              <a:t>Cicéron</a:t>
            </a:r>
            <a:r>
              <a:rPr lang="en-GB" dirty="0"/>
              <a:t>,</a:t>
            </a:r>
            <a:r>
              <a:rPr lang="en-GB" i="1" dirty="0"/>
              <a:t> 		</a:t>
            </a:r>
            <a:r>
              <a:rPr lang="en-GB" dirty="0" err="1"/>
              <a:t>Cicéron</a:t>
            </a:r>
            <a:r>
              <a:rPr lang="en-GB" dirty="0"/>
              <a:t>, </a:t>
            </a:r>
            <a:r>
              <a:rPr lang="en-GB" dirty="0" err="1"/>
              <a:t>frr</a:t>
            </a:r>
            <a:r>
              <a:rPr lang="en-GB" dirty="0"/>
              <a:t>.</a:t>
            </a:r>
          </a:p>
          <a:p>
            <a:pPr marL="0" indent="0">
              <a:lnSpc>
                <a:spcPct val="108000"/>
              </a:lnSpc>
              <a:spcBef>
                <a:spcPts val="0"/>
              </a:spcBef>
              <a:buNone/>
            </a:pPr>
            <a:r>
              <a:rPr lang="en-GB" dirty="0"/>
              <a:t>			 	C. Gracchus: 	</a:t>
            </a:r>
            <a:r>
              <a:rPr lang="en-GB" i="1" dirty="0"/>
              <a:t>In Cat. I-IV</a:t>
            </a:r>
            <a:r>
              <a:rPr lang="en-GB" dirty="0"/>
              <a:t>:		de </a:t>
            </a:r>
            <a:r>
              <a:rPr lang="en-GB" dirty="0" err="1"/>
              <a:t>discours</a:t>
            </a:r>
            <a:r>
              <a:rPr lang="en-GB" dirty="0"/>
              <a:t>:</a:t>
            </a:r>
          </a:p>
          <a:p>
            <a:pPr marL="0" indent="0">
              <a:lnSpc>
                <a:spcPct val="108000"/>
              </a:lnSpc>
              <a:spcBef>
                <a:spcPts val="0"/>
              </a:spcBef>
              <a:buNone/>
            </a:pPr>
            <a:r>
              <a:rPr lang="en-GB" u="sng" dirty="0"/>
              <a:t>			 	5007 mots		12,722 mots		3035 mots	</a:t>
            </a:r>
          </a:p>
          <a:p>
            <a:pPr marL="0" indent="0">
              <a:lnSpc>
                <a:spcPct val="108000"/>
              </a:lnSpc>
              <a:spcBef>
                <a:spcPts val="0"/>
              </a:spcBef>
              <a:buNone/>
            </a:pPr>
            <a:r>
              <a:rPr lang="en-GB" dirty="0"/>
              <a:t>Phrases correlatives	10 (13)		7			5</a:t>
            </a:r>
          </a:p>
          <a:p>
            <a:pPr marL="0" indent="0">
              <a:lnSpc>
                <a:spcPct val="108000"/>
              </a:lnSpc>
              <a:buNone/>
            </a:pPr>
            <a:r>
              <a:rPr lang="en-GB" u="sng" dirty="0"/>
              <a:t>/ 100,000 mots		</a:t>
            </a:r>
            <a:r>
              <a:rPr lang="en-GB" b="1" u="sng" dirty="0"/>
              <a:t>200 (260)		55			165		</a:t>
            </a:r>
          </a:p>
          <a:p>
            <a:pPr marL="0" indent="0">
              <a:lnSpc>
                <a:spcPct val="108000"/>
              </a:lnSpc>
              <a:buNone/>
            </a:pPr>
            <a:r>
              <a:rPr lang="en-GB" dirty="0"/>
              <a:t>Questions </a:t>
            </a:r>
            <a:r>
              <a:rPr lang="en-GB" dirty="0" err="1"/>
              <a:t>directes</a:t>
            </a:r>
            <a:r>
              <a:rPr lang="en-GB" dirty="0"/>
              <a:t>		50			91			65</a:t>
            </a:r>
          </a:p>
          <a:p>
            <a:pPr marL="0" indent="0">
              <a:lnSpc>
                <a:spcPct val="108000"/>
              </a:lnSpc>
              <a:buNone/>
            </a:pPr>
            <a:r>
              <a:rPr lang="en-GB" u="sng" dirty="0"/>
              <a:t>/ 100,000 mots		</a:t>
            </a:r>
            <a:r>
              <a:rPr lang="en-GB" b="1" u="sng" dirty="0"/>
              <a:t>999			715			2142		</a:t>
            </a:r>
            <a:endParaRPr lang="en-GB" b="1" dirty="0"/>
          </a:p>
          <a:p>
            <a:pPr marL="0" indent="0">
              <a:lnSpc>
                <a:spcPct val="108000"/>
              </a:lnSpc>
              <a:buNone/>
            </a:pPr>
            <a:r>
              <a:rPr lang="en-GB" dirty="0"/>
              <a:t>Vocatives au public	15			56			</a:t>
            </a:r>
          </a:p>
          <a:p>
            <a:pPr marL="0" indent="0">
              <a:lnSpc>
                <a:spcPct val="108000"/>
              </a:lnSpc>
              <a:buNone/>
            </a:pPr>
            <a:r>
              <a:rPr lang="en-GB" u="sng" dirty="0"/>
              <a:t>/ 100,000 mots		</a:t>
            </a:r>
            <a:r>
              <a:rPr lang="en-GB" b="1" u="sng" dirty="0"/>
              <a:t>300			440					</a:t>
            </a:r>
          </a:p>
          <a:p>
            <a:pPr marL="0" indent="0">
              <a:buNone/>
            </a:pPr>
            <a:endParaRPr lang="en-GB" dirty="0"/>
          </a:p>
        </p:txBody>
      </p:sp>
    </p:spTree>
    <p:extLst>
      <p:ext uri="{BB962C8B-B14F-4D97-AF65-F5344CB8AC3E}">
        <p14:creationId xmlns:p14="http://schemas.microsoft.com/office/powerpoint/2010/main" val="8345377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D48735-41D6-4EFB-AE93-C762DF94AFB9}"/>
              </a:ext>
            </a:extLst>
          </p:cNvPr>
          <p:cNvSpPr>
            <a:spLocks noGrp="1"/>
          </p:cNvSpPr>
          <p:nvPr>
            <p:ph idx="1"/>
          </p:nvPr>
        </p:nvSpPr>
        <p:spPr>
          <a:xfrm>
            <a:off x="450167" y="492368"/>
            <a:ext cx="11282288" cy="6365632"/>
          </a:xfrm>
        </p:spPr>
        <p:txBody>
          <a:bodyPr>
            <a:normAutofit/>
          </a:bodyPr>
          <a:lstStyle/>
          <a:p>
            <a:pPr marL="0" indent="0">
              <a:lnSpc>
                <a:spcPct val="108000"/>
              </a:lnSpc>
              <a:spcBef>
                <a:spcPts val="0"/>
              </a:spcBef>
              <a:buNone/>
            </a:pPr>
            <a:r>
              <a:rPr lang="en-GB" dirty="0"/>
              <a:t>				</a:t>
            </a:r>
            <a:r>
              <a:rPr lang="en-GB" dirty="0" err="1"/>
              <a:t>Orateurs</a:t>
            </a:r>
            <a:r>
              <a:rPr lang="en-GB" dirty="0"/>
              <a:t> </a:t>
            </a:r>
            <a:r>
              <a:rPr lang="en-GB" dirty="0" err="1"/>
              <a:t>jusqu’à</a:t>
            </a:r>
            <a:r>
              <a:rPr lang="en-GB" dirty="0"/>
              <a:t> 	</a:t>
            </a:r>
            <a:r>
              <a:rPr lang="en-GB" dirty="0" err="1"/>
              <a:t>Cicéron</a:t>
            </a:r>
            <a:r>
              <a:rPr lang="en-GB" dirty="0"/>
              <a:t>,</a:t>
            </a:r>
            <a:r>
              <a:rPr lang="en-GB" i="1" dirty="0"/>
              <a:t> 		</a:t>
            </a:r>
            <a:r>
              <a:rPr lang="en-GB" dirty="0" err="1"/>
              <a:t>Cicéron</a:t>
            </a:r>
            <a:r>
              <a:rPr lang="en-GB" dirty="0"/>
              <a:t>, </a:t>
            </a:r>
            <a:r>
              <a:rPr lang="en-GB" dirty="0" err="1"/>
              <a:t>frr</a:t>
            </a:r>
            <a:r>
              <a:rPr lang="en-GB" dirty="0"/>
              <a:t>.</a:t>
            </a:r>
          </a:p>
          <a:p>
            <a:pPr marL="0" indent="0">
              <a:lnSpc>
                <a:spcPct val="108000"/>
              </a:lnSpc>
              <a:spcBef>
                <a:spcPts val="0"/>
              </a:spcBef>
              <a:buNone/>
            </a:pPr>
            <a:r>
              <a:rPr lang="en-GB" dirty="0"/>
              <a:t>			 	C. Gracchus: 	</a:t>
            </a:r>
            <a:r>
              <a:rPr lang="en-GB" i="1" dirty="0"/>
              <a:t>In Cat. I-IV</a:t>
            </a:r>
            <a:r>
              <a:rPr lang="en-GB" dirty="0"/>
              <a:t>:		de </a:t>
            </a:r>
            <a:r>
              <a:rPr lang="en-GB" dirty="0" err="1"/>
              <a:t>discours</a:t>
            </a:r>
            <a:r>
              <a:rPr lang="en-GB" dirty="0"/>
              <a:t>:</a:t>
            </a:r>
          </a:p>
          <a:p>
            <a:pPr marL="0" indent="0">
              <a:lnSpc>
                <a:spcPct val="108000"/>
              </a:lnSpc>
              <a:spcBef>
                <a:spcPts val="0"/>
              </a:spcBef>
              <a:buNone/>
            </a:pPr>
            <a:r>
              <a:rPr lang="en-GB" u="sng" dirty="0"/>
              <a:t>			 	5007 mots		12,722 mots		3035 mots	</a:t>
            </a:r>
          </a:p>
          <a:p>
            <a:pPr marL="0" indent="0">
              <a:lnSpc>
                <a:spcPct val="108000"/>
              </a:lnSpc>
              <a:spcBef>
                <a:spcPts val="0"/>
              </a:spcBef>
              <a:buNone/>
            </a:pPr>
            <a:r>
              <a:rPr lang="en-GB" dirty="0"/>
              <a:t>Phrases correlatives	10 (13)		7			5</a:t>
            </a:r>
          </a:p>
          <a:p>
            <a:pPr marL="0" indent="0">
              <a:lnSpc>
                <a:spcPct val="108000"/>
              </a:lnSpc>
              <a:buNone/>
            </a:pPr>
            <a:r>
              <a:rPr lang="en-GB" u="sng" dirty="0"/>
              <a:t>/ 100,000 mots		</a:t>
            </a:r>
            <a:r>
              <a:rPr lang="en-GB" b="1" u="sng" dirty="0"/>
              <a:t>200 (260)		55			165		</a:t>
            </a:r>
          </a:p>
          <a:p>
            <a:pPr marL="0" indent="0">
              <a:lnSpc>
                <a:spcPct val="108000"/>
              </a:lnSpc>
              <a:buNone/>
            </a:pPr>
            <a:r>
              <a:rPr lang="en-GB" dirty="0"/>
              <a:t>Questions </a:t>
            </a:r>
            <a:r>
              <a:rPr lang="en-GB" dirty="0" err="1"/>
              <a:t>directes</a:t>
            </a:r>
            <a:r>
              <a:rPr lang="en-GB" dirty="0"/>
              <a:t>		50			91			65</a:t>
            </a:r>
          </a:p>
          <a:p>
            <a:pPr marL="0" indent="0">
              <a:lnSpc>
                <a:spcPct val="108000"/>
              </a:lnSpc>
              <a:buNone/>
            </a:pPr>
            <a:r>
              <a:rPr lang="en-GB" u="sng" dirty="0"/>
              <a:t>/ 100,000 mots		</a:t>
            </a:r>
            <a:r>
              <a:rPr lang="en-GB" b="1" u="sng" dirty="0"/>
              <a:t>999			715			2142		</a:t>
            </a:r>
            <a:endParaRPr lang="en-GB" b="1" dirty="0"/>
          </a:p>
          <a:p>
            <a:pPr marL="0" indent="0">
              <a:lnSpc>
                <a:spcPct val="108000"/>
              </a:lnSpc>
              <a:buNone/>
            </a:pPr>
            <a:r>
              <a:rPr lang="en-GB" dirty="0"/>
              <a:t>Vocatives au public	15			56			7	</a:t>
            </a:r>
          </a:p>
          <a:p>
            <a:pPr marL="0" indent="0">
              <a:lnSpc>
                <a:spcPct val="108000"/>
              </a:lnSpc>
              <a:buNone/>
            </a:pPr>
            <a:r>
              <a:rPr lang="en-GB" u="sng" dirty="0"/>
              <a:t>/ 100,000 mots		</a:t>
            </a:r>
            <a:r>
              <a:rPr lang="en-GB" b="1" u="sng" dirty="0"/>
              <a:t>300			440			231		</a:t>
            </a:r>
          </a:p>
          <a:p>
            <a:pPr marL="0" indent="0">
              <a:buNone/>
            </a:pPr>
            <a:endParaRPr lang="en-GB" dirty="0"/>
          </a:p>
        </p:txBody>
      </p:sp>
    </p:spTree>
    <p:extLst>
      <p:ext uri="{BB962C8B-B14F-4D97-AF65-F5344CB8AC3E}">
        <p14:creationId xmlns:p14="http://schemas.microsoft.com/office/powerpoint/2010/main" val="30643570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D48735-41D6-4EFB-AE93-C762DF94AFB9}"/>
              </a:ext>
            </a:extLst>
          </p:cNvPr>
          <p:cNvSpPr>
            <a:spLocks noGrp="1"/>
          </p:cNvSpPr>
          <p:nvPr>
            <p:ph idx="1"/>
          </p:nvPr>
        </p:nvSpPr>
        <p:spPr>
          <a:xfrm>
            <a:off x="450167" y="492368"/>
            <a:ext cx="11282288" cy="6365632"/>
          </a:xfrm>
        </p:spPr>
        <p:txBody>
          <a:bodyPr>
            <a:normAutofit/>
          </a:bodyPr>
          <a:lstStyle/>
          <a:p>
            <a:pPr marL="0" indent="0">
              <a:lnSpc>
                <a:spcPct val="108000"/>
              </a:lnSpc>
              <a:spcBef>
                <a:spcPts val="0"/>
              </a:spcBef>
              <a:buNone/>
            </a:pPr>
            <a:r>
              <a:rPr lang="en-GB" dirty="0"/>
              <a:t>				</a:t>
            </a:r>
            <a:r>
              <a:rPr lang="en-GB" dirty="0" err="1"/>
              <a:t>Orateurs</a:t>
            </a:r>
            <a:r>
              <a:rPr lang="en-GB" dirty="0"/>
              <a:t> </a:t>
            </a:r>
            <a:r>
              <a:rPr lang="en-GB" dirty="0" err="1"/>
              <a:t>jusqu’à</a:t>
            </a:r>
            <a:r>
              <a:rPr lang="en-GB" dirty="0"/>
              <a:t> 	</a:t>
            </a:r>
            <a:r>
              <a:rPr lang="en-GB" dirty="0" err="1"/>
              <a:t>Cicéron</a:t>
            </a:r>
            <a:r>
              <a:rPr lang="en-GB" dirty="0"/>
              <a:t>,</a:t>
            </a:r>
            <a:r>
              <a:rPr lang="en-GB" i="1" dirty="0"/>
              <a:t> 		</a:t>
            </a:r>
            <a:r>
              <a:rPr lang="en-GB" dirty="0" err="1"/>
              <a:t>Cicéron</a:t>
            </a:r>
            <a:r>
              <a:rPr lang="en-GB" dirty="0"/>
              <a:t>, </a:t>
            </a:r>
            <a:r>
              <a:rPr lang="en-GB" dirty="0" err="1"/>
              <a:t>frr</a:t>
            </a:r>
            <a:r>
              <a:rPr lang="en-GB" dirty="0"/>
              <a:t>.</a:t>
            </a:r>
          </a:p>
          <a:p>
            <a:pPr marL="0" indent="0">
              <a:lnSpc>
                <a:spcPct val="108000"/>
              </a:lnSpc>
              <a:spcBef>
                <a:spcPts val="0"/>
              </a:spcBef>
              <a:buNone/>
            </a:pPr>
            <a:r>
              <a:rPr lang="en-GB" dirty="0"/>
              <a:t>			 	C. Gracchus: 	</a:t>
            </a:r>
            <a:r>
              <a:rPr lang="en-GB" i="1" dirty="0"/>
              <a:t>In Cat. I-IV</a:t>
            </a:r>
            <a:r>
              <a:rPr lang="en-GB" dirty="0"/>
              <a:t>:		de </a:t>
            </a:r>
            <a:r>
              <a:rPr lang="en-GB" dirty="0" err="1"/>
              <a:t>discours</a:t>
            </a:r>
            <a:r>
              <a:rPr lang="en-GB" dirty="0"/>
              <a:t>:</a:t>
            </a:r>
          </a:p>
          <a:p>
            <a:pPr marL="0" indent="0">
              <a:lnSpc>
                <a:spcPct val="108000"/>
              </a:lnSpc>
              <a:spcBef>
                <a:spcPts val="0"/>
              </a:spcBef>
              <a:buNone/>
            </a:pPr>
            <a:r>
              <a:rPr lang="en-GB" u="sng" dirty="0"/>
              <a:t>			 	5007 mots		12,722 mots		3035 mots	</a:t>
            </a:r>
          </a:p>
          <a:p>
            <a:pPr marL="0" indent="0">
              <a:lnSpc>
                <a:spcPct val="108000"/>
              </a:lnSpc>
              <a:spcBef>
                <a:spcPts val="0"/>
              </a:spcBef>
              <a:buNone/>
            </a:pPr>
            <a:r>
              <a:rPr lang="en-GB" dirty="0"/>
              <a:t>Phrases correlatives	10 (13)		7			5</a:t>
            </a:r>
          </a:p>
          <a:p>
            <a:pPr marL="0" indent="0">
              <a:lnSpc>
                <a:spcPct val="108000"/>
              </a:lnSpc>
              <a:buNone/>
            </a:pPr>
            <a:r>
              <a:rPr lang="en-GB" u="sng" dirty="0"/>
              <a:t>/ 100,000 mots		</a:t>
            </a:r>
            <a:r>
              <a:rPr lang="en-GB" b="1" u="sng" dirty="0"/>
              <a:t>200 (260)		55			165		</a:t>
            </a:r>
          </a:p>
          <a:p>
            <a:pPr marL="0" indent="0">
              <a:lnSpc>
                <a:spcPct val="108000"/>
              </a:lnSpc>
              <a:buNone/>
            </a:pPr>
            <a:r>
              <a:rPr lang="en-GB" dirty="0"/>
              <a:t>Questions </a:t>
            </a:r>
            <a:r>
              <a:rPr lang="en-GB" dirty="0" err="1"/>
              <a:t>directes</a:t>
            </a:r>
            <a:r>
              <a:rPr lang="en-GB" dirty="0"/>
              <a:t>		50			91			65</a:t>
            </a:r>
          </a:p>
          <a:p>
            <a:pPr marL="0" indent="0">
              <a:lnSpc>
                <a:spcPct val="108000"/>
              </a:lnSpc>
              <a:buNone/>
            </a:pPr>
            <a:r>
              <a:rPr lang="en-GB" u="sng" dirty="0"/>
              <a:t>/ 100,000 mots		</a:t>
            </a:r>
            <a:r>
              <a:rPr lang="en-GB" b="1" u="sng" dirty="0"/>
              <a:t>999			715			2142		</a:t>
            </a:r>
            <a:endParaRPr lang="en-GB" b="1" dirty="0"/>
          </a:p>
          <a:p>
            <a:pPr marL="0" indent="0">
              <a:lnSpc>
                <a:spcPct val="108000"/>
              </a:lnSpc>
              <a:buNone/>
            </a:pPr>
            <a:r>
              <a:rPr lang="en-GB" dirty="0"/>
              <a:t>Vocatives au public	15			56			7	</a:t>
            </a:r>
          </a:p>
          <a:p>
            <a:pPr marL="0" indent="0">
              <a:lnSpc>
                <a:spcPct val="108000"/>
              </a:lnSpc>
              <a:buNone/>
            </a:pPr>
            <a:r>
              <a:rPr lang="en-GB" u="sng" dirty="0"/>
              <a:t>/ 100,000 mots		</a:t>
            </a:r>
            <a:r>
              <a:rPr lang="en-GB" b="1" u="sng" dirty="0"/>
              <a:t>300			440			231		</a:t>
            </a:r>
          </a:p>
          <a:p>
            <a:pPr marL="0" indent="0">
              <a:buNone/>
            </a:pPr>
            <a:r>
              <a:rPr lang="en-GB" dirty="0"/>
              <a:t>Asyndeton </a:t>
            </a:r>
            <a:r>
              <a:rPr lang="en-GB" dirty="0" err="1"/>
              <a:t>bimembre</a:t>
            </a:r>
            <a:endParaRPr lang="en-GB" dirty="0"/>
          </a:p>
          <a:p>
            <a:pPr marL="0" indent="0">
              <a:buNone/>
            </a:pPr>
            <a:r>
              <a:rPr lang="en-GB" dirty="0"/>
              <a:t>/ 100,000 mots</a:t>
            </a:r>
            <a:endParaRPr lang="en-GB" b="1" dirty="0"/>
          </a:p>
        </p:txBody>
      </p:sp>
    </p:spTree>
    <p:extLst>
      <p:ext uri="{BB962C8B-B14F-4D97-AF65-F5344CB8AC3E}">
        <p14:creationId xmlns:p14="http://schemas.microsoft.com/office/powerpoint/2010/main" val="446801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A89F78-278E-4CF8-9B15-DA0CF8AB235B}"/>
              </a:ext>
            </a:extLst>
          </p:cNvPr>
          <p:cNvSpPr>
            <a:spLocks noGrp="1"/>
          </p:cNvSpPr>
          <p:nvPr>
            <p:ph idx="1"/>
          </p:nvPr>
        </p:nvSpPr>
        <p:spPr>
          <a:xfrm>
            <a:off x="838200" y="424070"/>
            <a:ext cx="10515600" cy="5752893"/>
          </a:xfrm>
        </p:spPr>
        <p:txBody>
          <a:bodyPr/>
          <a:lstStyle/>
          <a:p>
            <a:pPr marL="0" indent="0">
              <a:buNone/>
            </a:pPr>
            <a:r>
              <a:rPr lang="en-GB" dirty="0"/>
              <a:t>…non de </a:t>
            </a:r>
            <a:r>
              <a:rPr lang="en-GB" dirty="0" err="1"/>
              <a:t>spe</a:t>
            </a:r>
            <a:r>
              <a:rPr lang="en-GB" dirty="0"/>
              <a:t> </a:t>
            </a:r>
            <a:r>
              <a:rPr lang="en-GB" dirty="0" err="1"/>
              <a:t>conatuque</a:t>
            </a:r>
            <a:r>
              <a:rPr lang="en-GB" dirty="0"/>
              <a:t> </a:t>
            </a:r>
            <a:r>
              <a:rPr lang="en-GB" dirty="0" err="1"/>
              <a:t>depulsus</a:t>
            </a:r>
            <a:r>
              <a:rPr lang="en-GB" dirty="0"/>
              <a:t>, </a:t>
            </a:r>
            <a:r>
              <a:rPr lang="en-GB" dirty="0" err="1"/>
              <a:t>sed</a:t>
            </a:r>
            <a:r>
              <a:rPr lang="en-GB" dirty="0"/>
              <a:t> </a:t>
            </a:r>
            <a:r>
              <a:rPr lang="en-GB" dirty="0" err="1"/>
              <a:t>indemnatus</a:t>
            </a:r>
            <a:r>
              <a:rPr lang="en-GB" dirty="0"/>
              <a:t> </a:t>
            </a:r>
            <a:r>
              <a:rPr lang="en-GB" dirty="0" err="1"/>
              <a:t>innocens</a:t>
            </a:r>
            <a:r>
              <a:rPr lang="en-GB" dirty="0"/>
              <a:t> in </a:t>
            </a:r>
            <a:r>
              <a:rPr lang="en-GB" dirty="0" err="1"/>
              <a:t>exsilium</a:t>
            </a:r>
            <a:r>
              <a:rPr lang="en-GB" dirty="0"/>
              <a:t> </a:t>
            </a:r>
            <a:r>
              <a:rPr lang="en-GB" dirty="0" err="1"/>
              <a:t>eiectus</a:t>
            </a:r>
            <a:r>
              <a:rPr lang="en-GB" dirty="0"/>
              <a:t>…</a:t>
            </a:r>
            <a:r>
              <a:rPr lang="en-GB" dirty="0" err="1"/>
              <a:t>dicetur</a:t>
            </a:r>
            <a:r>
              <a:rPr lang="en-GB" dirty="0"/>
              <a:t> (Cicero, </a:t>
            </a:r>
            <a:r>
              <a:rPr lang="en-GB" i="1" dirty="0"/>
              <a:t>Cat.</a:t>
            </a:r>
            <a:r>
              <a:rPr lang="en-GB" dirty="0"/>
              <a:t> II.14) </a:t>
            </a:r>
          </a:p>
          <a:p>
            <a:pPr marL="0" indent="0">
              <a:buNone/>
            </a:pPr>
            <a:endParaRPr lang="en-GB" dirty="0"/>
          </a:p>
          <a:p>
            <a:pPr marL="0" indent="0">
              <a:buNone/>
            </a:pPr>
            <a:r>
              <a:rPr lang="en-GB" dirty="0"/>
              <a:t>‘…on ne </a:t>
            </a:r>
            <a:r>
              <a:rPr lang="en-GB" dirty="0" err="1"/>
              <a:t>dira</a:t>
            </a:r>
            <a:r>
              <a:rPr lang="en-GB" dirty="0"/>
              <a:t> pas </a:t>
            </a:r>
            <a:r>
              <a:rPr lang="en-GB" dirty="0" err="1"/>
              <a:t>qu’il</a:t>
            </a:r>
            <a:r>
              <a:rPr lang="en-GB" dirty="0"/>
              <a:t> a </a:t>
            </a:r>
            <a:r>
              <a:rPr lang="en-GB" dirty="0" err="1"/>
              <a:t>été</a:t>
            </a:r>
            <a:r>
              <a:rPr lang="en-GB" dirty="0"/>
              <a:t> </a:t>
            </a:r>
            <a:r>
              <a:rPr lang="en-GB" dirty="0" err="1"/>
              <a:t>empêché</a:t>
            </a:r>
            <a:r>
              <a:rPr lang="en-GB" dirty="0"/>
              <a:t> de </a:t>
            </a:r>
            <a:r>
              <a:rPr lang="en-GB" dirty="0" err="1"/>
              <a:t>ce</a:t>
            </a:r>
            <a:r>
              <a:rPr lang="en-GB" dirty="0"/>
              <a:t> </a:t>
            </a:r>
            <a:r>
              <a:rPr lang="en-GB" dirty="0" err="1"/>
              <a:t>qu’il</a:t>
            </a:r>
            <a:r>
              <a:rPr lang="en-GB" dirty="0"/>
              <a:t> </a:t>
            </a:r>
            <a:r>
              <a:rPr lang="en-GB" dirty="0" err="1"/>
              <a:t>espérait</a:t>
            </a:r>
            <a:r>
              <a:rPr lang="en-GB" dirty="0"/>
              <a:t> et </a:t>
            </a:r>
            <a:r>
              <a:rPr lang="en-GB" dirty="0" err="1"/>
              <a:t>qu’il</a:t>
            </a:r>
            <a:r>
              <a:rPr lang="en-GB" dirty="0"/>
              <a:t> </a:t>
            </a:r>
            <a:r>
              <a:rPr lang="en-GB" dirty="0" err="1"/>
              <a:t>tentait</a:t>
            </a:r>
            <a:r>
              <a:rPr lang="en-GB" dirty="0"/>
              <a:t>, </a:t>
            </a:r>
            <a:r>
              <a:rPr lang="en-GB" dirty="0" err="1"/>
              <a:t>mais</a:t>
            </a:r>
            <a:r>
              <a:rPr lang="en-GB" dirty="0"/>
              <a:t> </a:t>
            </a:r>
            <a:r>
              <a:rPr lang="en-GB" dirty="0" err="1"/>
              <a:t>qu’il</a:t>
            </a:r>
            <a:r>
              <a:rPr lang="en-GB" dirty="0"/>
              <a:t> a </a:t>
            </a:r>
            <a:r>
              <a:rPr lang="en-GB" dirty="0" err="1"/>
              <a:t>été</a:t>
            </a:r>
            <a:r>
              <a:rPr lang="en-GB" dirty="0"/>
              <a:t> </a:t>
            </a:r>
            <a:r>
              <a:rPr lang="en-GB" dirty="0" err="1"/>
              <a:t>poussé</a:t>
            </a:r>
            <a:r>
              <a:rPr lang="en-GB" dirty="0"/>
              <a:t> à </a:t>
            </a:r>
            <a:r>
              <a:rPr lang="en-GB" dirty="0" err="1"/>
              <a:t>l’exil</a:t>
            </a:r>
            <a:r>
              <a:rPr lang="en-GB" dirty="0"/>
              <a:t>, sans </a:t>
            </a:r>
            <a:r>
              <a:rPr lang="en-GB" dirty="0" err="1"/>
              <a:t>procès</a:t>
            </a:r>
            <a:r>
              <a:rPr lang="en-GB" dirty="0"/>
              <a:t> et innocent…’</a:t>
            </a:r>
          </a:p>
        </p:txBody>
      </p:sp>
    </p:spTree>
    <p:extLst>
      <p:ext uri="{BB962C8B-B14F-4D97-AF65-F5344CB8AC3E}">
        <p14:creationId xmlns:p14="http://schemas.microsoft.com/office/powerpoint/2010/main" val="7817756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4345F-0BE3-4C52-AE44-272B52C52211}"/>
              </a:ext>
            </a:extLst>
          </p:cNvPr>
          <p:cNvSpPr>
            <a:spLocks noGrp="1"/>
          </p:cNvSpPr>
          <p:nvPr>
            <p:ph idx="1"/>
          </p:nvPr>
        </p:nvSpPr>
        <p:spPr>
          <a:xfrm>
            <a:off x="838200" y="503582"/>
            <a:ext cx="10515600" cy="6069495"/>
          </a:xfrm>
        </p:spPr>
        <p:txBody>
          <a:bodyPr>
            <a:normAutofit/>
          </a:bodyPr>
          <a:lstStyle/>
          <a:p>
            <a:pPr marL="0" indent="0">
              <a:buNone/>
            </a:pPr>
            <a:endParaRPr lang="en-GB" dirty="0"/>
          </a:p>
          <a:p>
            <a:pPr marL="0" indent="0">
              <a:buNone/>
            </a:pPr>
            <a:r>
              <a:rPr lang="en-GB" dirty="0" err="1"/>
              <a:t>multa</a:t>
            </a:r>
            <a:r>
              <a:rPr lang="en-GB" dirty="0"/>
              <a:t> me </a:t>
            </a:r>
            <a:r>
              <a:rPr lang="en-GB" dirty="0" err="1"/>
              <a:t>dehortata</a:t>
            </a:r>
            <a:r>
              <a:rPr lang="en-GB" dirty="0"/>
              <a:t> sunt </a:t>
            </a:r>
            <a:r>
              <a:rPr lang="en-GB" dirty="0" err="1"/>
              <a:t>huc</a:t>
            </a:r>
            <a:r>
              <a:rPr lang="en-GB" dirty="0"/>
              <a:t> </a:t>
            </a:r>
            <a:r>
              <a:rPr lang="en-GB" dirty="0" err="1"/>
              <a:t>prodire</a:t>
            </a:r>
            <a:r>
              <a:rPr lang="en-GB" dirty="0"/>
              <a:t>, </a:t>
            </a:r>
            <a:r>
              <a:rPr lang="fr-FR" dirty="0" err="1"/>
              <a:t>anni</a:t>
            </a:r>
            <a:r>
              <a:rPr lang="fr-FR" dirty="0"/>
              <a:t>, </a:t>
            </a:r>
            <a:r>
              <a:rPr lang="fr-FR" dirty="0" err="1"/>
              <a:t>aetas</a:t>
            </a:r>
            <a:r>
              <a:rPr lang="fr-FR" dirty="0"/>
              <a:t>, </a:t>
            </a:r>
            <a:r>
              <a:rPr lang="fr-FR" dirty="0" err="1"/>
              <a:t>uox</a:t>
            </a:r>
            <a:r>
              <a:rPr lang="fr-FR" dirty="0"/>
              <a:t>, </a:t>
            </a:r>
            <a:r>
              <a:rPr lang="fr-FR" dirty="0" err="1"/>
              <a:t>uires</a:t>
            </a:r>
            <a:r>
              <a:rPr lang="fr-FR" dirty="0"/>
              <a:t>, </a:t>
            </a:r>
            <a:r>
              <a:rPr lang="fr-FR" dirty="0" err="1"/>
              <a:t>senectus</a:t>
            </a:r>
            <a:r>
              <a:rPr lang="fr-FR" dirty="0"/>
              <a:t>; </a:t>
            </a:r>
            <a:r>
              <a:rPr lang="fr-FR" dirty="0" err="1"/>
              <a:t>uerum</a:t>
            </a:r>
            <a:r>
              <a:rPr lang="fr-FR" dirty="0"/>
              <a:t> </a:t>
            </a:r>
            <a:r>
              <a:rPr lang="fr-FR" dirty="0" err="1"/>
              <a:t>enimuero</a:t>
            </a:r>
            <a:r>
              <a:rPr lang="fr-FR" dirty="0"/>
              <a:t> cum </a:t>
            </a:r>
            <a:r>
              <a:rPr lang="fr-FR" dirty="0" err="1"/>
              <a:t>tantam</a:t>
            </a:r>
            <a:r>
              <a:rPr lang="fr-FR" dirty="0"/>
              <a:t> rem </a:t>
            </a:r>
            <a:r>
              <a:rPr lang="fr-FR" dirty="0" err="1"/>
              <a:t>peragier</a:t>
            </a:r>
            <a:r>
              <a:rPr lang="fr-FR" dirty="0"/>
              <a:t> </a:t>
            </a:r>
            <a:r>
              <a:rPr lang="fr-FR" dirty="0" err="1"/>
              <a:t>abritrarer</a:t>
            </a:r>
            <a:r>
              <a:rPr lang="fr-FR" dirty="0"/>
              <a:t> . . . (Cato </a:t>
            </a:r>
            <a:r>
              <a:rPr lang="fr-FR" dirty="0" err="1"/>
              <a:t>orat</a:t>
            </a:r>
            <a:r>
              <a:rPr lang="fr-FR" dirty="0"/>
              <a:t>., </a:t>
            </a:r>
            <a:r>
              <a:rPr lang="fr-FR" dirty="0" err="1"/>
              <a:t>fr.</a:t>
            </a:r>
            <a:r>
              <a:rPr lang="fr-FR" dirty="0"/>
              <a:t> 196 Malcovati</a:t>
            </a:r>
            <a:r>
              <a:rPr lang="fr-FR" baseline="30000" dirty="0"/>
              <a:t>3</a:t>
            </a:r>
            <a:r>
              <a:rPr lang="fr-FR" dirty="0"/>
              <a:t>)</a:t>
            </a:r>
          </a:p>
          <a:p>
            <a:pPr marL="0" indent="0">
              <a:buNone/>
            </a:pPr>
            <a:r>
              <a:rPr lang="fr-FR" dirty="0"/>
              <a:t>‘Beaucoup de choses m’ont découragé d’apparaître ici: mes années, mon âge, ma voix, mes forces, ma vieillesse. Cependant, quand j’ai considéré que c’était une affaire si importante qu’on était en train de traiter…’</a:t>
            </a:r>
          </a:p>
          <a:p>
            <a:pPr marL="0" indent="0">
              <a:buNone/>
            </a:pPr>
            <a:endParaRPr lang="fr-FR" baseline="30000" dirty="0"/>
          </a:p>
        </p:txBody>
      </p:sp>
    </p:spTree>
    <p:extLst>
      <p:ext uri="{BB962C8B-B14F-4D97-AF65-F5344CB8AC3E}">
        <p14:creationId xmlns:p14="http://schemas.microsoft.com/office/powerpoint/2010/main" val="42437304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4345F-0BE3-4C52-AE44-272B52C52211}"/>
              </a:ext>
            </a:extLst>
          </p:cNvPr>
          <p:cNvSpPr>
            <a:spLocks noGrp="1"/>
          </p:cNvSpPr>
          <p:nvPr>
            <p:ph idx="1"/>
          </p:nvPr>
        </p:nvSpPr>
        <p:spPr>
          <a:xfrm>
            <a:off x="838200" y="503582"/>
            <a:ext cx="10515600" cy="6069495"/>
          </a:xfrm>
        </p:spPr>
        <p:txBody>
          <a:bodyPr>
            <a:normAutofit/>
          </a:bodyPr>
          <a:lstStyle/>
          <a:p>
            <a:pPr marL="0" indent="0">
              <a:buNone/>
            </a:pPr>
            <a:endParaRPr lang="en-GB" dirty="0"/>
          </a:p>
          <a:p>
            <a:pPr marL="0" indent="0">
              <a:buNone/>
            </a:pPr>
            <a:r>
              <a:rPr lang="en-GB" dirty="0" err="1"/>
              <a:t>multa</a:t>
            </a:r>
            <a:r>
              <a:rPr lang="en-GB" dirty="0"/>
              <a:t> me </a:t>
            </a:r>
            <a:r>
              <a:rPr lang="en-GB" dirty="0" err="1"/>
              <a:t>dehortata</a:t>
            </a:r>
            <a:r>
              <a:rPr lang="en-GB" dirty="0"/>
              <a:t> sunt </a:t>
            </a:r>
            <a:r>
              <a:rPr lang="en-GB" dirty="0" err="1"/>
              <a:t>huc</a:t>
            </a:r>
            <a:r>
              <a:rPr lang="en-GB" dirty="0"/>
              <a:t> </a:t>
            </a:r>
            <a:r>
              <a:rPr lang="en-GB" dirty="0" err="1"/>
              <a:t>prodire</a:t>
            </a:r>
            <a:r>
              <a:rPr lang="en-GB" dirty="0"/>
              <a:t>, </a:t>
            </a:r>
            <a:r>
              <a:rPr lang="fr-FR" dirty="0" err="1"/>
              <a:t>anni</a:t>
            </a:r>
            <a:r>
              <a:rPr lang="fr-FR" dirty="0"/>
              <a:t>, </a:t>
            </a:r>
            <a:r>
              <a:rPr lang="fr-FR" dirty="0" err="1"/>
              <a:t>aetas</a:t>
            </a:r>
            <a:r>
              <a:rPr lang="fr-FR" dirty="0"/>
              <a:t>, </a:t>
            </a:r>
            <a:r>
              <a:rPr lang="fr-FR" dirty="0" err="1"/>
              <a:t>uox</a:t>
            </a:r>
            <a:r>
              <a:rPr lang="fr-FR" dirty="0"/>
              <a:t>, </a:t>
            </a:r>
            <a:r>
              <a:rPr lang="fr-FR" dirty="0" err="1"/>
              <a:t>uires</a:t>
            </a:r>
            <a:r>
              <a:rPr lang="fr-FR" dirty="0"/>
              <a:t>, </a:t>
            </a:r>
            <a:r>
              <a:rPr lang="fr-FR" dirty="0" err="1"/>
              <a:t>senectus</a:t>
            </a:r>
            <a:r>
              <a:rPr lang="fr-FR" dirty="0"/>
              <a:t>; </a:t>
            </a:r>
            <a:r>
              <a:rPr lang="fr-FR" dirty="0" err="1"/>
              <a:t>uerum</a:t>
            </a:r>
            <a:r>
              <a:rPr lang="fr-FR" dirty="0"/>
              <a:t> </a:t>
            </a:r>
            <a:r>
              <a:rPr lang="fr-FR" dirty="0" err="1"/>
              <a:t>enimuero</a:t>
            </a:r>
            <a:r>
              <a:rPr lang="fr-FR" dirty="0"/>
              <a:t> cum </a:t>
            </a:r>
            <a:r>
              <a:rPr lang="fr-FR" dirty="0" err="1"/>
              <a:t>tantam</a:t>
            </a:r>
            <a:r>
              <a:rPr lang="fr-FR" dirty="0"/>
              <a:t> rem </a:t>
            </a:r>
            <a:r>
              <a:rPr lang="fr-FR" dirty="0" err="1"/>
              <a:t>peragier</a:t>
            </a:r>
            <a:r>
              <a:rPr lang="fr-FR" dirty="0"/>
              <a:t> </a:t>
            </a:r>
            <a:r>
              <a:rPr lang="fr-FR" dirty="0" err="1"/>
              <a:t>abritrarer</a:t>
            </a:r>
            <a:r>
              <a:rPr lang="fr-FR" dirty="0"/>
              <a:t> . . . (Cato </a:t>
            </a:r>
            <a:r>
              <a:rPr lang="fr-FR" dirty="0" err="1"/>
              <a:t>orat</a:t>
            </a:r>
            <a:r>
              <a:rPr lang="fr-FR" dirty="0"/>
              <a:t>., </a:t>
            </a:r>
            <a:r>
              <a:rPr lang="fr-FR" dirty="0" err="1"/>
              <a:t>fr.</a:t>
            </a:r>
            <a:r>
              <a:rPr lang="fr-FR" dirty="0"/>
              <a:t> 196 Malcovati</a:t>
            </a:r>
            <a:r>
              <a:rPr lang="fr-FR" baseline="30000" dirty="0"/>
              <a:t>3</a:t>
            </a:r>
            <a:r>
              <a:rPr lang="fr-FR" dirty="0"/>
              <a:t>)</a:t>
            </a:r>
          </a:p>
          <a:p>
            <a:pPr marL="0" indent="0">
              <a:buNone/>
            </a:pPr>
            <a:r>
              <a:rPr lang="fr-FR" dirty="0"/>
              <a:t>‘Beaucoup de choses m’ont découragé d’apparaître ici: mes années, mon âge, ma voix, mes forces, ma vieillesse. Cependant, quand j’ai considéré que c’était une affaire si importante qu’on était en train de traiter…’</a:t>
            </a:r>
          </a:p>
          <a:p>
            <a:pPr marL="0" indent="0">
              <a:buNone/>
            </a:pPr>
            <a:r>
              <a:rPr lang="en-GB" i="1" dirty="0"/>
              <a:t>‘Anni</a:t>
            </a:r>
            <a:r>
              <a:rPr lang="en-GB" dirty="0"/>
              <a:t> and </a:t>
            </a:r>
            <a:r>
              <a:rPr lang="en-GB" i="1" dirty="0" err="1"/>
              <a:t>aetas</a:t>
            </a:r>
            <a:r>
              <a:rPr lang="en-GB" dirty="0"/>
              <a:t> are alliterative and near-synonyms... </a:t>
            </a:r>
            <a:r>
              <a:rPr lang="en-GB" i="1" dirty="0"/>
              <a:t>Vox</a:t>
            </a:r>
            <a:r>
              <a:rPr lang="en-GB" dirty="0"/>
              <a:t> and </a:t>
            </a:r>
            <a:r>
              <a:rPr lang="en-GB" i="1" dirty="0" err="1"/>
              <a:t>uires</a:t>
            </a:r>
            <a:r>
              <a:rPr lang="en-GB" dirty="0"/>
              <a:t> are not only alliterative but are coordinated by Cicero (</a:t>
            </a:r>
            <a:r>
              <a:rPr lang="en-GB" i="1" dirty="0" err="1"/>
              <a:t>Verr</a:t>
            </a:r>
            <a:r>
              <a:rPr lang="en-GB" dirty="0"/>
              <a:t>. 1.31) in a similar context to that here... Arguably then there are two pairs, with a general term at the end summarising their implication: the vocal weakness of the years, that is old age.’ (Adams 2021: 550)</a:t>
            </a:r>
            <a:endParaRPr lang="fr-FR" dirty="0"/>
          </a:p>
          <a:p>
            <a:pPr marL="0" indent="0">
              <a:buNone/>
            </a:pPr>
            <a:endParaRPr lang="fr-FR" baseline="30000" dirty="0"/>
          </a:p>
        </p:txBody>
      </p:sp>
    </p:spTree>
    <p:extLst>
      <p:ext uri="{BB962C8B-B14F-4D97-AF65-F5344CB8AC3E}">
        <p14:creationId xmlns:p14="http://schemas.microsoft.com/office/powerpoint/2010/main" val="17473306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D48735-41D6-4EFB-AE93-C762DF94AFB9}"/>
              </a:ext>
            </a:extLst>
          </p:cNvPr>
          <p:cNvSpPr>
            <a:spLocks noGrp="1"/>
          </p:cNvSpPr>
          <p:nvPr>
            <p:ph idx="1"/>
          </p:nvPr>
        </p:nvSpPr>
        <p:spPr>
          <a:xfrm>
            <a:off x="450167" y="492368"/>
            <a:ext cx="11282288" cy="6365632"/>
          </a:xfrm>
        </p:spPr>
        <p:txBody>
          <a:bodyPr>
            <a:normAutofit/>
          </a:bodyPr>
          <a:lstStyle/>
          <a:p>
            <a:pPr marL="0" indent="0">
              <a:lnSpc>
                <a:spcPct val="108000"/>
              </a:lnSpc>
              <a:spcBef>
                <a:spcPts val="0"/>
              </a:spcBef>
              <a:buNone/>
            </a:pPr>
            <a:r>
              <a:rPr lang="en-GB" dirty="0"/>
              <a:t>				</a:t>
            </a:r>
            <a:r>
              <a:rPr lang="en-GB" dirty="0" err="1"/>
              <a:t>Orateurs</a:t>
            </a:r>
            <a:r>
              <a:rPr lang="en-GB" dirty="0"/>
              <a:t> </a:t>
            </a:r>
            <a:r>
              <a:rPr lang="en-GB" dirty="0" err="1"/>
              <a:t>jusqu’à</a:t>
            </a:r>
            <a:r>
              <a:rPr lang="en-GB" dirty="0"/>
              <a:t> 	</a:t>
            </a:r>
            <a:r>
              <a:rPr lang="en-GB" dirty="0" err="1"/>
              <a:t>Cicéron</a:t>
            </a:r>
            <a:r>
              <a:rPr lang="en-GB" dirty="0"/>
              <a:t>,</a:t>
            </a:r>
            <a:r>
              <a:rPr lang="en-GB" i="1" dirty="0"/>
              <a:t> 		</a:t>
            </a:r>
            <a:r>
              <a:rPr lang="en-GB" dirty="0" err="1"/>
              <a:t>Cicéron</a:t>
            </a:r>
            <a:r>
              <a:rPr lang="en-GB" dirty="0"/>
              <a:t>, </a:t>
            </a:r>
            <a:r>
              <a:rPr lang="en-GB" dirty="0" err="1"/>
              <a:t>frr</a:t>
            </a:r>
            <a:r>
              <a:rPr lang="en-GB" dirty="0"/>
              <a:t>.</a:t>
            </a:r>
          </a:p>
          <a:p>
            <a:pPr marL="0" indent="0">
              <a:lnSpc>
                <a:spcPct val="108000"/>
              </a:lnSpc>
              <a:spcBef>
                <a:spcPts val="0"/>
              </a:spcBef>
              <a:buNone/>
            </a:pPr>
            <a:r>
              <a:rPr lang="en-GB" dirty="0"/>
              <a:t>			 	C. Gracchus: 	</a:t>
            </a:r>
            <a:r>
              <a:rPr lang="en-GB" i="1" dirty="0"/>
              <a:t>In Cat. I-IV</a:t>
            </a:r>
            <a:r>
              <a:rPr lang="en-GB" dirty="0"/>
              <a:t>:		de </a:t>
            </a:r>
            <a:r>
              <a:rPr lang="en-GB" dirty="0" err="1"/>
              <a:t>discours</a:t>
            </a:r>
            <a:r>
              <a:rPr lang="en-GB" dirty="0"/>
              <a:t>:</a:t>
            </a:r>
          </a:p>
          <a:p>
            <a:pPr marL="0" indent="0">
              <a:lnSpc>
                <a:spcPct val="108000"/>
              </a:lnSpc>
              <a:spcBef>
                <a:spcPts val="0"/>
              </a:spcBef>
              <a:buNone/>
            </a:pPr>
            <a:r>
              <a:rPr lang="en-GB" u="sng" dirty="0"/>
              <a:t>			 	5007 mots		12,722 mots		3035 mots	</a:t>
            </a:r>
          </a:p>
          <a:p>
            <a:pPr marL="0" indent="0">
              <a:lnSpc>
                <a:spcPct val="108000"/>
              </a:lnSpc>
              <a:spcBef>
                <a:spcPts val="0"/>
              </a:spcBef>
              <a:buNone/>
            </a:pPr>
            <a:r>
              <a:rPr lang="en-GB" dirty="0"/>
              <a:t>Phrases correlatives	10 (13)		7			5</a:t>
            </a:r>
          </a:p>
          <a:p>
            <a:pPr marL="0" indent="0">
              <a:lnSpc>
                <a:spcPct val="108000"/>
              </a:lnSpc>
              <a:buNone/>
            </a:pPr>
            <a:r>
              <a:rPr lang="en-GB" u="sng" dirty="0"/>
              <a:t>/ 100,000 mots		</a:t>
            </a:r>
            <a:r>
              <a:rPr lang="en-GB" b="1" u="sng" dirty="0"/>
              <a:t>200 (260)		55			165		</a:t>
            </a:r>
          </a:p>
          <a:p>
            <a:pPr marL="0" indent="0">
              <a:lnSpc>
                <a:spcPct val="108000"/>
              </a:lnSpc>
              <a:buNone/>
            </a:pPr>
            <a:r>
              <a:rPr lang="en-GB" dirty="0"/>
              <a:t>Questions </a:t>
            </a:r>
            <a:r>
              <a:rPr lang="en-GB" dirty="0" err="1"/>
              <a:t>directes</a:t>
            </a:r>
            <a:r>
              <a:rPr lang="en-GB" dirty="0"/>
              <a:t>		50			91			65</a:t>
            </a:r>
          </a:p>
          <a:p>
            <a:pPr marL="0" indent="0">
              <a:lnSpc>
                <a:spcPct val="108000"/>
              </a:lnSpc>
              <a:buNone/>
            </a:pPr>
            <a:r>
              <a:rPr lang="en-GB" u="sng" dirty="0"/>
              <a:t>/ 100,000 mots		</a:t>
            </a:r>
            <a:r>
              <a:rPr lang="en-GB" b="1" u="sng" dirty="0"/>
              <a:t>999			715			2142		</a:t>
            </a:r>
            <a:endParaRPr lang="en-GB" b="1" dirty="0"/>
          </a:p>
          <a:p>
            <a:pPr marL="0" indent="0">
              <a:lnSpc>
                <a:spcPct val="108000"/>
              </a:lnSpc>
              <a:buNone/>
            </a:pPr>
            <a:r>
              <a:rPr lang="en-GB" dirty="0"/>
              <a:t>Vocatives au public	15			56			7	</a:t>
            </a:r>
          </a:p>
          <a:p>
            <a:pPr marL="0" indent="0">
              <a:lnSpc>
                <a:spcPct val="108000"/>
              </a:lnSpc>
              <a:buNone/>
            </a:pPr>
            <a:r>
              <a:rPr lang="en-GB" u="sng" dirty="0"/>
              <a:t>/ 100,000 mots		</a:t>
            </a:r>
            <a:r>
              <a:rPr lang="en-GB" b="1" u="sng" dirty="0"/>
              <a:t>300			440			231		</a:t>
            </a:r>
          </a:p>
          <a:p>
            <a:pPr marL="0" indent="0">
              <a:buNone/>
            </a:pPr>
            <a:r>
              <a:rPr lang="en-GB" dirty="0"/>
              <a:t>Asyndeton </a:t>
            </a:r>
            <a:r>
              <a:rPr lang="en-GB" dirty="0" err="1"/>
              <a:t>bimembre</a:t>
            </a:r>
            <a:endParaRPr lang="en-GB" dirty="0"/>
          </a:p>
          <a:p>
            <a:pPr marL="0" indent="0">
              <a:buNone/>
            </a:pPr>
            <a:r>
              <a:rPr lang="en-GB" dirty="0"/>
              <a:t>/ 100,000 mots</a:t>
            </a:r>
            <a:endParaRPr lang="en-GB" b="1" dirty="0"/>
          </a:p>
        </p:txBody>
      </p:sp>
    </p:spTree>
    <p:extLst>
      <p:ext uri="{BB962C8B-B14F-4D97-AF65-F5344CB8AC3E}">
        <p14:creationId xmlns:p14="http://schemas.microsoft.com/office/powerpoint/2010/main" val="37661671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D48735-41D6-4EFB-AE93-C762DF94AFB9}"/>
              </a:ext>
            </a:extLst>
          </p:cNvPr>
          <p:cNvSpPr>
            <a:spLocks noGrp="1"/>
          </p:cNvSpPr>
          <p:nvPr>
            <p:ph idx="1"/>
          </p:nvPr>
        </p:nvSpPr>
        <p:spPr>
          <a:xfrm>
            <a:off x="450167" y="492368"/>
            <a:ext cx="11282288" cy="6365632"/>
          </a:xfrm>
        </p:spPr>
        <p:txBody>
          <a:bodyPr>
            <a:normAutofit/>
          </a:bodyPr>
          <a:lstStyle/>
          <a:p>
            <a:pPr marL="0" indent="0">
              <a:lnSpc>
                <a:spcPct val="108000"/>
              </a:lnSpc>
              <a:spcBef>
                <a:spcPts val="0"/>
              </a:spcBef>
              <a:buNone/>
            </a:pPr>
            <a:r>
              <a:rPr lang="en-GB" dirty="0"/>
              <a:t>				</a:t>
            </a:r>
            <a:r>
              <a:rPr lang="en-GB" dirty="0" err="1"/>
              <a:t>Orateurs</a:t>
            </a:r>
            <a:r>
              <a:rPr lang="en-GB" dirty="0"/>
              <a:t> </a:t>
            </a:r>
            <a:r>
              <a:rPr lang="en-GB" dirty="0" err="1"/>
              <a:t>jusqu’à</a:t>
            </a:r>
            <a:r>
              <a:rPr lang="en-GB" dirty="0"/>
              <a:t> 	</a:t>
            </a:r>
            <a:r>
              <a:rPr lang="en-GB" dirty="0" err="1"/>
              <a:t>Cicéron</a:t>
            </a:r>
            <a:r>
              <a:rPr lang="en-GB" dirty="0"/>
              <a:t>,</a:t>
            </a:r>
            <a:r>
              <a:rPr lang="en-GB" i="1" dirty="0"/>
              <a:t> 		</a:t>
            </a:r>
            <a:r>
              <a:rPr lang="en-GB" dirty="0" err="1"/>
              <a:t>Cicéron</a:t>
            </a:r>
            <a:r>
              <a:rPr lang="en-GB" dirty="0"/>
              <a:t>, </a:t>
            </a:r>
            <a:r>
              <a:rPr lang="en-GB" dirty="0" err="1"/>
              <a:t>frr</a:t>
            </a:r>
            <a:r>
              <a:rPr lang="en-GB" dirty="0"/>
              <a:t>.</a:t>
            </a:r>
          </a:p>
          <a:p>
            <a:pPr marL="0" indent="0">
              <a:lnSpc>
                <a:spcPct val="108000"/>
              </a:lnSpc>
              <a:spcBef>
                <a:spcPts val="0"/>
              </a:spcBef>
              <a:buNone/>
            </a:pPr>
            <a:r>
              <a:rPr lang="en-GB" dirty="0"/>
              <a:t>			 	C. Gracchus: 	</a:t>
            </a:r>
            <a:r>
              <a:rPr lang="en-GB" i="1" dirty="0"/>
              <a:t>In Cat. I-IV</a:t>
            </a:r>
            <a:r>
              <a:rPr lang="en-GB" dirty="0"/>
              <a:t>:		de </a:t>
            </a:r>
            <a:r>
              <a:rPr lang="en-GB" dirty="0" err="1"/>
              <a:t>discours</a:t>
            </a:r>
            <a:r>
              <a:rPr lang="en-GB" dirty="0"/>
              <a:t>:</a:t>
            </a:r>
          </a:p>
          <a:p>
            <a:pPr marL="0" indent="0">
              <a:lnSpc>
                <a:spcPct val="108000"/>
              </a:lnSpc>
              <a:spcBef>
                <a:spcPts val="0"/>
              </a:spcBef>
              <a:buNone/>
            </a:pPr>
            <a:r>
              <a:rPr lang="en-GB" u="sng" dirty="0"/>
              <a:t>			 	5007 mots		12,722 mots		3035 mots	</a:t>
            </a:r>
          </a:p>
          <a:p>
            <a:pPr marL="0" indent="0">
              <a:lnSpc>
                <a:spcPct val="108000"/>
              </a:lnSpc>
              <a:spcBef>
                <a:spcPts val="0"/>
              </a:spcBef>
              <a:buNone/>
            </a:pPr>
            <a:r>
              <a:rPr lang="en-GB" dirty="0"/>
              <a:t>Phrases correlatives	10 (13)		7			5</a:t>
            </a:r>
          </a:p>
          <a:p>
            <a:pPr marL="0" indent="0">
              <a:lnSpc>
                <a:spcPct val="108000"/>
              </a:lnSpc>
              <a:buNone/>
            </a:pPr>
            <a:r>
              <a:rPr lang="en-GB" u="sng" dirty="0"/>
              <a:t>/ 100,000 mots		</a:t>
            </a:r>
            <a:r>
              <a:rPr lang="en-GB" b="1" u="sng" dirty="0"/>
              <a:t>200 (260)		55			165		</a:t>
            </a:r>
          </a:p>
          <a:p>
            <a:pPr marL="0" indent="0">
              <a:lnSpc>
                <a:spcPct val="108000"/>
              </a:lnSpc>
              <a:buNone/>
            </a:pPr>
            <a:r>
              <a:rPr lang="en-GB" dirty="0"/>
              <a:t>Questions </a:t>
            </a:r>
            <a:r>
              <a:rPr lang="en-GB" dirty="0" err="1"/>
              <a:t>directes</a:t>
            </a:r>
            <a:r>
              <a:rPr lang="en-GB" dirty="0"/>
              <a:t>		50			91			65</a:t>
            </a:r>
          </a:p>
          <a:p>
            <a:pPr marL="0" indent="0">
              <a:lnSpc>
                <a:spcPct val="108000"/>
              </a:lnSpc>
              <a:buNone/>
            </a:pPr>
            <a:r>
              <a:rPr lang="en-GB" u="sng" dirty="0"/>
              <a:t>/ 100,000 mots		</a:t>
            </a:r>
            <a:r>
              <a:rPr lang="en-GB" b="1" u="sng" dirty="0"/>
              <a:t>999			715			2142		</a:t>
            </a:r>
            <a:endParaRPr lang="en-GB" b="1" dirty="0"/>
          </a:p>
          <a:p>
            <a:pPr marL="0" indent="0">
              <a:lnSpc>
                <a:spcPct val="108000"/>
              </a:lnSpc>
              <a:buNone/>
            </a:pPr>
            <a:r>
              <a:rPr lang="en-GB" dirty="0"/>
              <a:t>Vocatives au public	15			56			7	</a:t>
            </a:r>
          </a:p>
          <a:p>
            <a:pPr marL="0" indent="0">
              <a:lnSpc>
                <a:spcPct val="108000"/>
              </a:lnSpc>
              <a:buNone/>
            </a:pPr>
            <a:r>
              <a:rPr lang="en-GB" u="sng" dirty="0"/>
              <a:t>/ 100,000 mots		</a:t>
            </a:r>
            <a:r>
              <a:rPr lang="en-GB" b="1" u="sng" dirty="0"/>
              <a:t>300			440			231		</a:t>
            </a:r>
          </a:p>
          <a:p>
            <a:pPr marL="0" indent="0">
              <a:buNone/>
            </a:pPr>
            <a:r>
              <a:rPr lang="en-GB" dirty="0"/>
              <a:t>Asyndeton </a:t>
            </a:r>
            <a:r>
              <a:rPr lang="en-GB" dirty="0" err="1"/>
              <a:t>bimembre</a:t>
            </a:r>
            <a:r>
              <a:rPr lang="en-GB" dirty="0"/>
              <a:t>	11			12</a:t>
            </a:r>
          </a:p>
          <a:p>
            <a:pPr marL="0" indent="0">
              <a:buNone/>
            </a:pPr>
            <a:r>
              <a:rPr lang="en-GB" dirty="0"/>
              <a:t>/ 100,000 mots		</a:t>
            </a:r>
            <a:r>
              <a:rPr lang="en-GB" b="1" dirty="0"/>
              <a:t>220			94</a:t>
            </a:r>
          </a:p>
        </p:txBody>
      </p:sp>
    </p:spTree>
    <p:extLst>
      <p:ext uri="{BB962C8B-B14F-4D97-AF65-F5344CB8AC3E}">
        <p14:creationId xmlns:p14="http://schemas.microsoft.com/office/powerpoint/2010/main" val="16419978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D48735-41D6-4EFB-AE93-C762DF94AFB9}"/>
              </a:ext>
            </a:extLst>
          </p:cNvPr>
          <p:cNvSpPr>
            <a:spLocks noGrp="1"/>
          </p:cNvSpPr>
          <p:nvPr>
            <p:ph idx="1"/>
          </p:nvPr>
        </p:nvSpPr>
        <p:spPr>
          <a:xfrm>
            <a:off x="450167" y="492368"/>
            <a:ext cx="11282288" cy="6365632"/>
          </a:xfrm>
        </p:spPr>
        <p:txBody>
          <a:bodyPr>
            <a:normAutofit/>
          </a:bodyPr>
          <a:lstStyle/>
          <a:p>
            <a:pPr marL="0" indent="0">
              <a:lnSpc>
                <a:spcPct val="108000"/>
              </a:lnSpc>
              <a:spcBef>
                <a:spcPts val="0"/>
              </a:spcBef>
              <a:buNone/>
            </a:pPr>
            <a:r>
              <a:rPr lang="en-GB" dirty="0"/>
              <a:t>				</a:t>
            </a:r>
            <a:r>
              <a:rPr lang="en-GB" dirty="0" err="1"/>
              <a:t>Orateurs</a:t>
            </a:r>
            <a:r>
              <a:rPr lang="en-GB" dirty="0"/>
              <a:t> </a:t>
            </a:r>
            <a:r>
              <a:rPr lang="en-GB" dirty="0" err="1"/>
              <a:t>jusqu’à</a:t>
            </a:r>
            <a:r>
              <a:rPr lang="en-GB" dirty="0"/>
              <a:t> 	</a:t>
            </a:r>
            <a:r>
              <a:rPr lang="en-GB" dirty="0" err="1"/>
              <a:t>Cicéron</a:t>
            </a:r>
            <a:r>
              <a:rPr lang="en-GB" dirty="0"/>
              <a:t>,</a:t>
            </a:r>
            <a:r>
              <a:rPr lang="en-GB" i="1" dirty="0"/>
              <a:t> 		</a:t>
            </a:r>
            <a:r>
              <a:rPr lang="en-GB" dirty="0" err="1"/>
              <a:t>Cicéron</a:t>
            </a:r>
            <a:r>
              <a:rPr lang="en-GB" dirty="0"/>
              <a:t>, </a:t>
            </a:r>
            <a:r>
              <a:rPr lang="en-GB" dirty="0" err="1"/>
              <a:t>frr</a:t>
            </a:r>
            <a:r>
              <a:rPr lang="en-GB" dirty="0"/>
              <a:t>.</a:t>
            </a:r>
          </a:p>
          <a:p>
            <a:pPr marL="0" indent="0">
              <a:lnSpc>
                <a:spcPct val="108000"/>
              </a:lnSpc>
              <a:spcBef>
                <a:spcPts val="0"/>
              </a:spcBef>
              <a:buNone/>
            </a:pPr>
            <a:r>
              <a:rPr lang="en-GB" dirty="0"/>
              <a:t>			 	C. Gracchus: 	</a:t>
            </a:r>
            <a:r>
              <a:rPr lang="en-GB" i="1" dirty="0"/>
              <a:t>In Cat. I-IV</a:t>
            </a:r>
            <a:r>
              <a:rPr lang="en-GB" dirty="0"/>
              <a:t>:		de </a:t>
            </a:r>
            <a:r>
              <a:rPr lang="en-GB" dirty="0" err="1"/>
              <a:t>discours</a:t>
            </a:r>
            <a:r>
              <a:rPr lang="en-GB" dirty="0"/>
              <a:t>:</a:t>
            </a:r>
          </a:p>
          <a:p>
            <a:pPr marL="0" indent="0">
              <a:lnSpc>
                <a:spcPct val="108000"/>
              </a:lnSpc>
              <a:spcBef>
                <a:spcPts val="0"/>
              </a:spcBef>
              <a:buNone/>
            </a:pPr>
            <a:r>
              <a:rPr lang="en-GB" u="sng" dirty="0"/>
              <a:t>			 	5007 mots		12,722 mots		3035 mots	</a:t>
            </a:r>
          </a:p>
          <a:p>
            <a:pPr marL="0" indent="0">
              <a:lnSpc>
                <a:spcPct val="108000"/>
              </a:lnSpc>
              <a:spcBef>
                <a:spcPts val="0"/>
              </a:spcBef>
              <a:buNone/>
            </a:pPr>
            <a:r>
              <a:rPr lang="en-GB" dirty="0"/>
              <a:t>Phrases correlatives	10 (13)		7			5</a:t>
            </a:r>
          </a:p>
          <a:p>
            <a:pPr marL="0" indent="0">
              <a:lnSpc>
                <a:spcPct val="108000"/>
              </a:lnSpc>
              <a:buNone/>
            </a:pPr>
            <a:r>
              <a:rPr lang="en-GB" u="sng" dirty="0"/>
              <a:t>/ 100,000 mots		</a:t>
            </a:r>
            <a:r>
              <a:rPr lang="en-GB" b="1" u="sng" dirty="0"/>
              <a:t>200 (260)		55			165		</a:t>
            </a:r>
          </a:p>
          <a:p>
            <a:pPr marL="0" indent="0">
              <a:lnSpc>
                <a:spcPct val="108000"/>
              </a:lnSpc>
              <a:buNone/>
            </a:pPr>
            <a:r>
              <a:rPr lang="en-GB" dirty="0"/>
              <a:t>Questions </a:t>
            </a:r>
            <a:r>
              <a:rPr lang="en-GB" dirty="0" err="1"/>
              <a:t>directes</a:t>
            </a:r>
            <a:r>
              <a:rPr lang="en-GB" dirty="0"/>
              <a:t>		50			91			65</a:t>
            </a:r>
          </a:p>
          <a:p>
            <a:pPr marL="0" indent="0">
              <a:lnSpc>
                <a:spcPct val="108000"/>
              </a:lnSpc>
              <a:buNone/>
            </a:pPr>
            <a:r>
              <a:rPr lang="en-GB" u="sng" dirty="0"/>
              <a:t>/ 100,000 mots		</a:t>
            </a:r>
            <a:r>
              <a:rPr lang="en-GB" b="1" u="sng" dirty="0"/>
              <a:t>999			715			2142		</a:t>
            </a:r>
            <a:endParaRPr lang="en-GB" b="1" dirty="0"/>
          </a:p>
          <a:p>
            <a:pPr marL="0" indent="0">
              <a:lnSpc>
                <a:spcPct val="108000"/>
              </a:lnSpc>
              <a:buNone/>
            </a:pPr>
            <a:r>
              <a:rPr lang="en-GB" dirty="0"/>
              <a:t>Vocatives au public	15			56			7	</a:t>
            </a:r>
          </a:p>
          <a:p>
            <a:pPr marL="0" indent="0">
              <a:lnSpc>
                <a:spcPct val="108000"/>
              </a:lnSpc>
              <a:buNone/>
            </a:pPr>
            <a:r>
              <a:rPr lang="en-GB" u="sng" dirty="0"/>
              <a:t>/ 100,000 mots		</a:t>
            </a:r>
            <a:r>
              <a:rPr lang="en-GB" b="1" u="sng" dirty="0"/>
              <a:t>300			440			231		</a:t>
            </a:r>
          </a:p>
          <a:p>
            <a:pPr marL="0" indent="0">
              <a:buNone/>
            </a:pPr>
            <a:r>
              <a:rPr lang="en-GB" dirty="0"/>
              <a:t>Asyndeton </a:t>
            </a:r>
            <a:r>
              <a:rPr lang="en-GB" dirty="0" err="1"/>
              <a:t>bimembre</a:t>
            </a:r>
            <a:r>
              <a:rPr lang="en-GB" dirty="0"/>
              <a:t>	11			12	65 (12 </a:t>
            </a:r>
            <a:r>
              <a:rPr lang="en-GB" dirty="0" err="1"/>
              <a:t>discours</a:t>
            </a:r>
            <a:r>
              <a:rPr lang="en-GB" dirty="0"/>
              <a:t>)</a:t>
            </a:r>
          </a:p>
          <a:p>
            <a:pPr marL="0" indent="0">
              <a:buNone/>
            </a:pPr>
            <a:r>
              <a:rPr lang="en-GB" dirty="0"/>
              <a:t>/ 100,000 mots		</a:t>
            </a:r>
            <a:r>
              <a:rPr lang="en-GB" b="1" dirty="0"/>
              <a:t>220			94	72</a:t>
            </a:r>
          </a:p>
        </p:txBody>
      </p:sp>
    </p:spTree>
    <p:extLst>
      <p:ext uri="{BB962C8B-B14F-4D97-AF65-F5344CB8AC3E}">
        <p14:creationId xmlns:p14="http://schemas.microsoft.com/office/powerpoint/2010/main" val="769621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D48735-41D6-4EFB-AE93-C762DF94AFB9}"/>
              </a:ext>
            </a:extLst>
          </p:cNvPr>
          <p:cNvSpPr>
            <a:spLocks noGrp="1"/>
          </p:cNvSpPr>
          <p:nvPr>
            <p:ph idx="1"/>
          </p:nvPr>
        </p:nvSpPr>
        <p:spPr>
          <a:xfrm>
            <a:off x="450167" y="492369"/>
            <a:ext cx="11282288" cy="5684594"/>
          </a:xfrm>
        </p:spPr>
        <p:txBody>
          <a:bodyPr/>
          <a:lstStyle/>
          <a:p>
            <a:pPr marL="0" indent="0">
              <a:lnSpc>
                <a:spcPct val="103000"/>
              </a:lnSpc>
              <a:buNone/>
            </a:pPr>
            <a:r>
              <a:rPr lang="en-GB" sz="2400" dirty="0" err="1"/>
              <a:t>nam</a:t>
            </a:r>
            <a:r>
              <a:rPr lang="en-GB" sz="2400" dirty="0"/>
              <a:t> </a:t>
            </a:r>
            <a:r>
              <a:rPr lang="en-GB" sz="2400" b="1" dirty="0"/>
              <a:t>qui omnia </a:t>
            </a:r>
            <a:r>
              <a:rPr lang="en-GB" sz="2400" b="1" dirty="0" err="1"/>
              <a:t>parat</a:t>
            </a:r>
            <a:r>
              <a:rPr lang="en-GB" sz="2400" b="1" dirty="0"/>
              <a:t> contra me, </a:t>
            </a:r>
            <a:r>
              <a:rPr lang="en-GB" sz="2400" b="1" dirty="0" err="1"/>
              <a:t>ut</a:t>
            </a:r>
            <a:r>
              <a:rPr lang="en-GB" sz="2400" b="1" dirty="0"/>
              <a:t> quo tempore </a:t>
            </a:r>
            <a:r>
              <a:rPr lang="en-GB" sz="2400" b="1" dirty="0" err="1"/>
              <a:t>velit</a:t>
            </a:r>
            <a:r>
              <a:rPr lang="en-GB" sz="2400" b="1" dirty="0"/>
              <a:t>, bellum </a:t>
            </a:r>
            <a:r>
              <a:rPr lang="en-GB" sz="2400" b="1" dirty="0" err="1"/>
              <a:t>possit</a:t>
            </a:r>
            <a:r>
              <a:rPr lang="en-GB" sz="2400" b="1" dirty="0"/>
              <a:t> </a:t>
            </a:r>
            <a:r>
              <a:rPr lang="en-GB" sz="2400" b="1" dirty="0" err="1"/>
              <a:t>inferre</a:t>
            </a:r>
            <a:r>
              <a:rPr lang="en-GB" sz="2400" dirty="0"/>
              <a:t>,</a:t>
            </a:r>
            <a:r>
              <a:rPr lang="en-GB" sz="2400" b="1" dirty="0"/>
              <a:t> </a:t>
            </a:r>
            <a:r>
              <a:rPr lang="en-GB" sz="2400" u="sng" dirty="0"/>
              <a:t>hic</a:t>
            </a:r>
            <a:r>
              <a:rPr lang="en-GB" sz="2400" dirty="0"/>
              <a:t> </a:t>
            </a:r>
            <a:r>
              <a:rPr lang="en-GB" sz="2400" dirty="0" err="1"/>
              <a:t>iam</a:t>
            </a:r>
            <a:r>
              <a:rPr lang="en-GB" sz="2400" dirty="0"/>
              <a:t> mihi </a:t>
            </a:r>
            <a:r>
              <a:rPr lang="en-GB" sz="2400" dirty="0" err="1"/>
              <a:t>hostis</a:t>
            </a:r>
            <a:r>
              <a:rPr lang="en-GB" sz="2400" dirty="0"/>
              <a:t> </a:t>
            </a:r>
            <a:r>
              <a:rPr lang="en-GB" sz="2400" dirty="0" err="1"/>
              <a:t>est</a:t>
            </a:r>
            <a:r>
              <a:rPr lang="en-GB" sz="2400" dirty="0"/>
              <a:t>, </a:t>
            </a:r>
            <a:r>
              <a:rPr lang="en-GB" sz="2400" dirty="0" err="1"/>
              <a:t>tametsi</a:t>
            </a:r>
            <a:r>
              <a:rPr lang="en-GB" sz="2400" dirty="0"/>
              <a:t> </a:t>
            </a:r>
            <a:r>
              <a:rPr lang="en-GB" sz="2400" dirty="0" err="1"/>
              <a:t>nondum</a:t>
            </a:r>
            <a:r>
              <a:rPr lang="en-GB" sz="2400" dirty="0"/>
              <a:t> </a:t>
            </a:r>
            <a:r>
              <a:rPr lang="en-GB" sz="2400" dirty="0" err="1"/>
              <a:t>armis</a:t>
            </a:r>
            <a:r>
              <a:rPr lang="en-GB" sz="2400" dirty="0"/>
              <a:t> </a:t>
            </a:r>
            <a:r>
              <a:rPr lang="en-GB" sz="2400" dirty="0" err="1"/>
              <a:t>agat</a:t>
            </a:r>
            <a:r>
              <a:rPr lang="en-GB" sz="2400" dirty="0"/>
              <a:t>.</a:t>
            </a:r>
          </a:p>
          <a:p>
            <a:pPr marL="0" indent="0">
              <a:lnSpc>
                <a:spcPct val="103000"/>
              </a:lnSpc>
              <a:buNone/>
            </a:pPr>
            <a:r>
              <a:rPr lang="en-GB" sz="2400" dirty="0"/>
              <a:t>‘Car </a:t>
            </a:r>
            <a:r>
              <a:rPr lang="en-GB" sz="2400" b="1" dirty="0" err="1"/>
              <a:t>celui</a:t>
            </a:r>
            <a:r>
              <a:rPr lang="en-GB" sz="2400" b="1" dirty="0"/>
              <a:t> qui prepare tout </a:t>
            </a:r>
            <a:r>
              <a:rPr lang="en-GB" sz="2400" b="1" dirty="0" err="1"/>
              <a:t>contre</a:t>
            </a:r>
            <a:r>
              <a:rPr lang="en-GB" sz="2400" b="1" dirty="0"/>
              <a:t> </a:t>
            </a:r>
            <a:r>
              <a:rPr lang="en-GB" sz="2400" b="1" dirty="0" err="1"/>
              <a:t>moi</a:t>
            </a:r>
            <a:r>
              <a:rPr lang="en-GB" sz="2400" b="1" dirty="0"/>
              <a:t>, pour </a:t>
            </a:r>
            <a:r>
              <a:rPr lang="en-GB" sz="2400" b="1" dirty="0" err="1"/>
              <a:t>pouvoir</a:t>
            </a:r>
            <a:r>
              <a:rPr lang="en-GB" sz="2400" b="1" dirty="0"/>
              <a:t> faire la guerre </a:t>
            </a:r>
            <a:r>
              <a:rPr lang="en-GB" sz="2400" b="1" dirty="0" err="1"/>
              <a:t>quand</a:t>
            </a:r>
            <a:r>
              <a:rPr lang="en-GB" sz="2400" b="1" dirty="0"/>
              <a:t> </a:t>
            </a:r>
            <a:r>
              <a:rPr lang="en-GB" sz="2400" b="1" dirty="0" err="1"/>
              <a:t>il</a:t>
            </a:r>
            <a:r>
              <a:rPr lang="en-GB" sz="2400" b="1" dirty="0"/>
              <a:t> </a:t>
            </a:r>
            <a:r>
              <a:rPr lang="en-GB" sz="2400" b="1" dirty="0" err="1"/>
              <a:t>veut</a:t>
            </a:r>
            <a:r>
              <a:rPr lang="en-GB" sz="2400" dirty="0"/>
              <a:t>, </a:t>
            </a:r>
            <a:r>
              <a:rPr lang="en-GB" sz="2400" u="sng" dirty="0" err="1"/>
              <a:t>celui</a:t>
            </a:r>
            <a:r>
              <a:rPr lang="en-GB" sz="2400" dirty="0"/>
              <a:t> </a:t>
            </a:r>
            <a:r>
              <a:rPr lang="en-GB" sz="2400" dirty="0" err="1"/>
              <a:t>m’est</a:t>
            </a:r>
            <a:r>
              <a:rPr lang="en-GB" sz="2400" dirty="0"/>
              <a:t> </a:t>
            </a:r>
            <a:r>
              <a:rPr lang="en-GB" sz="2400" dirty="0" err="1"/>
              <a:t>déja</a:t>
            </a:r>
            <a:r>
              <a:rPr lang="en-GB" sz="2400" dirty="0"/>
              <a:t> un </a:t>
            </a:r>
            <a:r>
              <a:rPr lang="en-GB" sz="2400" dirty="0" err="1"/>
              <a:t>ennemi</a:t>
            </a:r>
            <a:r>
              <a:rPr lang="en-GB" sz="2400" dirty="0"/>
              <a:t>, </a:t>
            </a:r>
            <a:r>
              <a:rPr lang="en-GB" sz="2400" dirty="0" err="1"/>
              <a:t>même</a:t>
            </a:r>
            <a:r>
              <a:rPr lang="en-GB" sz="2400" dirty="0"/>
              <a:t> </a:t>
            </a:r>
            <a:r>
              <a:rPr lang="en-GB" sz="2400" dirty="0" err="1"/>
              <a:t>s’il</a:t>
            </a:r>
            <a:r>
              <a:rPr lang="en-GB" sz="2400" dirty="0"/>
              <a:t> ne se conduit pas encore </a:t>
            </a:r>
            <a:r>
              <a:rPr lang="en-GB" sz="2400" dirty="0" err="1"/>
              <a:t>en</a:t>
            </a:r>
            <a:r>
              <a:rPr lang="en-GB" sz="2400" dirty="0"/>
              <a:t> </a:t>
            </a:r>
            <a:r>
              <a:rPr lang="en-GB" sz="2400" dirty="0" err="1"/>
              <a:t>armes</a:t>
            </a:r>
            <a:r>
              <a:rPr lang="en-GB" sz="2400" dirty="0"/>
              <a:t>.’</a:t>
            </a:r>
          </a:p>
          <a:p>
            <a:pPr marL="0" indent="0">
              <a:lnSpc>
                <a:spcPct val="103000"/>
              </a:lnSpc>
              <a:buNone/>
            </a:pPr>
            <a:r>
              <a:rPr lang="en-GB" sz="2400" dirty="0"/>
              <a:t>(Cato </a:t>
            </a:r>
            <a:r>
              <a:rPr lang="en-GB" sz="2400" dirty="0" err="1"/>
              <a:t>orat</a:t>
            </a:r>
            <a:r>
              <a:rPr lang="en-GB" sz="2400" dirty="0"/>
              <a:t>., </a:t>
            </a:r>
            <a:r>
              <a:rPr lang="en-GB" sz="2400" dirty="0" err="1"/>
              <a:t>fr.</a:t>
            </a:r>
            <a:r>
              <a:rPr lang="en-GB" sz="2400" dirty="0"/>
              <a:t> 195 Malcovati</a:t>
            </a:r>
            <a:r>
              <a:rPr lang="en-GB" sz="2400" baseline="30000" dirty="0"/>
              <a:t>3</a:t>
            </a:r>
            <a:r>
              <a:rPr lang="en-GB" sz="2400" dirty="0"/>
              <a:t>)</a:t>
            </a:r>
          </a:p>
          <a:p>
            <a:pPr marL="0" indent="0">
              <a:lnSpc>
                <a:spcPct val="103000"/>
              </a:lnSpc>
              <a:buNone/>
            </a:pPr>
            <a:endParaRPr lang="en-GB" sz="2400" dirty="0"/>
          </a:p>
          <a:p>
            <a:pPr marL="0" indent="0">
              <a:lnSpc>
                <a:spcPct val="103000"/>
              </a:lnSpc>
              <a:buNone/>
            </a:pPr>
            <a:r>
              <a:rPr lang="en-GB" sz="2400" dirty="0"/>
              <a:t>On </a:t>
            </a:r>
            <a:r>
              <a:rPr lang="en-GB" sz="2400" dirty="0" err="1"/>
              <a:t>dit</a:t>
            </a:r>
            <a:r>
              <a:rPr lang="en-GB" sz="2400" dirty="0"/>
              <a:t> </a:t>
            </a:r>
            <a:r>
              <a:rPr lang="en-GB" sz="2400" dirty="0" err="1"/>
              <a:t>souvent</a:t>
            </a:r>
            <a:r>
              <a:rPr lang="en-GB" sz="2400" dirty="0"/>
              <a:t> que la construction correlative </a:t>
            </a:r>
            <a:r>
              <a:rPr lang="en-GB" sz="2400" dirty="0" err="1"/>
              <a:t>devient</a:t>
            </a:r>
            <a:r>
              <a:rPr lang="en-GB" sz="2400" dirty="0"/>
              <a:t> </a:t>
            </a:r>
            <a:r>
              <a:rPr lang="en-GB" sz="2400" dirty="0" err="1"/>
              <a:t>moins</a:t>
            </a:r>
            <a:r>
              <a:rPr lang="en-GB" sz="2400" dirty="0"/>
              <a:t> </a:t>
            </a:r>
            <a:r>
              <a:rPr lang="en-GB" sz="2400" dirty="0" err="1"/>
              <a:t>fréquente</a:t>
            </a:r>
            <a:r>
              <a:rPr lang="en-GB" sz="2400" dirty="0"/>
              <a:t> entre le </a:t>
            </a:r>
            <a:r>
              <a:rPr lang="en-GB" sz="2400" dirty="0" err="1"/>
              <a:t>latin</a:t>
            </a:r>
            <a:r>
              <a:rPr lang="en-GB" sz="2400" dirty="0"/>
              <a:t> </a:t>
            </a:r>
            <a:r>
              <a:rPr lang="en-GB" sz="2400" dirty="0" err="1"/>
              <a:t>archaïque</a:t>
            </a:r>
            <a:r>
              <a:rPr lang="en-GB" sz="2400" dirty="0"/>
              <a:t> et le premier siècle av. J.-C., et encore </a:t>
            </a:r>
            <a:r>
              <a:rPr lang="en-GB" sz="2400" dirty="0" err="1"/>
              <a:t>moins</a:t>
            </a:r>
            <a:r>
              <a:rPr lang="en-GB" sz="2400" dirty="0"/>
              <a:t> </a:t>
            </a:r>
            <a:r>
              <a:rPr lang="en-GB" sz="2400" dirty="0" err="1"/>
              <a:t>fréquente</a:t>
            </a:r>
            <a:r>
              <a:rPr lang="en-GB" sz="2400" dirty="0"/>
              <a:t> au </a:t>
            </a:r>
            <a:r>
              <a:rPr lang="en-GB" sz="2400" dirty="0" err="1"/>
              <a:t>cours</a:t>
            </a:r>
            <a:r>
              <a:rPr lang="en-GB" sz="2400" dirty="0"/>
              <a:t> des siècles </a:t>
            </a:r>
            <a:r>
              <a:rPr lang="en-GB" sz="2400" dirty="0" err="1"/>
              <a:t>suivants</a:t>
            </a:r>
            <a:r>
              <a:rPr lang="en-GB" sz="2400" dirty="0"/>
              <a:t>. </a:t>
            </a:r>
            <a:r>
              <a:rPr lang="en-GB" sz="2400" dirty="0" err="1"/>
              <a:t>Plusieurs</a:t>
            </a:r>
            <a:r>
              <a:rPr lang="en-GB" sz="2400" dirty="0"/>
              <a:t> explications </a:t>
            </a:r>
            <a:r>
              <a:rPr lang="en-GB" sz="2400" dirty="0" err="1"/>
              <a:t>ont</a:t>
            </a:r>
            <a:r>
              <a:rPr lang="en-GB" sz="2400" dirty="0"/>
              <a:t> </a:t>
            </a:r>
            <a:r>
              <a:rPr lang="en-GB" sz="2400" dirty="0" err="1"/>
              <a:t>été</a:t>
            </a:r>
            <a:r>
              <a:rPr lang="en-GB" sz="2400" dirty="0"/>
              <a:t> </a:t>
            </a:r>
            <a:r>
              <a:rPr lang="en-GB" sz="2400" dirty="0" err="1"/>
              <a:t>avancées</a:t>
            </a:r>
            <a:r>
              <a:rPr lang="en-GB" sz="2400" dirty="0"/>
              <a:t>:</a:t>
            </a:r>
          </a:p>
          <a:p>
            <a:pPr marL="0" indent="0">
              <a:lnSpc>
                <a:spcPct val="103000"/>
              </a:lnSpc>
              <a:buNone/>
            </a:pPr>
            <a:endParaRPr lang="en-GB" sz="2400"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26134669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D48735-41D6-4EFB-AE93-C762DF94AFB9}"/>
              </a:ext>
            </a:extLst>
          </p:cNvPr>
          <p:cNvSpPr>
            <a:spLocks noGrp="1"/>
          </p:cNvSpPr>
          <p:nvPr>
            <p:ph idx="1"/>
          </p:nvPr>
        </p:nvSpPr>
        <p:spPr>
          <a:xfrm>
            <a:off x="450167" y="492368"/>
            <a:ext cx="11282288" cy="6365632"/>
          </a:xfrm>
        </p:spPr>
        <p:txBody>
          <a:bodyPr>
            <a:normAutofit/>
          </a:bodyPr>
          <a:lstStyle/>
          <a:p>
            <a:pPr marL="0" indent="0">
              <a:lnSpc>
                <a:spcPct val="108000"/>
              </a:lnSpc>
              <a:spcBef>
                <a:spcPts val="0"/>
              </a:spcBef>
              <a:buNone/>
            </a:pPr>
            <a:r>
              <a:rPr lang="en-GB" dirty="0"/>
              <a:t>				</a:t>
            </a:r>
            <a:r>
              <a:rPr lang="en-GB" dirty="0" err="1"/>
              <a:t>Orateurs</a:t>
            </a:r>
            <a:r>
              <a:rPr lang="en-GB" dirty="0"/>
              <a:t> </a:t>
            </a:r>
            <a:r>
              <a:rPr lang="en-GB" dirty="0" err="1"/>
              <a:t>jusqu’à</a:t>
            </a:r>
            <a:r>
              <a:rPr lang="en-GB" dirty="0"/>
              <a:t> 	</a:t>
            </a:r>
            <a:r>
              <a:rPr lang="en-GB" dirty="0" err="1"/>
              <a:t>Cicéron</a:t>
            </a:r>
            <a:r>
              <a:rPr lang="en-GB" dirty="0"/>
              <a:t>,</a:t>
            </a:r>
            <a:r>
              <a:rPr lang="en-GB" i="1" dirty="0"/>
              <a:t> 		</a:t>
            </a:r>
            <a:r>
              <a:rPr lang="en-GB" dirty="0" err="1"/>
              <a:t>Cicéron</a:t>
            </a:r>
            <a:r>
              <a:rPr lang="en-GB" dirty="0"/>
              <a:t>, </a:t>
            </a:r>
            <a:r>
              <a:rPr lang="en-GB" dirty="0" err="1"/>
              <a:t>frr</a:t>
            </a:r>
            <a:r>
              <a:rPr lang="en-GB" dirty="0"/>
              <a:t>.</a:t>
            </a:r>
          </a:p>
          <a:p>
            <a:pPr marL="0" indent="0">
              <a:lnSpc>
                <a:spcPct val="108000"/>
              </a:lnSpc>
              <a:spcBef>
                <a:spcPts val="0"/>
              </a:spcBef>
              <a:buNone/>
            </a:pPr>
            <a:r>
              <a:rPr lang="en-GB" dirty="0"/>
              <a:t>			 	C. Gracchus: 	</a:t>
            </a:r>
            <a:r>
              <a:rPr lang="en-GB" i="1" dirty="0"/>
              <a:t>In Cat. I-IV</a:t>
            </a:r>
            <a:r>
              <a:rPr lang="en-GB" dirty="0"/>
              <a:t>:		de </a:t>
            </a:r>
            <a:r>
              <a:rPr lang="en-GB" dirty="0" err="1"/>
              <a:t>discours</a:t>
            </a:r>
            <a:r>
              <a:rPr lang="en-GB" dirty="0"/>
              <a:t>:</a:t>
            </a:r>
          </a:p>
          <a:p>
            <a:pPr marL="0" indent="0">
              <a:lnSpc>
                <a:spcPct val="108000"/>
              </a:lnSpc>
              <a:spcBef>
                <a:spcPts val="0"/>
              </a:spcBef>
              <a:buNone/>
            </a:pPr>
            <a:r>
              <a:rPr lang="en-GB" u="sng" dirty="0"/>
              <a:t>			 	5007 mots		12,722 mots		3035 mots	</a:t>
            </a:r>
          </a:p>
          <a:p>
            <a:pPr marL="0" indent="0">
              <a:lnSpc>
                <a:spcPct val="108000"/>
              </a:lnSpc>
              <a:spcBef>
                <a:spcPts val="0"/>
              </a:spcBef>
              <a:buNone/>
            </a:pPr>
            <a:r>
              <a:rPr lang="en-GB" dirty="0"/>
              <a:t>Phrases correlatives	10 (13)		7			5</a:t>
            </a:r>
          </a:p>
          <a:p>
            <a:pPr marL="0" indent="0">
              <a:lnSpc>
                <a:spcPct val="108000"/>
              </a:lnSpc>
              <a:buNone/>
            </a:pPr>
            <a:r>
              <a:rPr lang="en-GB" u="sng" dirty="0"/>
              <a:t>/ 100,000 mots		</a:t>
            </a:r>
            <a:r>
              <a:rPr lang="en-GB" b="1" u="sng" dirty="0"/>
              <a:t>200 (260)		55			165		</a:t>
            </a:r>
          </a:p>
          <a:p>
            <a:pPr marL="0" indent="0">
              <a:lnSpc>
                <a:spcPct val="108000"/>
              </a:lnSpc>
              <a:buNone/>
            </a:pPr>
            <a:r>
              <a:rPr lang="en-GB" dirty="0"/>
              <a:t>Questions </a:t>
            </a:r>
            <a:r>
              <a:rPr lang="en-GB" dirty="0" err="1"/>
              <a:t>directes</a:t>
            </a:r>
            <a:r>
              <a:rPr lang="en-GB" dirty="0"/>
              <a:t>		50			91			65</a:t>
            </a:r>
          </a:p>
          <a:p>
            <a:pPr marL="0" indent="0">
              <a:lnSpc>
                <a:spcPct val="108000"/>
              </a:lnSpc>
              <a:buNone/>
            </a:pPr>
            <a:r>
              <a:rPr lang="en-GB" u="sng" dirty="0"/>
              <a:t>/ 100,000 mots		</a:t>
            </a:r>
            <a:r>
              <a:rPr lang="en-GB" b="1" u="sng" dirty="0"/>
              <a:t>999			715			2142		</a:t>
            </a:r>
            <a:endParaRPr lang="en-GB" b="1" dirty="0"/>
          </a:p>
          <a:p>
            <a:pPr marL="0" indent="0">
              <a:lnSpc>
                <a:spcPct val="108000"/>
              </a:lnSpc>
              <a:buNone/>
            </a:pPr>
            <a:r>
              <a:rPr lang="en-GB" dirty="0"/>
              <a:t>Vocatives au public	15			56			7	</a:t>
            </a:r>
          </a:p>
          <a:p>
            <a:pPr marL="0" indent="0">
              <a:lnSpc>
                <a:spcPct val="108000"/>
              </a:lnSpc>
              <a:buNone/>
            </a:pPr>
            <a:r>
              <a:rPr lang="en-GB" u="sng" dirty="0"/>
              <a:t>/ 100,000 mots		</a:t>
            </a:r>
            <a:r>
              <a:rPr lang="en-GB" b="1" u="sng" dirty="0"/>
              <a:t>300			440			231		</a:t>
            </a:r>
          </a:p>
          <a:p>
            <a:pPr marL="0" indent="0">
              <a:buNone/>
            </a:pPr>
            <a:r>
              <a:rPr lang="en-GB" dirty="0"/>
              <a:t>Asyndeton </a:t>
            </a:r>
            <a:r>
              <a:rPr lang="en-GB" dirty="0" err="1"/>
              <a:t>bimembre</a:t>
            </a:r>
            <a:r>
              <a:rPr lang="en-GB" dirty="0"/>
              <a:t>	11			12	65		3</a:t>
            </a:r>
          </a:p>
          <a:p>
            <a:pPr marL="0" indent="0">
              <a:buNone/>
            </a:pPr>
            <a:r>
              <a:rPr lang="en-GB" dirty="0"/>
              <a:t>/ 100,000 mots		</a:t>
            </a:r>
            <a:r>
              <a:rPr lang="en-GB" b="1" dirty="0"/>
              <a:t>220			94	72		99</a:t>
            </a:r>
          </a:p>
        </p:txBody>
      </p:sp>
    </p:spTree>
    <p:extLst>
      <p:ext uri="{BB962C8B-B14F-4D97-AF65-F5344CB8AC3E}">
        <p14:creationId xmlns:p14="http://schemas.microsoft.com/office/powerpoint/2010/main" val="35544331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D48735-41D6-4EFB-AE93-C762DF94AFB9}"/>
              </a:ext>
            </a:extLst>
          </p:cNvPr>
          <p:cNvSpPr>
            <a:spLocks noGrp="1"/>
          </p:cNvSpPr>
          <p:nvPr>
            <p:ph idx="1"/>
          </p:nvPr>
        </p:nvSpPr>
        <p:spPr>
          <a:xfrm>
            <a:off x="838200" y="492369"/>
            <a:ext cx="10515600" cy="5684594"/>
          </a:xfrm>
        </p:spPr>
        <p:txBody>
          <a:bodyPr/>
          <a:lstStyle/>
          <a:p>
            <a:pPr marL="0" indent="0">
              <a:buNone/>
            </a:pPr>
            <a:endParaRPr lang="en-GB" dirty="0"/>
          </a:p>
          <a:p>
            <a:pPr marL="0" indent="0">
              <a:buNone/>
            </a:pPr>
            <a:endParaRPr lang="en-GB" dirty="0"/>
          </a:p>
          <a:p>
            <a:pPr marL="0" indent="0">
              <a:buNone/>
            </a:pPr>
            <a:endParaRPr lang="en-GB" dirty="0"/>
          </a:p>
          <a:p>
            <a:pPr marL="0" indent="0">
              <a:buNone/>
            </a:pPr>
            <a:r>
              <a:rPr lang="en-GB" sz="3200" dirty="0"/>
              <a:t>‘For most classicists, even for most Latinists, the 58 speeches of Cicero which are completely or largely extant are quite enough…’ (</a:t>
            </a:r>
            <a:r>
              <a:rPr lang="en-GB" sz="3200" dirty="0" err="1"/>
              <a:t>Zetzel</a:t>
            </a:r>
            <a:r>
              <a:rPr lang="en-GB" sz="3200" dirty="0"/>
              <a:t> 1994)</a:t>
            </a:r>
          </a:p>
          <a:p>
            <a:pPr marL="0" indent="0">
              <a:buNone/>
            </a:pPr>
            <a:endParaRPr lang="en-GB" dirty="0"/>
          </a:p>
        </p:txBody>
      </p:sp>
    </p:spTree>
    <p:extLst>
      <p:ext uri="{BB962C8B-B14F-4D97-AF65-F5344CB8AC3E}">
        <p14:creationId xmlns:p14="http://schemas.microsoft.com/office/powerpoint/2010/main" val="852181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D48735-41D6-4EFB-AE93-C762DF94AFB9}"/>
              </a:ext>
            </a:extLst>
          </p:cNvPr>
          <p:cNvSpPr>
            <a:spLocks noGrp="1"/>
          </p:cNvSpPr>
          <p:nvPr>
            <p:ph idx="1"/>
          </p:nvPr>
        </p:nvSpPr>
        <p:spPr>
          <a:xfrm>
            <a:off x="450167" y="492368"/>
            <a:ext cx="11282288" cy="6365632"/>
          </a:xfrm>
        </p:spPr>
        <p:txBody>
          <a:bodyPr>
            <a:normAutofit/>
          </a:bodyPr>
          <a:lstStyle/>
          <a:p>
            <a:pPr marL="0" indent="0">
              <a:buNone/>
            </a:pPr>
            <a:r>
              <a:rPr lang="en-GB" dirty="0" err="1"/>
              <a:t>serui</a:t>
            </a:r>
            <a:r>
              <a:rPr lang="en-GB" dirty="0"/>
              <a:t> </a:t>
            </a:r>
            <a:r>
              <a:rPr lang="en-GB" dirty="0" err="1"/>
              <a:t>mehercule</a:t>
            </a:r>
            <a:r>
              <a:rPr lang="en-GB" dirty="0"/>
              <a:t> </a:t>
            </a:r>
            <a:r>
              <a:rPr lang="en-GB" dirty="0" err="1"/>
              <a:t>mei</a:t>
            </a:r>
            <a:r>
              <a:rPr lang="en-GB" dirty="0"/>
              <a:t> </a:t>
            </a:r>
            <a:r>
              <a:rPr lang="en-GB" dirty="0" err="1"/>
              <a:t>si</a:t>
            </a:r>
            <a:r>
              <a:rPr lang="en-GB" dirty="0"/>
              <a:t> me </a:t>
            </a:r>
            <a:r>
              <a:rPr lang="en-GB" dirty="0" err="1"/>
              <a:t>isto</a:t>
            </a:r>
            <a:r>
              <a:rPr lang="en-GB" dirty="0"/>
              <a:t> </a:t>
            </a:r>
            <a:r>
              <a:rPr lang="en-GB" dirty="0" err="1"/>
              <a:t>pacto</a:t>
            </a:r>
            <a:r>
              <a:rPr lang="en-GB" dirty="0"/>
              <a:t> </a:t>
            </a:r>
            <a:r>
              <a:rPr lang="en-GB" dirty="0" err="1"/>
              <a:t>metuerent</a:t>
            </a:r>
            <a:r>
              <a:rPr lang="en-GB" dirty="0"/>
              <a:t>, </a:t>
            </a:r>
            <a:r>
              <a:rPr lang="en-GB" dirty="0" err="1"/>
              <a:t>ut</a:t>
            </a:r>
            <a:r>
              <a:rPr lang="en-GB" dirty="0"/>
              <a:t> </a:t>
            </a:r>
            <a:r>
              <a:rPr lang="en-GB" dirty="0" err="1"/>
              <a:t>te</a:t>
            </a:r>
            <a:r>
              <a:rPr lang="en-GB" dirty="0"/>
              <a:t> </a:t>
            </a:r>
            <a:r>
              <a:rPr lang="en-GB" dirty="0" err="1"/>
              <a:t>metuunt</a:t>
            </a:r>
            <a:r>
              <a:rPr lang="en-GB" dirty="0"/>
              <a:t> </a:t>
            </a:r>
            <a:r>
              <a:rPr lang="en-GB" dirty="0" err="1"/>
              <a:t>omnes</a:t>
            </a:r>
            <a:r>
              <a:rPr lang="en-GB" dirty="0"/>
              <a:t> </a:t>
            </a:r>
            <a:r>
              <a:rPr lang="en-GB" dirty="0" err="1"/>
              <a:t>ciues</a:t>
            </a:r>
            <a:r>
              <a:rPr lang="en-GB" dirty="0"/>
              <a:t> </a:t>
            </a:r>
            <a:r>
              <a:rPr lang="en-GB" dirty="0" err="1"/>
              <a:t>tui</a:t>
            </a:r>
            <a:r>
              <a:rPr lang="en-GB" dirty="0"/>
              <a:t>, </a:t>
            </a:r>
            <a:r>
              <a:rPr lang="en-GB" dirty="0" err="1"/>
              <a:t>domum</a:t>
            </a:r>
            <a:r>
              <a:rPr lang="en-GB" dirty="0"/>
              <a:t> </a:t>
            </a:r>
            <a:r>
              <a:rPr lang="en-GB" dirty="0" err="1"/>
              <a:t>meam</a:t>
            </a:r>
            <a:r>
              <a:rPr lang="en-GB" dirty="0"/>
              <a:t> </a:t>
            </a:r>
            <a:r>
              <a:rPr lang="en-GB" dirty="0" err="1"/>
              <a:t>relinquendam</a:t>
            </a:r>
            <a:r>
              <a:rPr lang="en-GB" dirty="0"/>
              <a:t> </a:t>
            </a:r>
            <a:r>
              <a:rPr lang="en-GB" dirty="0" err="1"/>
              <a:t>putarem</a:t>
            </a:r>
            <a:r>
              <a:rPr lang="en-GB" dirty="0"/>
              <a:t>: </a:t>
            </a:r>
            <a:r>
              <a:rPr lang="en-GB" dirty="0" err="1"/>
              <a:t>tu</a:t>
            </a:r>
            <a:r>
              <a:rPr lang="en-GB" dirty="0"/>
              <a:t> </a:t>
            </a:r>
            <a:r>
              <a:rPr lang="en-GB" dirty="0" err="1"/>
              <a:t>tibi</a:t>
            </a:r>
            <a:r>
              <a:rPr lang="en-GB" dirty="0"/>
              <a:t> </a:t>
            </a:r>
            <a:r>
              <a:rPr lang="en-GB" dirty="0" err="1"/>
              <a:t>urbem</a:t>
            </a:r>
            <a:r>
              <a:rPr lang="en-GB" dirty="0"/>
              <a:t> non </a:t>
            </a:r>
            <a:r>
              <a:rPr lang="en-GB" dirty="0" err="1"/>
              <a:t>arbitraris</a:t>
            </a:r>
            <a:r>
              <a:rPr lang="en-GB" dirty="0"/>
              <a:t>? et </a:t>
            </a:r>
            <a:r>
              <a:rPr lang="en-GB" dirty="0" err="1"/>
              <a:t>si</a:t>
            </a:r>
            <a:r>
              <a:rPr lang="en-GB" dirty="0"/>
              <a:t> me </a:t>
            </a:r>
            <a:r>
              <a:rPr lang="en-GB" dirty="0" err="1"/>
              <a:t>meis</a:t>
            </a:r>
            <a:r>
              <a:rPr lang="en-GB" dirty="0"/>
              <a:t> </a:t>
            </a:r>
            <a:r>
              <a:rPr lang="en-GB" dirty="0" err="1"/>
              <a:t>ciuibus</a:t>
            </a:r>
            <a:r>
              <a:rPr lang="en-GB" dirty="0"/>
              <a:t> </a:t>
            </a:r>
            <a:r>
              <a:rPr lang="en-GB" dirty="0" err="1"/>
              <a:t>iniuria</a:t>
            </a:r>
            <a:r>
              <a:rPr lang="en-GB" dirty="0"/>
              <a:t> </a:t>
            </a:r>
            <a:r>
              <a:rPr lang="en-GB" dirty="0" err="1"/>
              <a:t>suspectum</a:t>
            </a:r>
            <a:r>
              <a:rPr lang="en-GB" dirty="0"/>
              <a:t> tam </a:t>
            </a:r>
            <a:r>
              <a:rPr lang="en-GB" dirty="0" err="1"/>
              <a:t>grauiter</a:t>
            </a:r>
            <a:r>
              <a:rPr lang="en-GB" dirty="0"/>
              <a:t> </a:t>
            </a:r>
            <a:r>
              <a:rPr lang="en-GB" dirty="0" err="1"/>
              <a:t>atque</a:t>
            </a:r>
            <a:r>
              <a:rPr lang="en-GB" dirty="0"/>
              <a:t> </a:t>
            </a:r>
            <a:r>
              <a:rPr lang="en-GB" dirty="0" err="1"/>
              <a:t>offensum</a:t>
            </a:r>
            <a:r>
              <a:rPr lang="en-GB" dirty="0"/>
              <a:t> </a:t>
            </a:r>
            <a:r>
              <a:rPr lang="en-GB" dirty="0" err="1"/>
              <a:t>uiderem</a:t>
            </a:r>
            <a:r>
              <a:rPr lang="en-GB" dirty="0"/>
              <a:t>, </a:t>
            </a:r>
            <a:r>
              <a:rPr lang="en-GB" dirty="0" err="1"/>
              <a:t>carere</a:t>
            </a:r>
            <a:r>
              <a:rPr lang="en-GB" dirty="0"/>
              <a:t> me </a:t>
            </a:r>
            <a:r>
              <a:rPr lang="en-GB" dirty="0" err="1"/>
              <a:t>aspectu</a:t>
            </a:r>
            <a:r>
              <a:rPr lang="en-GB" dirty="0"/>
              <a:t> </a:t>
            </a:r>
            <a:r>
              <a:rPr lang="en-GB" dirty="0" err="1"/>
              <a:t>ciuium</a:t>
            </a:r>
            <a:r>
              <a:rPr lang="en-GB" dirty="0"/>
              <a:t> </a:t>
            </a:r>
            <a:r>
              <a:rPr lang="en-GB" dirty="0" err="1"/>
              <a:t>quam</a:t>
            </a:r>
            <a:r>
              <a:rPr lang="en-GB" dirty="0"/>
              <a:t> </a:t>
            </a:r>
            <a:r>
              <a:rPr lang="en-GB" dirty="0" err="1"/>
              <a:t>infestis</a:t>
            </a:r>
            <a:r>
              <a:rPr lang="en-GB" dirty="0"/>
              <a:t> omnium </a:t>
            </a:r>
            <a:r>
              <a:rPr lang="en-GB" dirty="0" err="1"/>
              <a:t>oculis</a:t>
            </a:r>
            <a:r>
              <a:rPr lang="en-GB" dirty="0"/>
              <a:t> </a:t>
            </a:r>
            <a:r>
              <a:rPr lang="en-GB" dirty="0" err="1"/>
              <a:t>conspici</a:t>
            </a:r>
            <a:r>
              <a:rPr lang="en-GB" dirty="0"/>
              <a:t> </a:t>
            </a:r>
            <a:r>
              <a:rPr lang="en-GB" dirty="0" err="1"/>
              <a:t>mallem</a:t>
            </a:r>
            <a:r>
              <a:rPr lang="en-GB" dirty="0"/>
              <a:t>: </a:t>
            </a:r>
            <a:r>
              <a:rPr lang="en-GB" dirty="0" err="1"/>
              <a:t>tu</a:t>
            </a:r>
            <a:r>
              <a:rPr lang="en-GB" dirty="0"/>
              <a:t>, cum </a:t>
            </a:r>
            <a:r>
              <a:rPr lang="en-GB" dirty="0" err="1"/>
              <a:t>conscientia</a:t>
            </a:r>
            <a:r>
              <a:rPr lang="en-GB" dirty="0"/>
              <a:t> </a:t>
            </a:r>
            <a:r>
              <a:rPr lang="en-GB" dirty="0" err="1"/>
              <a:t>scelerum</a:t>
            </a:r>
            <a:r>
              <a:rPr lang="en-GB" dirty="0"/>
              <a:t> </a:t>
            </a:r>
            <a:r>
              <a:rPr lang="en-GB" dirty="0" err="1"/>
              <a:t>tuorum</a:t>
            </a:r>
            <a:r>
              <a:rPr lang="en-GB" dirty="0"/>
              <a:t> </a:t>
            </a:r>
            <a:r>
              <a:rPr lang="en-GB" dirty="0" err="1"/>
              <a:t>agnoscas</a:t>
            </a:r>
            <a:r>
              <a:rPr lang="en-GB" dirty="0"/>
              <a:t> odium omnium </a:t>
            </a:r>
            <a:r>
              <a:rPr lang="en-GB" dirty="0" err="1"/>
              <a:t>iustum</a:t>
            </a:r>
            <a:r>
              <a:rPr lang="en-GB" dirty="0"/>
              <a:t> et </a:t>
            </a:r>
            <a:r>
              <a:rPr lang="en-GB" dirty="0" err="1"/>
              <a:t>iam</a:t>
            </a:r>
            <a:r>
              <a:rPr lang="en-GB" dirty="0"/>
              <a:t> </a:t>
            </a:r>
            <a:r>
              <a:rPr lang="en-GB" dirty="0" err="1"/>
              <a:t>diu</a:t>
            </a:r>
            <a:r>
              <a:rPr lang="en-GB" dirty="0"/>
              <a:t> </a:t>
            </a:r>
            <a:r>
              <a:rPr lang="en-GB" dirty="0" err="1"/>
              <a:t>tibi</a:t>
            </a:r>
            <a:r>
              <a:rPr lang="en-GB" dirty="0"/>
              <a:t> </a:t>
            </a:r>
            <a:r>
              <a:rPr lang="en-GB" dirty="0" err="1"/>
              <a:t>debitum</a:t>
            </a:r>
            <a:r>
              <a:rPr lang="en-GB" dirty="0"/>
              <a:t>, </a:t>
            </a:r>
            <a:r>
              <a:rPr lang="en-GB" dirty="0" err="1"/>
              <a:t>dubitas</a:t>
            </a:r>
            <a:r>
              <a:rPr lang="en-GB" dirty="0"/>
              <a:t> </a:t>
            </a:r>
            <a:r>
              <a:rPr lang="en-GB" b="1" dirty="0"/>
              <a:t>quorum mentis </a:t>
            </a:r>
            <a:r>
              <a:rPr lang="en-GB" b="1" dirty="0" err="1"/>
              <a:t>sensusque</a:t>
            </a:r>
            <a:r>
              <a:rPr lang="en-GB" b="1" dirty="0"/>
              <a:t> </a:t>
            </a:r>
            <a:r>
              <a:rPr lang="en-GB" b="1" dirty="0" err="1"/>
              <a:t>uolneras</a:t>
            </a:r>
            <a:r>
              <a:rPr lang="en-GB" dirty="0"/>
              <a:t>, </a:t>
            </a:r>
            <a:r>
              <a:rPr lang="en-GB" u="sng" dirty="0" err="1"/>
              <a:t>eorum</a:t>
            </a:r>
            <a:r>
              <a:rPr lang="en-GB" u="sng" dirty="0"/>
              <a:t> </a:t>
            </a:r>
            <a:r>
              <a:rPr lang="en-GB" dirty="0" err="1"/>
              <a:t>aspectum</a:t>
            </a:r>
            <a:r>
              <a:rPr lang="en-GB" dirty="0"/>
              <a:t> </a:t>
            </a:r>
            <a:r>
              <a:rPr lang="en-GB" dirty="0" err="1"/>
              <a:t>praesentiamque</a:t>
            </a:r>
            <a:r>
              <a:rPr lang="en-GB" dirty="0"/>
              <a:t> </a:t>
            </a:r>
            <a:r>
              <a:rPr lang="en-GB" dirty="0" err="1"/>
              <a:t>vitare</a:t>
            </a:r>
            <a:r>
              <a:rPr lang="en-GB" dirty="0"/>
              <a:t>?</a:t>
            </a:r>
            <a:r>
              <a:rPr lang="en-GB" sz="2600" dirty="0"/>
              <a:t> (Cicero, </a:t>
            </a:r>
            <a:r>
              <a:rPr lang="en-GB" sz="2600" i="1" dirty="0"/>
              <a:t>Cat. </a:t>
            </a:r>
            <a:r>
              <a:rPr lang="en-GB" sz="2600" dirty="0"/>
              <a:t>I. 17)</a:t>
            </a:r>
          </a:p>
          <a:p>
            <a:pPr marL="0" indent="0">
              <a:buNone/>
            </a:pPr>
            <a:r>
              <a:rPr lang="fr-FR" dirty="0"/>
              <a:t>‘Si mes esclaves par Hercule me craignaient comme tous vos concitoyens vous craignent, je penserais qu’il me faut quitter la maison. Ne pensez-vous pas qu’il vous faut quitter la ville? Et si je voyais que j'étais si </a:t>
            </a:r>
            <a:r>
              <a:rPr lang="fr-FR" dirty="0" err="1"/>
              <a:t>profondement</a:t>
            </a:r>
            <a:r>
              <a:rPr lang="fr-FR" dirty="0"/>
              <a:t> soupçonné et haï par mes concitoyens, bien qu’à tort, je préférerais renoncer à voir mes concitoyens qu’être regardé par les yeux hostiles de tous. Et vous, quand en connaissance de vos crimes vous reconnaissez la haine de tous comme juste et depuis longtemps due, </a:t>
            </a:r>
            <a:r>
              <a:rPr lang="fr-FR" b="1" dirty="0"/>
              <a:t>face à ceux dont vous blessez l'esprit et le cœur</a:t>
            </a:r>
            <a:r>
              <a:rPr lang="fr-FR" dirty="0"/>
              <a:t>, hésitez-vous à éviter </a:t>
            </a:r>
            <a:r>
              <a:rPr lang="fr-FR" u="sng" dirty="0"/>
              <a:t>leur</a:t>
            </a:r>
            <a:r>
              <a:rPr lang="fr-FR" dirty="0"/>
              <a:t> regard et leur présence?’</a:t>
            </a:r>
            <a:endParaRPr lang="en-GB" dirty="0"/>
          </a:p>
          <a:p>
            <a:pPr marL="0" indent="0">
              <a:lnSpc>
                <a:spcPct val="108000"/>
              </a:lnSpc>
              <a:buNone/>
            </a:pPr>
            <a:endParaRPr lang="en-GB" dirty="0"/>
          </a:p>
        </p:txBody>
      </p:sp>
    </p:spTree>
    <p:extLst>
      <p:ext uri="{BB962C8B-B14F-4D97-AF65-F5344CB8AC3E}">
        <p14:creationId xmlns:p14="http://schemas.microsoft.com/office/powerpoint/2010/main" val="28961470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D48735-41D6-4EFB-AE93-C762DF94AFB9}"/>
              </a:ext>
            </a:extLst>
          </p:cNvPr>
          <p:cNvSpPr>
            <a:spLocks noGrp="1"/>
          </p:cNvSpPr>
          <p:nvPr>
            <p:ph idx="1"/>
          </p:nvPr>
        </p:nvSpPr>
        <p:spPr>
          <a:xfrm>
            <a:off x="450167" y="492368"/>
            <a:ext cx="11282288" cy="6365632"/>
          </a:xfrm>
        </p:spPr>
        <p:txBody>
          <a:bodyPr>
            <a:normAutofit/>
          </a:bodyPr>
          <a:lstStyle/>
          <a:p>
            <a:pPr marL="0" indent="0">
              <a:lnSpc>
                <a:spcPct val="108000"/>
              </a:lnSpc>
              <a:buNone/>
            </a:pPr>
            <a:r>
              <a:rPr lang="en-GB" dirty="0" err="1"/>
              <a:t>quamquam</a:t>
            </a:r>
            <a:r>
              <a:rPr lang="en-GB" dirty="0"/>
              <a:t> </a:t>
            </a:r>
            <a:r>
              <a:rPr lang="en-GB" dirty="0" err="1"/>
              <a:t>est</a:t>
            </a:r>
            <a:r>
              <a:rPr lang="en-GB" dirty="0"/>
              <a:t> </a:t>
            </a:r>
            <a:r>
              <a:rPr lang="en-GB" dirty="0" err="1"/>
              <a:t>uno</a:t>
            </a:r>
            <a:r>
              <a:rPr lang="en-GB" dirty="0"/>
              <a:t> loco </a:t>
            </a:r>
            <a:r>
              <a:rPr lang="en-GB" dirty="0" err="1"/>
              <a:t>condicio</a:t>
            </a:r>
            <a:r>
              <a:rPr lang="en-GB" dirty="0"/>
              <a:t> </a:t>
            </a:r>
            <a:r>
              <a:rPr lang="en-GB" dirty="0" err="1"/>
              <a:t>melior</a:t>
            </a:r>
            <a:r>
              <a:rPr lang="en-GB" dirty="0"/>
              <a:t> </a:t>
            </a:r>
            <a:r>
              <a:rPr lang="en-GB" dirty="0" err="1"/>
              <a:t>externae</a:t>
            </a:r>
            <a:r>
              <a:rPr lang="en-GB" dirty="0"/>
              <a:t> </a:t>
            </a:r>
            <a:r>
              <a:rPr lang="en-GB" dirty="0" err="1"/>
              <a:t>uictoriae</a:t>
            </a:r>
            <a:r>
              <a:rPr lang="en-GB" dirty="0"/>
              <a:t> </a:t>
            </a:r>
            <a:r>
              <a:rPr lang="en-GB" dirty="0" err="1"/>
              <a:t>quam</a:t>
            </a:r>
            <a:r>
              <a:rPr lang="en-GB" dirty="0"/>
              <a:t> </a:t>
            </a:r>
            <a:r>
              <a:rPr lang="en-GB" dirty="0" err="1"/>
              <a:t>domesticae</a:t>
            </a:r>
            <a:r>
              <a:rPr lang="en-GB" dirty="0"/>
              <a:t>, quod </a:t>
            </a:r>
            <a:r>
              <a:rPr lang="en-GB" dirty="0" err="1"/>
              <a:t>hostes</a:t>
            </a:r>
            <a:r>
              <a:rPr lang="en-GB" dirty="0"/>
              <a:t> </a:t>
            </a:r>
            <a:r>
              <a:rPr lang="en-GB" dirty="0" err="1"/>
              <a:t>alienigenae</a:t>
            </a:r>
            <a:r>
              <a:rPr lang="en-GB" dirty="0"/>
              <a:t> </a:t>
            </a:r>
            <a:r>
              <a:rPr lang="en-GB" dirty="0" err="1"/>
              <a:t>aut</a:t>
            </a:r>
            <a:r>
              <a:rPr lang="en-GB" dirty="0"/>
              <a:t> </a:t>
            </a:r>
            <a:r>
              <a:rPr lang="en-GB" dirty="0" err="1"/>
              <a:t>oppressi</a:t>
            </a:r>
            <a:r>
              <a:rPr lang="en-GB" dirty="0"/>
              <a:t> </a:t>
            </a:r>
            <a:r>
              <a:rPr lang="en-GB" dirty="0" err="1"/>
              <a:t>seruiunt</a:t>
            </a:r>
            <a:r>
              <a:rPr lang="en-GB" dirty="0"/>
              <a:t> </a:t>
            </a:r>
            <a:r>
              <a:rPr lang="en-GB" dirty="0" err="1"/>
              <a:t>aut</a:t>
            </a:r>
            <a:r>
              <a:rPr lang="en-GB" dirty="0"/>
              <a:t> </a:t>
            </a:r>
            <a:r>
              <a:rPr lang="en-GB" dirty="0" err="1"/>
              <a:t>recepti</a:t>
            </a:r>
            <a:r>
              <a:rPr lang="en-GB" dirty="0"/>
              <a:t> </a:t>
            </a:r>
            <a:r>
              <a:rPr lang="en-GB" dirty="0" err="1"/>
              <a:t>beneficio</a:t>
            </a:r>
            <a:r>
              <a:rPr lang="en-GB" dirty="0"/>
              <a:t> se </a:t>
            </a:r>
            <a:r>
              <a:rPr lang="en-GB" dirty="0" err="1"/>
              <a:t>obligatos</a:t>
            </a:r>
            <a:r>
              <a:rPr lang="en-GB" dirty="0"/>
              <a:t> </a:t>
            </a:r>
            <a:r>
              <a:rPr lang="en-GB" dirty="0" err="1"/>
              <a:t>putant</a:t>
            </a:r>
            <a:r>
              <a:rPr lang="en-GB" dirty="0"/>
              <a:t>, </a:t>
            </a:r>
            <a:r>
              <a:rPr lang="en-GB" b="1" dirty="0"/>
              <a:t>qui </a:t>
            </a:r>
            <a:r>
              <a:rPr lang="en-GB" dirty="0" err="1"/>
              <a:t>autem</a:t>
            </a:r>
            <a:r>
              <a:rPr lang="en-GB" dirty="0"/>
              <a:t> </a:t>
            </a:r>
            <a:r>
              <a:rPr lang="en-GB" b="1" dirty="0"/>
              <a:t>ex </a:t>
            </a:r>
            <a:r>
              <a:rPr lang="en-GB" b="1" dirty="0" err="1"/>
              <a:t>numero</a:t>
            </a:r>
            <a:r>
              <a:rPr lang="en-GB" b="1" dirty="0"/>
              <a:t> </a:t>
            </a:r>
            <a:r>
              <a:rPr lang="en-GB" b="1" dirty="0" err="1"/>
              <a:t>ciuium</a:t>
            </a:r>
            <a:r>
              <a:rPr lang="en-GB" b="1" dirty="0"/>
              <a:t> dementia </a:t>
            </a:r>
            <a:r>
              <a:rPr lang="en-GB" b="1" dirty="0" err="1"/>
              <a:t>aliqua</a:t>
            </a:r>
            <a:r>
              <a:rPr lang="en-GB" b="1" dirty="0"/>
              <a:t> </a:t>
            </a:r>
            <a:r>
              <a:rPr lang="en-GB" b="1" dirty="0" err="1"/>
              <a:t>deprauati</a:t>
            </a:r>
            <a:r>
              <a:rPr lang="en-GB" b="1" dirty="0"/>
              <a:t> </a:t>
            </a:r>
            <a:r>
              <a:rPr lang="en-GB" b="1" dirty="0" err="1"/>
              <a:t>hostes</a:t>
            </a:r>
            <a:r>
              <a:rPr lang="en-GB" b="1" dirty="0"/>
              <a:t> patriae </a:t>
            </a:r>
            <a:r>
              <a:rPr lang="en-GB" b="1" dirty="0" err="1"/>
              <a:t>semel</a:t>
            </a:r>
            <a:r>
              <a:rPr lang="en-GB" b="1" dirty="0"/>
              <a:t> </a:t>
            </a:r>
            <a:r>
              <a:rPr lang="en-GB" b="1" dirty="0" err="1"/>
              <a:t>esse</a:t>
            </a:r>
            <a:r>
              <a:rPr lang="en-GB" b="1" dirty="0"/>
              <a:t> </a:t>
            </a:r>
            <a:r>
              <a:rPr lang="en-GB" b="1" dirty="0" err="1"/>
              <a:t>coeperunt</a:t>
            </a:r>
            <a:r>
              <a:rPr lang="en-GB" dirty="0"/>
              <a:t>, </a:t>
            </a:r>
            <a:r>
              <a:rPr lang="en-GB" u="sng" dirty="0" err="1"/>
              <a:t>eos</a:t>
            </a:r>
            <a:r>
              <a:rPr lang="en-GB" dirty="0"/>
              <a:t>, cum a </a:t>
            </a:r>
            <a:r>
              <a:rPr lang="en-GB" dirty="0" err="1"/>
              <a:t>pernicie</a:t>
            </a:r>
            <a:r>
              <a:rPr lang="en-GB" dirty="0"/>
              <a:t> rei </a:t>
            </a:r>
            <a:r>
              <a:rPr lang="en-GB" dirty="0" err="1"/>
              <a:t>publicae</a:t>
            </a:r>
            <a:r>
              <a:rPr lang="en-GB" dirty="0"/>
              <a:t> </a:t>
            </a:r>
            <a:r>
              <a:rPr lang="en-GB" dirty="0" err="1"/>
              <a:t>reppuleris</a:t>
            </a:r>
            <a:r>
              <a:rPr lang="en-GB" dirty="0"/>
              <a:t>, </a:t>
            </a:r>
            <a:r>
              <a:rPr lang="en-GB" dirty="0" err="1"/>
              <a:t>nec</a:t>
            </a:r>
            <a:r>
              <a:rPr lang="en-GB" dirty="0"/>
              <a:t> </a:t>
            </a:r>
            <a:r>
              <a:rPr lang="en-GB" dirty="0" err="1"/>
              <a:t>ui</a:t>
            </a:r>
            <a:r>
              <a:rPr lang="en-GB" dirty="0"/>
              <a:t> </a:t>
            </a:r>
            <a:r>
              <a:rPr lang="en-GB" dirty="0" err="1"/>
              <a:t>coercere</a:t>
            </a:r>
            <a:r>
              <a:rPr lang="en-GB" dirty="0"/>
              <a:t> </a:t>
            </a:r>
            <a:r>
              <a:rPr lang="en-GB" dirty="0" err="1"/>
              <a:t>nec</a:t>
            </a:r>
            <a:r>
              <a:rPr lang="en-GB" dirty="0"/>
              <a:t> </a:t>
            </a:r>
            <a:r>
              <a:rPr lang="en-GB" dirty="0" err="1"/>
              <a:t>beneficio</a:t>
            </a:r>
            <a:r>
              <a:rPr lang="en-GB" dirty="0"/>
              <a:t> </a:t>
            </a:r>
            <a:r>
              <a:rPr lang="en-GB" dirty="0" err="1"/>
              <a:t>placare</a:t>
            </a:r>
            <a:r>
              <a:rPr lang="en-GB" dirty="0"/>
              <a:t> </a:t>
            </a:r>
            <a:r>
              <a:rPr lang="en-GB" dirty="0" err="1"/>
              <a:t>possis</a:t>
            </a:r>
            <a:r>
              <a:rPr lang="en-GB" dirty="0"/>
              <a:t>.(Cicero, </a:t>
            </a:r>
            <a:r>
              <a:rPr lang="en-GB" i="1" dirty="0"/>
              <a:t>Cat. </a:t>
            </a:r>
            <a:r>
              <a:rPr lang="en-GB" dirty="0"/>
              <a:t>IV. 22)</a:t>
            </a:r>
          </a:p>
          <a:p>
            <a:pPr marL="0" indent="0">
              <a:lnSpc>
                <a:spcPct val="108000"/>
              </a:lnSpc>
              <a:buNone/>
            </a:pPr>
            <a:r>
              <a:rPr lang="en-GB" dirty="0"/>
              <a:t>‘Although on one point the situation involving a victory abroad is better than that involving one at home, in that foreign enemies are either overcome and serve us, or are taken in and consider themselves bound by the support, but </a:t>
            </a:r>
            <a:r>
              <a:rPr lang="en-GB" b="1" dirty="0"/>
              <a:t>those from the ranks of citizens who, depraved by some madness, have once begun to be enemies of their country, </a:t>
            </a:r>
            <a:r>
              <a:rPr lang="en-GB" u="sng" dirty="0"/>
              <a:t>them</a:t>
            </a:r>
            <a:r>
              <a:rPr lang="en-GB" dirty="0"/>
              <a:t> you can neither restrain with force nor appease with favour when you have driven them off destroying the state.’</a:t>
            </a:r>
          </a:p>
          <a:p>
            <a:pPr marL="0" indent="0">
              <a:buNone/>
            </a:pPr>
            <a:endParaRPr lang="en-GB" sz="2600" dirty="0"/>
          </a:p>
          <a:p>
            <a:pPr marL="0" indent="0">
              <a:lnSpc>
                <a:spcPct val="108000"/>
              </a:lnSpc>
              <a:buNone/>
            </a:pPr>
            <a:endParaRPr lang="en-GB" dirty="0"/>
          </a:p>
          <a:p>
            <a:pPr marL="0" indent="0">
              <a:lnSpc>
                <a:spcPct val="108000"/>
              </a:lnSpc>
              <a:buNone/>
            </a:pPr>
            <a:endParaRPr lang="en-GB" i="1" dirty="0"/>
          </a:p>
          <a:p>
            <a:pPr marL="0" indent="0">
              <a:lnSpc>
                <a:spcPct val="108000"/>
              </a:lnSpc>
              <a:buNone/>
            </a:pPr>
            <a:endParaRPr lang="en-GB" dirty="0"/>
          </a:p>
        </p:txBody>
      </p:sp>
    </p:spTree>
    <p:extLst>
      <p:ext uri="{BB962C8B-B14F-4D97-AF65-F5344CB8AC3E}">
        <p14:creationId xmlns:p14="http://schemas.microsoft.com/office/powerpoint/2010/main" val="836811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D48735-41D6-4EFB-AE93-C762DF94AFB9}"/>
              </a:ext>
            </a:extLst>
          </p:cNvPr>
          <p:cNvSpPr>
            <a:spLocks noGrp="1"/>
          </p:cNvSpPr>
          <p:nvPr>
            <p:ph idx="1"/>
          </p:nvPr>
        </p:nvSpPr>
        <p:spPr>
          <a:xfrm>
            <a:off x="450167" y="492369"/>
            <a:ext cx="11282288" cy="5684594"/>
          </a:xfrm>
        </p:spPr>
        <p:txBody>
          <a:bodyPr/>
          <a:lstStyle/>
          <a:p>
            <a:pPr marL="0" indent="0">
              <a:lnSpc>
                <a:spcPct val="103000"/>
              </a:lnSpc>
              <a:buNone/>
            </a:pPr>
            <a:r>
              <a:rPr lang="en-GB" sz="2400" dirty="0" err="1"/>
              <a:t>nam</a:t>
            </a:r>
            <a:r>
              <a:rPr lang="en-GB" sz="2400" dirty="0"/>
              <a:t> </a:t>
            </a:r>
            <a:r>
              <a:rPr lang="en-GB" sz="2400" b="1" dirty="0"/>
              <a:t>qui omnia </a:t>
            </a:r>
            <a:r>
              <a:rPr lang="en-GB" sz="2400" b="1" dirty="0" err="1"/>
              <a:t>parat</a:t>
            </a:r>
            <a:r>
              <a:rPr lang="en-GB" sz="2400" b="1" dirty="0"/>
              <a:t> contra me, </a:t>
            </a:r>
            <a:r>
              <a:rPr lang="en-GB" sz="2400" b="1" dirty="0" err="1"/>
              <a:t>ut</a:t>
            </a:r>
            <a:r>
              <a:rPr lang="en-GB" sz="2400" b="1" dirty="0"/>
              <a:t> quo tempore </a:t>
            </a:r>
            <a:r>
              <a:rPr lang="en-GB" sz="2400" b="1" dirty="0" err="1"/>
              <a:t>velit</a:t>
            </a:r>
            <a:r>
              <a:rPr lang="en-GB" sz="2400" b="1" dirty="0"/>
              <a:t>, bellum </a:t>
            </a:r>
            <a:r>
              <a:rPr lang="en-GB" sz="2400" b="1" dirty="0" err="1"/>
              <a:t>possit</a:t>
            </a:r>
            <a:r>
              <a:rPr lang="en-GB" sz="2400" b="1" dirty="0"/>
              <a:t> </a:t>
            </a:r>
            <a:r>
              <a:rPr lang="en-GB" sz="2400" b="1" dirty="0" err="1"/>
              <a:t>inferre</a:t>
            </a:r>
            <a:r>
              <a:rPr lang="en-GB" sz="2400" dirty="0"/>
              <a:t>,</a:t>
            </a:r>
            <a:r>
              <a:rPr lang="en-GB" sz="2400" b="1" dirty="0"/>
              <a:t> </a:t>
            </a:r>
            <a:r>
              <a:rPr lang="en-GB" sz="2400" u="sng" dirty="0"/>
              <a:t>hic</a:t>
            </a:r>
            <a:r>
              <a:rPr lang="en-GB" sz="2400" dirty="0"/>
              <a:t> </a:t>
            </a:r>
            <a:r>
              <a:rPr lang="en-GB" sz="2400" dirty="0" err="1"/>
              <a:t>iam</a:t>
            </a:r>
            <a:r>
              <a:rPr lang="en-GB" sz="2400" dirty="0"/>
              <a:t> mihi </a:t>
            </a:r>
            <a:r>
              <a:rPr lang="en-GB" sz="2400" dirty="0" err="1"/>
              <a:t>hostis</a:t>
            </a:r>
            <a:r>
              <a:rPr lang="en-GB" sz="2400" dirty="0"/>
              <a:t> </a:t>
            </a:r>
            <a:r>
              <a:rPr lang="en-GB" sz="2400" dirty="0" err="1"/>
              <a:t>est</a:t>
            </a:r>
            <a:r>
              <a:rPr lang="en-GB" sz="2400" dirty="0"/>
              <a:t>, </a:t>
            </a:r>
            <a:r>
              <a:rPr lang="en-GB" sz="2400" dirty="0" err="1"/>
              <a:t>tametsi</a:t>
            </a:r>
            <a:r>
              <a:rPr lang="en-GB" sz="2400" dirty="0"/>
              <a:t> </a:t>
            </a:r>
            <a:r>
              <a:rPr lang="en-GB" sz="2400" dirty="0" err="1"/>
              <a:t>nondum</a:t>
            </a:r>
            <a:r>
              <a:rPr lang="en-GB" sz="2400" dirty="0"/>
              <a:t> </a:t>
            </a:r>
            <a:r>
              <a:rPr lang="en-GB" sz="2400" dirty="0" err="1"/>
              <a:t>armis</a:t>
            </a:r>
            <a:r>
              <a:rPr lang="en-GB" sz="2400" dirty="0"/>
              <a:t> </a:t>
            </a:r>
            <a:r>
              <a:rPr lang="en-GB" sz="2400" dirty="0" err="1"/>
              <a:t>agat</a:t>
            </a:r>
            <a:r>
              <a:rPr lang="en-GB" sz="2400" dirty="0"/>
              <a:t>.</a:t>
            </a:r>
          </a:p>
          <a:p>
            <a:pPr marL="0" indent="0">
              <a:lnSpc>
                <a:spcPct val="103000"/>
              </a:lnSpc>
              <a:buNone/>
            </a:pPr>
            <a:r>
              <a:rPr lang="en-GB" sz="2400" dirty="0"/>
              <a:t>‘Car </a:t>
            </a:r>
            <a:r>
              <a:rPr lang="en-GB" sz="2400" b="1" dirty="0" err="1"/>
              <a:t>celui</a:t>
            </a:r>
            <a:r>
              <a:rPr lang="en-GB" sz="2400" b="1" dirty="0"/>
              <a:t> qui prepare tout </a:t>
            </a:r>
            <a:r>
              <a:rPr lang="en-GB" sz="2400" b="1" dirty="0" err="1"/>
              <a:t>contre</a:t>
            </a:r>
            <a:r>
              <a:rPr lang="en-GB" sz="2400" b="1" dirty="0"/>
              <a:t> </a:t>
            </a:r>
            <a:r>
              <a:rPr lang="en-GB" sz="2400" b="1" dirty="0" err="1"/>
              <a:t>moi</a:t>
            </a:r>
            <a:r>
              <a:rPr lang="en-GB" sz="2400" b="1" dirty="0"/>
              <a:t>, pour </a:t>
            </a:r>
            <a:r>
              <a:rPr lang="en-GB" sz="2400" b="1" dirty="0" err="1"/>
              <a:t>pouvoir</a:t>
            </a:r>
            <a:r>
              <a:rPr lang="en-GB" sz="2400" b="1" dirty="0"/>
              <a:t> faire la guerre </a:t>
            </a:r>
            <a:r>
              <a:rPr lang="en-GB" sz="2400" b="1" dirty="0" err="1"/>
              <a:t>quand</a:t>
            </a:r>
            <a:r>
              <a:rPr lang="en-GB" sz="2400" b="1" dirty="0"/>
              <a:t> </a:t>
            </a:r>
            <a:r>
              <a:rPr lang="en-GB" sz="2400" b="1" dirty="0" err="1"/>
              <a:t>il</a:t>
            </a:r>
            <a:r>
              <a:rPr lang="en-GB" sz="2400" b="1" dirty="0"/>
              <a:t> </a:t>
            </a:r>
            <a:r>
              <a:rPr lang="en-GB" sz="2400" b="1" dirty="0" err="1"/>
              <a:t>veut</a:t>
            </a:r>
            <a:r>
              <a:rPr lang="en-GB" sz="2400" dirty="0"/>
              <a:t>, </a:t>
            </a:r>
            <a:r>
              <a:rPr lang="en-GB" sz="2400" u="sng" dirty="0" err="1"/>
              <a:t>celui</a:t>
            </a:r>
            <a:r>
              <a:rPr lang="en-GB" sz="2400" dirty="0"/>
              <a:t> </a:t>
            </a:r>
            <a:r>
              <a:rPr lang="en-GB" sz="2400" dirty="0" err="1"/>
              <a:t>m’est</a:t>
            </a:r>
            <a:r>
              <a:rPr lang="en-GB" sz="2400" dirty="0"/>
              <a:t> </a:t>
            </a:r>
            <a:r>
              <a:rPr lang="en-GB" sz="2400" dirty="0" err="1"/>
              <a:t>déja</a:t>
            </a:r>
            <a:r>
              <a:rPr lang="en-GB" sz="2400" dirty="0"/>
              <a:t> un </a:t>
            </a:r>
            <a:r>
              <a:rPr lang="en-GB" sz="2400" dirty="0" err="1"/>
              <a:t>ennemi</a:t>
            </a:r>
            <a:r>
              <a:rPr lang="en-GB" sz="2400" dirty="0"/>
              <a:t>, </a:t>
            </a:r>
            <a:r>
              <a:rPr lang="en-GB" sz="2400" dirty="0" err="1"/>
              <a:t>même</a:t>
            </a:r>
            <a:r>
              <a:rPr lang="en-GB" sz="2400" dirty="0"/>
              <a:t> </a:t>
            </a:r>
            <a:r>
              <a:rPr lang="en-GB" sz="2400" dirty="0" err="1"/>
              <a:t>s’il</a:t>
            </a:r>
            <a:r>
              <a:rPr lang="en-GB" sz="2400" dirty="0"/>
              <a:t> ne se conduit pas encore </a:t>
            </a:r>
            <a:r>
              <a:rPr lang="en-GB" sz="2400" dirty="0" err="1"/>
              <a:t>en</a:t>
            </a:r>
            <a:r>
              <a:rPr lang="en-GB" sz="2400" dirty="0"/>
              <a:t> </a:t>
            </a:r>
            <a:r>
              <a:rPr lang="en-GB" sz="2400" dirty="0" err="1"/>
              <a:t>armes</a:t>
            </a:r>
            <a:r>
              <a:rPr lang="en-GB" sz="2400" dirty="0"/>
              <a:t>.’</a:t>
            </a:r>
          </a:p>
          <a:p>
            <a:pPr marL="0" indent="0">
              <a:lnSpc>
                <a:spcPct val="103000"/>
              </a:lnSpc>
              <a:buNone/>
            </a:pPr>
            <a:r>
              <a:rPr lang="en-GB" sz="2400" dirty="0"/>
              <a:t>(Cato </a:t>
            </a:r>
            <a:r>
              <a:rPr lang="en-GB" sz="2400" dirty="0" err="1"/>
              <a:t>orat</a:t>
            </a:r>
            <a:r>
              <a:rPr lang="en-GB" sz="2400" dirty="0"/>
              <a:t>., </a:t>
            </a:r>
            <a:r>
              <a:rPr lang="en-GB" sz="2400" dirty="0" err="1"/>
              <a:t>fr.</a:t>
            </a:r>
            <a:r>
              <a:rPr lang="en-GB" sz="2400" dirty="0"/>
              <a:t> 195 Malcovati</a:t>
            </a:r>
            <a:r>
              <a:rPr lang="en-GB" sz="2400" baseline="30000" dirty="0"/>
              <a:t>3</a:t>
            </a:r>
            <a:r>
              <a:rPr lang="en-GB" sz="2400" dirty="0"/>
              <a:t>)</a:t>
            </a:r>
          </a:p>
          <a:p>
            <a:pPr marL="0" indent="0">
              <a:lnSpc>
                <a:spcPct val="103000"/>
              </a:lnSpc>
              <a:buNone/>
            </a:pPr>
            <a:endParaRPr lang="en-GB" sz="2400" dirty="0"/>
          </a:p>
          <a:p>
            <a:pPr marL="0" indent="0">
              <a:lnSpc>
                <a:spcPct val="103000"/>
              </a:lnSpc>
              <a:buNone/>
            </a:pPr>
            <a:r>
              <a:rPr lang="en-GB" sz="2400" dirty="0"/>
              <a:t>On </a:t>
            </a:r>
            <a:r>
              <a:rPr lang="en-GB" sz="2400" dirty="0" err="1"/>
              <a:t>dit</a:t>
            </a:r>
            <a:r>
              <a:rPr lang="en-GB" sz="2400" dirty="0"/>
              <a:t> </a:t>
            </a:r>
            <a:r>
              <a:rPr lang="en-GB" sz="2400" dirty="0" err="1"/>
              <a:t>souvent</a:t>
            </a:r>
            <a:r>
              <a:rPr lang="en-GB" sz="2400" dirty="0"/>
              <a:t> que la construction correlative </a:t>
            </a:r>
            <a:r>
              <a:rPr lang="en-GB" sz="2400" dirty="0" err="1"/>
              <a:t>devient</a:t>
            </a:r>
            <a:r>
              <a:rPr lang="en-GB" sz="2400" dirty="0"/>
              <a:t> </a:t>
            </a:r>
            <a:r>
              <a:rPr lang="en-GB" sz="2400" dirty="0" err="1"/>
              <a:t>moins</a:t>
            </a:r>
            <a:r>
              <a:rPr lang="en-GB" sz="2400" dirty="0"/>
              <a:t> </a:t>
            </a:r>
            <a:r>
              <a:rPr lang="en-GB" sz="2400" dirty="0" err="1"/>
              <a:t>fréquente</a:t>
            </a:r>
            <a:r>
              <a:rPr lang="en-GB" sz="2400" dirty="0"/>
              <a:t> entre le </a:t>
            </a:r>
            <a:r>
              <a:rPr lang="en-GB" sz="2400" dirty="0" err="1"/>
              <a:t>latin</a:t>
            </a:r>
            <a:r>
              <a:rPr lang="en-GB" sz="2400" dirty="0"/>
              <a:t> </a:t>
            </a:r>
            <a:r>
              <a:rPr lang="en-GB" sz="2400" dirty="0" err="1"/>
              <a:t>archaïque</a:t>
            </a:r>
            <a:r>
              <a:rPr lang="en-GB" sz="2400" dirty="0"/>
              <a:t> et le premier siècle av. J.-C., et encore </a:t>
            </a:r>
            <a:r>
              <a:rPr lang="en-GB" sz="2400" dirty="0" err="1"/>
              <a:t>moins</a:t>
            </a:r>
            <a:r>
              <a:rPr lang="en-GB" sz="2400" dirty="0"/>
              <a:t> </a:t>
            </a:r>
            <a:r>
              <a:rPr lang="en-GB" sz="2400" dirty="0" err="1"/>
              <a:t>fréquente</a:t>
            </a:r>
            <a:r>
              <a:rPr lang="en-GB" sz="2400" dirty="0"/>
              <a:t> au </a:t>
            </a:r>
            <a:r>
              <a:rPr lang="en-GB" sz="2400" dirty="0" err="1"/>
              <a:t>cours</a:t>
            </a:r>
            <a:r>
              <a:rPr lang="en-GB" sz="2400" dirty="0"/>
              <a:t> des siècles </a:t>
            </a:r>
            <a:r>
              <a:rPr lang="en-GB" sz="2400" dirty="0" err="1"/>
              <a:t>suivants</a:t>
            </a:r>
            <a:r>
              <a:rPr lang="en-GB" sz="2400" dirty="0"/>
              <a:t>. </a:t>
            </a:r>
            <a:r>
              <a:rPr lang="en-GB" sz="2400" dirty="0" err="1"/>
              <a:t>Plusieurs</a:t>
            </a:r>
            <a:r>
              <a:rPr lang="en-GB" sz="2400" dirty="0"/>
              <a:t> explications </a:t>
            </a:r>
            <a:r>
              <a:rPr lang="en-GB" sz="2400" dirty="0" err="1"/>
              <a:t>ont</a:t>
            </a:r>
            <a:r>
              <a:rPr lang="en-GB" sz="2400" dirty="0"/>
              <a:t> </a:t>
            </a:r>
            <a:r>
              <a:rPr lang="en-GB" sz="2400" dirty="0" err="1"/>
              <a:t>été</a:t>
            </a:r>
            <a:r>
              <a:rPr lang="en-GB" sz="2400" dirty="0"/>
              <a:t> </a:t>
            </a:r>
            <a:r>
              <a:rPr lang="en-GB" sz="2400" dirty="0" err="1"/>
              <a:t>avancées</a:t>
            </a:r>
            <a:r>
              <a:rPr lang="en-GB" sz="2400" dirty="0"/>
              <a:t>:</a:t>
            </a:r>
          </a:p>
          <a:p>
            <a:pPr marL="0" indent="0">
              <a:lnSpc>
                <a:spcPct val="103000"/>
              </a:lnSpc>
              <a:buNone/>
            </a:pPr>
            <a:r>
              <a:rPr lang="en-GB" sz="2400" dirty="0"/>
              <a:t>   • la construction correlative </a:t>
            </a:r>
            <a:r>
              <a:rPr lang="en-GB" sz="2400" dirty="0" err="1"/>
              <a:t>comme</a:t>
            </a:r>
            <a:r>
              <a:rPr lang="en-GB" sz="2400" dirty="0"/>
              <a:t> </a:t>
            </a:r>
            <a:r>
              <a:rPr lang="en-GB" sz="2400" dirty="0" err="1"/>
              <a:t>archaïsme</a:t>
            </a:r>
            <a:r>
              <a:rPr lang="en-GB" sz="2400" dirty="0"/>
              <a:t> </a:t>
            </a:r>
            <a:r>
              <a:rPr lang="en-GB" sz="2400" dirty="0" err="1"/>
              <a:t>syntaxique</a:t>
            </a:r>
            <a:r>
              <a:rPr lang="en-GB" sz="2400" dirty="0"/>
              <a:t> </a:t>
            </a:r>
            <a:r>
              <a:rPr lang="en-GB" sz="2400" dirty="0" err="1"/>
              <a:t>en</a:t>
            </a:r>
            <a:r>
              <a:rPr lang="en-GB" sz="2400" dirty="0"/>
              <a:t> </a:t>
            </a:r>
            <a:r>
              <a:rPr lang="en-GB" sz="2400" dirty="0" err="1"/>
              <a:t>latin</a:t>
            </a:r>
            <a:r>
              <a:rPr lang="en-GB" sz="2400" dirty="0"/>
              <a:t>;</a:t>
            </a:r>
          </a:p>
          <a:p>
            <a:pPr marL="0" indent="0">
              <a:lnSpc>
                <a:spcPct val="103000"/>
              </a:lnSpc>
              <a:buNone/>
            </a:pPr>
            <a:endParaRPr lang="en-GB" sz="2400"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3796592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D48735-41D6-4EFB-AE93-C762DF94AFB9}"/>
              </a:ext>
            </a:extLst>
          </p:cNvPr>
          <p:cNvSpPr>
            <a:spLocks noGrp="1"/>
          </p:cNvSpPr>
          <p:nvPr>
            <p:ph idx="1"/>
          </p:nvPr>
        </p:nvSpPr>
        <p:spPr>
          <a:xfrm>
            <a:off x="450167" y="492369"/>
            <a:ext cx="11282288" cy="5684594"/>
          </a:xfrm>
        </p:spPr>
        <p:txBody>
          <a:bodyPr/>
          <a:lstStyle/>
          <a:p>
            <a:pPr marL="0" indent="0">
              <a:lnSpc>
                <a:spcPct val="103000"/>
              </a:lnSpc>
              <a:buNone/>
            </a:pPr>
            <a:r>
              <a:rPr lang="en-GB" sz="2400" dirty="0" err="1"/>
              <a:t>nam</a:t>
            </a:r>
            <a:r>
              <a:rPr lang="en-GB" sz="2400" dirty="0"/>
              <a:t> </a:t>
            </a:r>
            <a:r>
              <a:rPr lang="en-GB" sz="2400" b="1" dirty="0"/>
              <a:t>qui omnia </a:t>
            </a:r>
            <a:r>
              <a:rPr lang="en-GB" sz="2400" b="1" dirty="0" err="1"/>
              <a:t>parat</a:t>
            </a:r>
            <a:r>
              <a:rPr lang="en-GB" sz="2400" b="1" dirty="0"/>
              <a:t> contra me, </a:t>
            </a:r>
            <a:r>
              <a:rPr lang="en-GB" sz="2400" b="1" dirty="0" err="1"/>
              <a:t>ut</a:t>
            </a:r>
            <a:r>
              <a:rPr lang="en-GB" sz="2400" b="1" dirty="0"/>
              <a:t> quo tempore </a:t>
            </a:r>
            <a:r>
              <a:rPr lang="en-GB" sz="2400" b="1" dirty="0" err="1"/>
              <a:t>velit</a:t>
            </a:r>
            <a:r>
              <a:rPr lang="en-GB" sz="2400" b="1" dirty="0"/>
              <a:t>, bellum </a:t>
            </a:r>
            <a:r>
              <a:rPr lang="en-GB" sz="2400" b="1" dirty="0" err="1"/>
              <a:t>possit</a:t>
            </a:r>
            <a:r>
              <a:rPr lang="en-GB" sz="2400" b="1" dirty="0"/>
              <a:t> </a:t>
            </a:r>
            <a:r>
              <a:rPr lang="en-GB" sz="2400" b="1" dirty="0" err="1"/>
              <a:t>inferre</a:t>
            </a:r>
            <a:r>
              <a:rPr lang="en-GB" sz="2400" dirty="0"/>
              <a:t>,</a:t>
            </a:r>
            <a:r>
              <a:rPr lang="en-GB" sz="2400" b="1" dirty="0"/>
              <a:t> </a:t>
            </a:r>
            <a:r>
              <a:rPr lang="en-GB" sz="2400" u="sng" dirty="0"/>
              <a:t>hic</a:t>
            </a:r>
            <a:r>
              <a:rPr lang="en-GB" sz="2400" dirty="0"/>
              <a:t> </a:t>
            </a:r>
            <a:r>
              <a:rPr lang="en-GB" sz="2400" dirty="0" err="1"/>
              <a:t>iam</a:t>
            </a:r>
            <a:r>
              <a:rPr lang="en-GB" sz="2400" dirty="0"/>
              <a:t> mihi </a:t>
            </a:r>
            <a:r>
              <a:rPr lang="en-GB" sz="2400" dirty="0" err="1"/>
              <a:t>hostis</a:t>
            </a:r>
            <a:r>
              <a:rPr lang="en-GB" sz="2400" dirty="0"/>
              <a:t> </a:t>
            </a:r>
            <a:r>
              <a:rPr lang="en-GB" sz="2400" dirty="0" err="1"/>
              <a:t>est</a:t>
            </a:r>
            <a:r>
              <a:rPr lang="en-GB" sz="2400" dirty="0"/>
              <a:t>, </a:t>
            </a:r>
            <a:r>
              <a:rPr lang="en-GB" sz="2400" dirty="0" err="1"/>
              <a:t>tametsi</a:t>
            </a:r>
            <a:r>
              <a:rPr lang="en-GB" sz="2400" dirty="0"/>
              <a:t> </a:t>
            </a:r>
            <a:r>
              <a:rPr lang="en-GB" sz="2400" dirty="0" err="1"/>
              <a:t>nondum</a:t>
            </a:r>
            <a:r>
              <a:rPr lang="en-GB" sz="2400" dirty="0"/>
              <a:t> </a:t>
            </a:r>
            <a:r>
              <a:rPr lang="en-GB" sz="2400" dirty="0" err="1"/>
              <a:t>armis</a:t>
            </a:r>
            <a:r>
              <a:rPr lang="en-GB" sz="2400" dirty="0"/>
              <a:t> </a:t>
            </a:r>
            <a:r>
              <a:rPr lang="en-GB" sz="2400" dirty="0" err="1"/>
              <a:t>agat</a:t>
            </a:r>
            <a:r>
              <a:rPr lang="en-GB" sz="2400" dirty="0"/>
              <a:t>.</a:t>
            </a:r>
          </a:p>
          <a:p>
            <a:pPr marL="0" indent="0">
              <a:lnSpc>
                <a:spcPct val="103000"/>
              </a:lnSpc>
              <a:buNone/>
            </a:pPr>
            <a:r>
              <a:rPr lang="en-GB" sz="2400" dirty="0"/>
              <a:t>‘Car </a:t>
            </a:r>
            <a:r>
              <a:rPr lang="en-GB" sz="2400" b="1" dirty="0" err="1"/>
              <a:t>celui</a:t>
            </a:r>
            <a:r>
              <a:rPr lang="en-GB" sz="2400" b="1" dirty="0"/>
              <a:t> qui prepare tout </a:t>
            </a:r>
            <a:r>
              <a:rPr lang="en-GB" sz="2400" b="1" dirty="0" err="1"/>
              <a:t>contre</a:t>
            </a:r>
            <a:r>
              <a:rPr lang="en-GB" sz="2400" b="1" dirty="0"/>
              <a:t> </a:t>
            </a:r>
            <a:r>
              <a:rPr lang="en-GB" sz="2400" b="1" dirty="0" err="1"/>
              <a:t>moi</a:t>
            </a:r>
            <a:r>
              <a:rPr lang="en-GB" sz="2400" b="1" dirty="0"/>
              <a:t>, pour </a:t>
            </a:r>
            <a:r>
              <a:rPr lang="en-GB" sz="2400" b="1" dirty="0" err="1"/>
              <a:t>pouvoir</a:t>
            </a:r>
            <a:r>
              <a:rPr lang="en-GB" sz="2400" b="1" dirty="0"/>
              <a:t> faire la guerre </a:t>
            </a:r>
            <a:r>
              <a:rPr lang="en-GB" sz="2400" b="1" dirty="0" err="1"/>
              <a:t>quand</a:t>
            </a:r>
            <a:r>
              <a:rPr lang="en-GB" sz="2400" b="1" dirty="0"/>
              <a:t> </a:t>
            </a:r>
            <a:r>
              <a:rPr lang="en-GB" sz="2400" b="1" dirty="0" err="1"/>
              <a:t>il</a:t>
            </a:r>
            <a:r>
              <a:rPr lang="en-GB" sz="2400" b="1" dirty="0"/>
              <a:t> </a:t>
            </a:r>
            <a:r>
              <a:rPr lang="en-GB" sz="2400" b="1" dirty="0" err="1"/>
              <a:t>veut</a:t>
            </a:r>
            <a:r>
              <a:rPr lang="en-GB" sz="2400" dirty="0"/>
              <a:t>, </a:t>
            </a:r>
            <a:r>
              <a:rPr lang="en-GB" sz="2400" u="sng" dirty="0" err="1"/>
              <a:t>celui</a:t>
            </a:r>
            <a:r>
              <a:rPr lang="en-GB" sz="2400" dirty="0"/>
              <a:t> </a:t>
            </a:r>
            <a:r>
              <a:rPr lang="en-GB" sz="2400" dirty="0" err="1"/>
              <a:t>m’est</a:t>
            </a:r>
            <a:r>
              <a:rPr lang="en-GB" sz="2400" dirty="0"/>
              <a:t> </a:t>
            </a:r>
            <a:r>
              <a:rPr lang="en-GB" sz="2400" dirty="0" err="1"/>
              <a:t>déja</a:t>
            </a:r>
            <a:r>
              <a:rPr lang="en-GB" sz="2400" dirty="0"/>
              <a:t> un </a:t>
            </a:r>
            <a:r>
              <a:rPr lang="en-GB" sz="2400" dirty="0" err="1"/>
              <a:t>ennemi</a:t>
            </a:r>
            <a:r>
              <a:rPr lang="en-GB" sz="2400" dirty="0"/>
              <a:t>, </a:t>
            </a:r>
            <a:r>
              <a:rPr lang="en-GB" sz="2400" dirty="0" err="1"/>
              <a:t>même</a:t>
            </a:r>
            <a:r>
              <a:rPr lang="en-GB" sz="2400" dirty="0"/>
              <a:t> </a:t>
            </a:r>
            <a:r>
              <a:rPr lang="en-GB" sz="2400" dirty="0" err="1"/>
              <a:t>s’il</a:t>
            </a:r>
            <a:r>
              <a:rPr lang="en-GB" sz="2400" dirty="0"/>
              <a:t> ne se conduit pas encore </a:t>
            </a:r>
            <a:r>
              <a:rPr lang="en-GB" sz="2400" dirty="0" err="1"/>
              <a:t>en</a:t>
            </a:r>
            <a:r>
              <a:rPr lang="en-GB" sz="2400" dirty="0"/>
              <a:t> </a:t>
            </a:r>
            <a:r>
              <a:rPr lang="en-GB" sz="2400" dirty="0" err="1"/>
              <a:t>armes</a:t>
            </a:r>
            <a:r>
              <a:rPr lang="en-GB" sz="2400" dirty="0"/>
              <a:t>.’</a:t>
            </a:r>
          </a:p>
          <a:p>
            <a:pPr marL="0" indent="0">
              <a:lnSpc>
                <a:spcPct val="103000"/>
              </a:lnSpc>
              <a:buNone/>
            </a:pPr>
            <a:r>
              <a:rPr lang="en-GB" sz="2400" dirty="0"/>
              <a:t>(Cato </a:t>
            </a:r>
            <a:r>
              <a:rPr lang="en-GB" sz="2400" dirty="0" err="1"/>
              <a:t>orat</a:t>
            </a:r>
            <a:r>
              <a:rPr lang="en-GB" sz="2400" dirty="0"/>
              <a:t>., </a:t>
            </a:r>
            <a:r>
              <a:rPr lang="en-GB" sz="2400" dirty="0" err="1"/>
              <a:t>fr.</a:t>
            </a:r>
            <a:r>
              <a:rPr lang="en-GB" sz="2400" dirty="0"/>
              <a:t> 195 Malcovati</a:t>
            </a:r>
            <a:r>
              <a:rPr lang="en-GB" sz="2400" baseline="30000" dirty="0"/>
              <a:t>3</a:t>
            </a:r>
            <a:r>
              <a:rPr lang="en-GB" sz="2400" dirty="0"/>
              <a:t>)</a:t>
            </a:r>
          </a:p>
          <a:p>
            <a:pPr marL="0" indent="0">
              <a:lnSpc>
                <a:spcPct val="103000"/>
              </a:lnSpc>
              <a:buNone/>
            </a:pPr>
            <a:endParaRPr lang="en-GB" sz="2400" dirty="0"/>
          </a:p>
          <a:p>
            <a:pPr marL="0" indent="0">
              <a:lnSpc>
                <a:spcPct val="103000"/>
              </a:lnSpc>
              <a:buNone/>
            </a:pPr>
            <a:r>
              <a:rPr lang="en-GB" sz="2400" dirty="0"/>
              <a:t>On </a:t>
            </a:r>
            <a:r>
              <a:rPr lang="en-GB" sz="2400" dirty="0" err="1"/>
              <a:t>dit</a:t>
            </a:r>
            <a:r>
              <a:rPr lang="en-GB" sz="2400" dirty="0"/>
              <a:t> </a:t>
            </a:r>
            <a:r>
              <a:rPr lang="en-GB" sz="2400" dirty="0" err="1"/>
              <a:t>souvent</a:t>
            </a:r>
            <a:r>
              <a:rPr lang="en-GB" sz="2400" dirty="0"/>
              <a:t> que la construction correlative </a:t>
            </a:r>
            <a:r>
              <a:rPr lang="en-GB" sz="2400" dirty="0" err="1"/>
              <a:t>devient</a:t>
            </a:r>
            <a:r>
              <a:rPr lang="en-GB" sz="2400" dirty="0"/>
              <a:t> </a:t>
            </a:r>
            <a:r>
              <a:rPr lang="en-GB" sz="2400" dirty="0" err="1"/>
              <a:t>moins</a:t>
            </a:r>
            <a:r>
              <a:rPr lang="en-GB" sz="2400" dirty="0"/>
              <a:t> </a:t>
            </a:r>
            <a:r>
              <a:rPr lang="en-GB" sz="2400" dirty="0" err="1"/>
              <a:t>fréquente</a:t>
            </a:r>
            <a:r>
              <a:rPr lang="en-GB" sz="2400" dirty="0"/>
              <a:t> entre le </a:t>
            </a:r>
            <a:r>
              <a:rPr lang="en-GB" sz="2400" dirty="0" err="1"/>
              <a:t>latin</a:t>
            </a:r>
            <a:r>
              <a:rPr lang="en-GB" sz="2400" dirty="0"/>
              <a:t> </a:t>
            </a:r>
            <a:r>
              <a:rPr lang="en-GB" sz="2400" dirty="0" err="1"/>
              <a:t>archaïque</a:t>
            </a:r>
            <a:r>
              <a:rPr lang="en-GB" sz="2400" dirty="0"/>
              <a:t> et le premier siècle av. J.-C., et encore </a:t>
            </a:r>
            <a:r>
              <a:rPr lang="en-GB" sz="2400" dirty="0" err="1"/>
              <a:t>moins</a:t>
            </a:r>
            <a:r>
              <a:rPr lang="en-GB" sz="2400" dirty="0"/>
              <a:t> </a:t>
            </a:r>
            <a:r>
              <a:rPr lang="en-GB" sz="2400" dirty="0" err="1"/>
              <a:t>fréquente</a:t>
            </a:r>
            <a:r>
              <a:rPr lang="en-GB" sz="2400" dirty="0"/>
              <a:t> au </a:t>
            </a:r>
            <a:r>
              <a:rPr lang="en-GB" sz="2400" dirty="0" err="1"/>
              <a:t>cours</a:t>
            </a:r>
            <a:r>
              <a:rPr lang="en-GB" sz="2400" dirty="0"/>
              <a:t> des siècles </a:t>
            </a:r>
            <a:r>
              <a:rPr lang="en-GB" sz="2400" dirty="0" err="1"/>
              <a:t>suivants</a:t>
            </a:r>
            <a:r>
              <a:rPr lang="en-GB" sz="2400" dirty="0"/>
              <a:t>. </a:t>
            </a:r>
            <a:r>
              <a:rPr lang="en-GB" sz="2400" dirty="0" err="1"/>
              <a:t>Plusieurs</a:t>
            </a:r>
            <a:r>
              <a:rPr lang="en-GB" sz="2400" dirty="0"/>
              <a:t> explications </a:t>
            </a:r>
            <a:r>
              <a:rPr lang="en-GB" sz="2400" dirty="0" err="1"/>
              <a:t>ont</a:t>
            </a:r>
            <a:r>
              <a:rPr lang="en-GB" sz="2400" dirty="0"/>
              <a:t> </a:t>
            </a:r>
            <a:r>
              <a:rPr lang="en-GB" sz="2400" dirty="0" err="1"/>
              <a:t>été</a:t>
            </a:r>
            <a:r>
              <a:rPr lang="en-GB" sz="2400" dirty="0"/>
              <a:t> </a:t>
            </a:r>
            <a:r>
              <a:rPr lang="en-GB" sz="2400" dirty="0" err="1"/>
              <a:t>avancées</a:t>
            </a:r>
            <a:r>
              <a:rPr lang="en-GB" sz="2400" dirty="0"/>
              <a:t>:</a:t>
            </a:r>
          </a:p>
          <a:p>
            <a:pPr marL="0" indent="0">
              <a:lnSpc>
                <a:spcPct val="103000"/>
              </a:lnSpc>
              <a:buNone/>
            </a:pPr>
            <a:r>
              <a:rPr lang="en-GB" sz="2400" dirty="0"/>
              <a:t>   • la construction correlative </a:t>
            </a:r>
            <a:r>
              <a:rPr lang="en-GB" sz="2400" dirty="0" err="1"/>
              <a:t>comme</a:t>
            </a:r>
            <a:r>
              <a:rPr lang="en-GB" sz="2400" dirty="0"/>
              <a:t> </a:t>
            </a:r>
            <a:r>
              <a:rPr lang="en-GB" sz="2400" dirty="0" err="1"/>
              <a:t>archaïsme</a:t>
            </a:r>
            <a:r>
              <a:rPr lang="en-GB" sz="2400" dirty="0"/>
              <a:t> </a:t>
            </a:r>
            <a:r>
              <a:rPr lang="en-GB" sz="2400" dirty="0" err="1"/>
              <a:t>syntaxique</a:t>
            </a:r>
            <a:r>
              <a:rPr lang="en-GB" sz="2400" dirty="0"/>
              <a:t> </a:t>
            </a:r>
            <a:r>
              <a:rPr lang="en-GB" sz="2400" dirty="0" err="1"/>
              <a:t>en</a:t>
            </a:r>
            <a:r>
              <a:rPr lang="en-GB" sz="2400" dirty="0"/>
              <a:t> </a:t>
            </a:r>
            <a:r>
              <a:rPr lang="en-GB" sz="2400" dirty="0" err="1"/>
              <a:t>latin</a:t>
            </a:r>
            <a:r>
              <a:rPr lang="en-GB" sz="2400" dirty="0"/>
              <a:t>;</a:t>
            </a:r>
          </a:p>
          <a:p>
            <a:pPr marL="0" indent="0">
              <a:lnSpc>
                <a:spcPct val="103000"/>
              </a:lnSpc>
              <a:buNone/>
            </a:pPr>
            <a:r>
              <a:rPr lang="en-GB" sz="2400" dirty="0"/>
              <a:t>   • un </a:t>
            </a:r>
            <a:r>
              <a:rPr lang="en-GB" sz="2400" dirty="0" err="1"/>
              <a:t>changement</a:t>
            </a:r>
            <a:r>
              <a:rPr lang="en-GB" sz="2400" dirty="0"/>
              <a:t> global dans </a:t>
            </a:r>
            <a:r>
              <a:rPr lang="en-GB" sz="2400" dirty="0" err="1"/>
              <a:t>l’ordre</a:t>
            </a:r>
            <a:r>
              <a:rPr lang="en-GB" sz="2400" dirty="0"/>
              <a:t> </a:t>
            </a:r>
            <a:r>
              <a:rPr lang="en-GB" sz="2400" dirty="0" err="1"/>
              <a:t>préféré</a:t>
            </a:r>
            <a:r>
              <a:rPr lang="en-GB" sz="2400" dirty="0"/>
              <a:t> des </a:t>
            </a:r>
            <a:r>
              <a:rPr lang="en-GB" sz="2400" dirty="0" err="1"/>
              <a:t>constituants</a:t>
            </a:r>
            <a:r>
              <a:rPr lang="en-GB" sz="2400" dirty="0"/>
              <a:t> (</a:t>
            </a:r>
            <a:r>
              <a:rPr lang="en-GB" sz="2400" dirty="0" err="1"/>
              <a:t>Fruyt</a:t>
            </a:r>
            <a:r>
              <a:rPr lang="en-GB" sz="2400" dirty="0"/>
              <a:t> 2005: 35);</a:t>
            </a:r>
          </a:p>
          <a:p>
            <a:pPr marL="0" indent="0">
              <a:lnSpc>
                <a:spcPct val="103000"/>
              </a:lnSpc>
              <a:buNone/>
            </a:pPr>
            <a:endParaRPr lang="en-GB" sz="2400" dirty="0"/>
          </a:p>
          <a:p>
            <a:pPr marL="0" indent="0">
              <a:lnSpc>
                <a:spcPct val="103000"/>
              </a:lnSpc>
              <a:buNone/>
            </a:pPr>
            <a:endParaRPr lang="en-GB" sz="2400"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3601770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D48735-41D6-4EFB-AE93-C762DF94AFB9}"/>
              </a:ext>
            </a:extLst>
          </p:cNvPr>
          <p:cNvSpPr>
            <a:spLocks noGrp="1"/>
          </p:cNvSpPr>
          <p:nvPr>
            <p:ph idx="1"/>
          </p:nvPr>
        </p:nvSpPr>
        <p:spPr>
          <a:xfrm>
            <a:off x="450167" y="492369"/>
            <a:ext cx="11282288" cy="5684594"/>
          </a:xfrm>
        </p:spPr>
        <p:txBody>
          <a:bodyPr>
            <a:normAutofit/>
          </a:bodyPr>
          <a:lstStyle/>
          <a:p>
            <a:pPr marL="0" indent="0">
              <a:lnSpc>
                <a:spcPct val="103000"/>
              </a:lnSpc>
              <a:buNone/>
            </a:pPr>
            <a:r>
              <a:rPr lang="en-GB" sz="2400" dirty="0" err="1"/>
              <a:t>nam</a:t>
            </a:r>
            <a:r>
              <a:rPr lang="en-GB" sz="2400" dirty="0"/>
              <a:t> </a:t>
            </a:r>
            <a:r>
              <a:rPr lang="en-GB" sz="2400" b="1" dirty="0"/>
              <a:t>qui omnia </a:t>
            </a:r>
            <a:r>
              <a:rPr lang="en-GB" sz="2400" b="1" dirty="0" err="1"/>
              <a:t>parat</a:t>
            </a:r>
            <a:r>
              <a:rPr lang="en-GB" sz="2400" b="1" dirty="0"/>
              <a:t> contra me, </a:t>
            </a:r>
            <a:r>
              <a:rPr lang="en-GB" sz="2400" b="1" dirty="0" err="1"/>
              <a:t>ut</a:t>
            </a:r>
            <a:r>
              <a:rPr lang="en-GB" sz="2400" b="1" dirty="0"/>
              <a:t> quo tempore </a:t>
            </a:r>
            <a:r>
              <a:rPr lang="en-GB" sz="2400" b="1" dirty="0" err="1"/>
              <a:t>velit</a:t>
            </a:r>
            <a:r>
              <a:rPr lang="en-GB" sz="2400" b="1" dirty="0"/>
              <a:t>, bellum </a:t>
            </a:r>
            <a:r>
              <a:rPr lang="en-GB" sz="2400" b="1" dirty="0" err="1"/>
              <a:t>possit</a:t>
            </a:r>
            <a:r>
              <a:rPr lang="en-GB" sz="2400" b="1" dirty="0"/>
              <a:t> </a:t>
            </a:r>
            <a:r>
              <a:rPr lang="en-GB" sz="2400" b="1" dirty="0" err="1"/>
              <a:t>inferre</a:t>
            </a:r>
            <a:r>
              <a:rPr lang="en-GB" sz="2400" dirty="0"/>
              <a:t>,</a:t>
            </a:r>
            <a:r>
              <a:rPr lang="en-GB" sz="2400" b="1" dirty="0"/>
              <a:t> </a:t>
            </a:r>
            <a:r>
              <a:rPr lang="en-GB" sz="2400" u="sng" dirty="0"/>
              <a:t>hic</a:t>
            </a:r>
            <a:r>
              <a:rPr lang="en-GB" sz="2400" dirty="0"/>
              <a:t> </a:t>
            </a:r>
            <a:r>
              <a:rPr lang="en-GB" sz="2400" dirty="0" err="1"/>
              <a:t>iam</a:t>
            </a:r>
            <a:r>
              <a:rPr lang="en-GB" sz="2400" dirty="0"/>
              <a:t> mihi </a:t>
            </a:r>
            <a:r>
              <a:rPr lang="en-GB" sz="2400" dirty="0" err="1"/>
              <a:t>hostis</a:t>
            </a:r>
            <a:r>
              <a:rPr lang="en-GB" sz="2400" dirty="0"/>
              <a:t> </a:t>
            </a:r>
            <a:r>
              <a:rPr lang="en-GB" sz="2400" dirty="0" err="1"/>
              <a:t>est</a:t>
            </a:r>
            <a:r>
              <a:rPr lang="en-GB" sz="2400" dirty="0"/>
              <a:t>, </a:t>
            </a:r>
            <a:r>
              <a:rPr lang="en-GB" sz="2400" dirty="0" err="1"/>
              <a:t>tametsi</a:t>
            </a:r>
            <a:r>
              <a:rPr lang="en-GB" sz="2400" dirty="0"/>
              <a:t> </a:t>
            </a:r>
            <a:r>
              <a:rPr lang="en-GB" sz="2400" dirty="0" err="1"/>
              <a:t>nondum</a:t>
            </a:r>
            <a:r>
              <a:rPr lang="en-GB" sz="2400" dirty="0"/>
              <a:t> </a:t>
            </a:r>
            <a:r>
              <a:rPr lang="en-GB" sz="2400" dirty="0" err="1"/>
              <a:t>armis</a:t>
            </a:r>
            <a:r>
              <a:rPr lang="en-GB" sz="2400" dirty="0"/>
              <a:t> </a:t>
            </a:r>
            <a:r>
              <a:rPr lang="en-GB" sz="2400" dirty="0" err="1"/>
              <a:t>agat</a:t>
            </a:r>
            <a:r>
              <a:rPr lang="en-GB" sz="2400" dirty="0"/>
              <a:t>.</a:t>
            </a:r>
          </a:p>
          <a:p>
            <a:pPr marL="0" indent="0">
              <a:lnSpc>
                <a:spcPct val="103000"/>
              </a:lnSpc>
              <a:buNone/>
            </a:pPr>
            <a:r>
              <a:rPr lang="en-GB" sz="2400" dirty="0"/>
              <a:t>‘Car </a:t>
            </a:r>
            <a:r>
              <a:rPr lang="en-GB" sz="2400" b="1" dirty="0" err="1"/>
              <a:t>celui</a:t>
            </a:r>
            <a:r>
              <a:rPr lang="en-GB" sz="2400" b="1" dirty="0"/>
              <a:t> qui prepare tout </a:t>
            </a:r>
            <a:r>
              <a:rPr lang="en-GB" sz="2400" b="1" dirty="0" err="1"/>
              <a:t>contre</a:t>
            </a:r>
            <a:r>
              <a:rPr lang="en-GB" sz="2400" b="1" dirty="0"/>
              <a:t> </a:t>
            </a:r>
            <a:r>
              <a:rPr lang="en-GB" sz="2400" b="1" dirty="0" err="1"/>
              <a:t>moi</a:t>
            </a:r>
            <a:r>
              <a:rPr lang="en-GB" sz="2400" b="1" dirty="0"/>
              <a:t>, pour </a:t>
            </a:r>
            <a:r>
              <a:rPr lang="en-GB" sz="2400" b="1" dirty="0" err="1"/>
              <a:t>pouvoir</a:t>
            </a:r>
            <a:r>
              <a:rPr lang="en-GB" sz="2400" b="1" dirty="0"/>
              <a:t> faire la guerre </a:t>
            </a:r>
            <a:r>
              <a:rPr lang="en-GB" sz="2400" b="1" dirty="0" err="1"/>
              <a:t>quand</a:t>
            </a:r>
            <a:r>
              <a:rPr lang="en-GB" sz="2400" b="1" dirty="0"/>
              <a:t> </a:t>
            </a:r>
            <a:r>
              <a:rPr lang="en-GB" sz="2400" b="1" dirty="0" err="1"/>
              <a:t>il</a:t>
            </a:r>
            <a:r>
              <a:rPr lang="en-GB" sz="2400" b="1" dirty="0"/>
              <a:t> </a:t>
            </a:r>
            <a:r>
              <a:rPr lang="en-GB" sz="2400" b="1" dirty="0" err="1"/>
              <a:t>veut</a:t>
            </a:r>
            <a:r>
              <a:rPr lang="en-GB" sz="2400" dirty="0"/>
              <a:t>, </a:t>
            </a:r>
            <a:r>
              <a:rPr lang="en-GB" sz="2400" u="sng" dirty="0" err="1"/>
              <a:t>celui</a:t>
            </a:r>
            <a:r>
              <a:rPr lang="en-GB" sz="2400" dirty="0"/>
              <a:t> </a:t>
            </a:r>
            <a:r>
              <a:rPr lang="en-GB" sz="2400" dirty="0" err="1"/>
              <a:t>m’est</a:t>
            </a:r>
            <a:r>
              <a:rPr lang="en-GB" sz="2400" dirty="0"/>
              <a:t> </a:t>
            </a:r>
            <a:r>
              <a:rPr lang="en-GB" sz="2400" dirty="0" err="1"/>
              <a:t>déja</a:t>
            </a:r>
            <a:r>
              <a:rPr lang="en-GB" sz="2400" dirty="0"/>
              <a:t> un </a:t>
            </a:r>
            <a:r>
              <a:rPr lang="en-GB" sz="2400" dirty="0" err="1"/>
              <a:t>ennemi</a:t>
            </a:r>
            <a:r>
              <a:rPr lang="en-GB" sz="2400" dirty="0"/>
              <a:t>, </a:t>
            </a:r>
            <a:r>
              <a:rPr lang="en-GB" sz="2400" dirty="0" err="1"/>
              <a:t>même</a:t>
            </a:r>
            <a:r>
              <a:rPr lang="en-GB" sz="2400" dirty="0"/>
              <a:t> </a:t>
            </a:r>
            <a:r>
              <a:rPr lang="en-GB" sz="2400" dirty="0" err="1"/>
              <a:t>s’il</a:t>
            </a:r>
            <a:r>
              <a:rPr lang="en-GB" sz="2400" dirty="0"/>
              <a:t> ne se conduit pas encore </a:t>
            </a:r>
            <a:r>
              <a:rPr lang="en-GB" sz="2400" dirty="0" err="1"/>
              <a:t>en</a:t>
            </a:r>
            <a:r>
              <a:rPr lang="en-GB" sz="2400" dirty="0"/>
              <a:t> </a:t>
            </a:r>
            <a:r>
              <a:rPr lang="en-GB" sz="2400" dirty="0" err="1"/>
              <a:t>armes</a:t>
            </a:r>
            <a:r>
              <a:rPr lang="en-GB" sz="2400" dirty="0"/>
              <a:t>.’</a:t>
            </a:r>
          </a:p>
          <a:p>
            <a:pPr marL="0" indent="0">
              <a:lnSpc>
                <a:spcPct val="103000"/>
              </a:lnSpc>
              <a:buNone/>
            </a:pPr>
            <a:r>
              <a:rPr lang="en-GB" sz="2400" dirty="0"/>
              <a:t>(Cato </a:t>
            </a:r>
            <a:r>
              <a:rPr lang="en-GB" sz="2400" dirty="0" err="1"/>
              <a:t>orat</a:t>
            </a:r>
            <a:r>
              <a:rPr lang="en-GB" sz="2400" dirty="0"/>
              <a:t>., </a:t>
            </a:r>
            <a:r>
              <a:rPr lang="en-GB" sz="2400" dirty="0" err="1"/>
              <a:t>fr.</a:t>
            </a:r>
            <a:r>
              <a:rPr lang="en-GB" sz="2400" dirty="0"/>
              <a:t> 195 Malcovati</a:t>
            </a:r>
            <a:r>
              <a:rPr lang="en-GB" sz="2400" baseline="30000" dirty="0"/>
              <a:t>3</a:t>
            </a:r>
            <a:r>
              <a:rPr lang="en-GB" sz="2400" dirty="0"/>
              <a:t>)</a:t>
            </a:r>
          </a:p>
          <a:p>
            <a:pPr marL="0" indent="0">
              <a:lnSpc>
                <a:spcPct val="103000"/>
              </a:lnSpc>
              <a:buNone/>
            </a:pPr>
            <a:endParaRPr lang="en-GB" sz="2400" dirty="0"/>
          </a:p>
          <a:p>
            <a:pPr marL="0" indent="0">
              <a:lnSpc>
                <a:spcPct val="103000"/>
              </a:lnSpc>
              <a:buNone/>
            </a:pPr>
            <a:r>
              <a:rPr lang="en-GB" sz="2400" dirty="0"/>
              <a:t>On </a:t>
            </a:r>
            <a:r>
              <a:rPr lang="en-GB" sz="2400" dirty="0" err="1"/>
              <a:t>dit</a:t>
            </a:r>
            <a:r>
              <a:rPr lang="en-GB" sz="2400" dirty="0"/>
              <a:t> </a:t>
            </a:r>
            <a:r>
              <a:rPr lang="en-GB" sz="2400" dirty="0" err="1"/>
              <a:t>souvent</a:t>
            </a:r>
            <a:r>
              <a:rPr lang="en-GB" sz="2400" dirty="0"/>
              <a:t> que la construction correlative </a:t>
            </a:r>
            <a:r>
              <a:rPr lang="en-GB" sz="2400" dirty="0" err="1"/>
              <a:t>devient</a:t>
            </a:r>
            <a:r>
              <a:rPr lang="en-GB" sz="2400" dirty="0"/>
              <a:t> </a:t>
            </a:r>
            <a:r>
              <a:rPr lang="en-GB" sz="2400" dirty="0" err="1"/>
              <a:t>moins</a:t>
            </a:r>
            <a:r>
              <a:rPr lang="en-GB" sz="2400" dirty="0"/>
              <a:t> </a:t>
            </a:r>
            <a:r>
              <a:rPr lang="en-GB" sz="2400" dirty="0" err="1"/>
              <a:t>fréquente</a:t>
            </a:r>
            <a:r>
              <a:rPr lang="en-GB" sz="2400" dirty="0"/>
              <a:t> entre le </a:t>
            </a:r>
            <a:r>
              <a:rPr lang="en-GB" sz="2400" dirty="0" err="1"/>
              <a:t>latin</a:t>
            </a:r>
            <a:r>
              <a:rPr lang="en-GB" sz="2400" dirty="0"/>
              <a:t> </a:t>
            </a:r>
            <a:r>
              <a:rPr lang="en-GB" sz="2400" dirty="0" err="1"/>
              <a:t>archaïque</a:t>
            </a:r>
            <a:r>
              <a:rPr lang="en-GB" sz="2400" dirty="0"/>
              <a:t> et le premier siècle av. J.-C., et encore </a:t>
            </a:r>
            <a:r>
              <a:rPr lang="en-GB" sz="2400" dirty="0" err="1"/>
              <a:t>moins</a:t>
            </a:r>
            <a:r>
              <a:rPr lang="en-GB" sz="2400" dirty="0"/>
              <a:t> </a:t>
            </a:r>
            <a:r>
              <a:rPr lang="en-GB" sz="2400" dirty="0" err="1"/>
              <a:t>fréquente</a:t>
            </a:r>
            <a:r>
              <a:rPr lang="en-GB" sz="2400" dirty="0"/>
              <a:t> au </a:t>
            </a:r>
            <a:r>
              <a:rPr lang="en-GB" sz="2400" dirty="0" err="1"/>
              <a:t>cours</a:t>
            </a:r>
            <a:r>
              <a:rPr lang="en-GB" sz="2400" dirty="0"/>
              <a:t> des siècles </a:t>
            </a:r>
            <a:r>
              <a:rPr lang="en-GB" sz="2400" dirty="0" err="1"/>
              <a:t>suivants</a:t>
            </a:r>
            <a:r>
              <a:rPr lang="en-GB" sz="2400" dirty="0"/>
              <a:t>. </a:t>
            </a:r>
            <a:r>
              <a:rPr lang="en-GB" sz="2400" dirty="0" err="1"/>
              <a:t>Plusieurs</a:t>
            </a:r>
            <a:r>
              <a:rPr lang="en-GB" sz="2400" dirty="0"/>
              <a:t> explications </a:t>
            </a:r>
            <a:r>
              <a:rPr lang="en-GB" sz="2400" dirty="0" err="1"/>
              <a:t>ont</a:t>
            </a:r>
            <a:r>
              <a:rPr lang="en-GB" sz="2400" dirty="0"/>
              <a:t> </a:t>
            </a:r>
            <a:r>
              <a:rPr lang="en-GB" sz="2400" dirty="0" err="1"/>
              <a:t>été</a:t>
            </a:r>
            <a:r>
              <a:rPr lang="en-GB" sz="2400" dirty="0"/>
              <a:t> </a:t>
            </a:r>
            <a:r>
              <a:rPr lang="en-GB" sz="2400" dirty="0" err="1"/>
              <a:t>avancées</a:t>
            </a:r>
            <a:r>
              <a:rPr lang="en-GB" sz="2400" dirty="0"/>
              <a:t>:</a:t>
            </a:r>
          </a:p>
          <a:p>
            <a:pPr marL="0" indent="0">
              <a:lnSpc>
                <a:spcPct val="103000"/>
              </a:lnSpc>
              <a:buNone/>
            </a:pPr>
            <a:r>
              <a:rPr lang="en-GB" sz="2400" dirty="0"/>
              <a:t>   • la construction correlative </a:t>
            </a:r>
            <a:r>
              <a:rPr lang="en-GB" sz="2400" dirty="0" err="1"/>
              <a:t>comme</a:t>
            </a:r>
            <a:r>
              <a:rPr lang="en-GB" sz="2400" dirty="0"/>
              <a:t> </a:t>
            </a:r>
            <a:r>
              <a:rPr lang="en-GB" sz="2400" dirty="0" err="1"/>
              <a:t>archaïsme</a:t>
            </a:r>
            <a:r>
              <a:rPr lang="en-GB" sz="2400" dirty="0"/>
              <a:t> </a:t>
            </a:r>
            <a:r>
              <a:rPr lang="en-GB" sz="2400" dirty="0" err="1"/>
              <a:t>syntaxique</a:t>
            </a:r>
            <a:r>
              <a:rPr lang="en-GB" sz="2400" dirty="0"/>
              <a:t> </a:t>
            </a:r>
            <a:r>
              <a:rPr lang="en-GB" sz="2400" dirty="0" err="1"/>
              <a:t>en</a:t>
            </a:r>
            <a:r>
              <a:rPr lang="en-GB" sz="2400" dirty="0"/>
              <a:t> </a:t>
            </a:r>
            <a:r>
              <a:rPr lang="en-GB" sz="2400" dirty="0" err="1"/>
              <a:t>latin</a:t>
            </a:r>
            <a:r>
              <a:rPr lang="en-GB" sz="2400" dirty="0"/>
              <a:t>;</a:t>
            </a:r>
          </a:p>
          <a:p>
            <a:pPr marL="0" indent="0">
              <a:lnSpc>
                <a:spcPct val="103000"/>
              </a:lnSpc>
              <a:buNone/>
            </a:pPr>
            <a:r>
              <a:rPr lang="en-GB" sz="2400" dirty="0"/>
              <a:t>   • un </a:t>
            </a:r>
            <a:r>
              <a:rPr lang="en-GB" sz="2400" dirty="0" err="1"/>
              <a:t>changement</a:t>
            </a:r>
            <a:r>
              <a:rPr lang="en-GB" sz="2400" dirty="0"/>
              <a:t> global dans </a:t>
            </a:r>
            <a:r>
              <a:rPr lang="en-GB" sz="2400" dirty="0" err="1"/>
              <a:t>l’ordre</a:t>
            </a:r>
            <a:r>
              <a:rPr lang="en-GB" sz="2400" dirty="0"/>
              <a:t> </a:t>
            </a:r>
            <a:r>
              <a:rPr lang="en-GB" sz="2400" dirty="0" err="1"/>
              <a:t>préféré</a:t>
            </a:r>
            <a:r>
              <a:rPr lang="en-GB" sz="2400" dirty="0"/>
              <a:t> des </a:t>
            </a:r>
            <a:r>
              <a:rPr lang="en-GB" sz="2400" dirty="0" err="1"/>
              <a:t>constituants</a:t>
            </a:r>
            <a:r>
              <a:rPr lang="en-GB" sz="2400" dirty="0"/>
              <a:t> (</a:t>
            </a:r>
            <a:r>
              <a:rPr lang="en-GB" sz="2400" dirty="0" err="1"/>
              <a:t>Fruyt</a:t>
            </a:r>
            <a:r>
              <a:rPr lang="en-GB" sz="2400" dirty="0"/>
              <a:t> 2005: 35);</a:t>
            </a:r>
          </a:p>
          <a:p>
            <a:pPr marL="0" indent="0">
              <a:lnSpc>
                <a:spcPct val="103000"/>
              </a:lnSpc>
              <a:buNone/>
            </a:pPr>
            <a:r>
              <a:rPr lang="en-GB" sz="2400" dirty="0"/>
              <a:t>   • les types de </a:t>
            </a:r>
            <a:r>
              <a:rPr lang="en-GB" sz="2400" dirty="0" err="1"/>
              <a:t>textes</a:t>
            </a:r>
            <a:r>
              <a:rPr lang="en-GB" sz="2400" dirty="0"/>
              <a:t> que nous </a:t>
            </a:r>
            <a:r>
              <a:rPr lang="en-GB" sz="2400" dirty="0" err="1"/>
              <a:t>avons</a:t>
            </a:r>
            <a:r>
              <a:rPr lang="en-GB" sz="2400" dirty="0"/>
              <a:t> de </a:t>
            </a:r>
            <a:r>
              <a:rPr lang="en-GB" sz="2400" dirty="0" err="1"/>
              <a:t>différentes</a:t>
            </a:r>
            <a:r>
              <a:rPr lang="en-GB" sz="2400" dirty="0"/>
              <a:t> époques (cf. Clackson 2007: 175).</a:t>
            </a:r>
          </a:p>
          <a:p>
            <a:pPr marL="0" indent="0">
              <a:lnSpc>
                <a:spcPct val="103000"/>
              </a:lnSpc>
              <a:buNone/>
            </a:pPr>
            <a:endParaRPr lang="en-GB" sz="2400" dirty="0"/>
          </a:p>
          <a:p>
            <a:pPr marL="0" indent="0">
              <a:lnSpc>
                <a:spcPct val="103000"/>
              </a:lnSpc>
              <a:buNone/>
            </a:pPr>
            <a:endParaRPr lang="en-GB" sz="2400"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3745634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D48735-41D6-4EFB-AE93-C762DF94AFB9}"/>
              </a:ext>
            </a:extLst>
          </p:cNvPr>
          <p:cNvSpPr>
            <a:spLocks noGrp="1"/>
          </p:cNvSpPr>
          <p:nvPr>
            <p:ph idx="1"/>
          </p:nvPr>
        </p:nvSpPr>
        <p:spPr>
          <a:xfrm>
            <a:off x="450167" y="492368"/>
            <a:ext cx="11282288" cy="5922499"/>
          </a:xfrm>
        </p:spPr>
        <p:txBody>
          <a:bodyPr>
            <a:normAutofit/>
          </a:bodyPr>
          <a:lstStyle/>
          <a:p>
            <a:pPr marL="0" indent="0">
              <a:lnSpc>
                <a:spcPct val="108000"/>
              </a:lnSpc>
              <a:buNone/>
            </a:pPr>
            <a:r>
              <a:rPr lang="fr-FR" dirty="0"/>
              <a:t>Dans les discours, est-ce que la construction corrélative devient moins fréquente entre nos premières attestations de discours et l’époque de </a:t>
            </a:r>
            <a:r>
              <a:rPr lang="fr-FR" dirty="0" err="1"/>
              <a:t>Cic</a:t>
            </a:r>
            <a:r>
              <a:rPr lang="en-GB" dirty="0"/>
              <a:t>é</a:t>
            </a:r>
            <a:r>
              <a:rPr lang="fr-FR" dirty="0" err="1"/>
              <a:t>ron</a:t>
            </a:r>
            <a:r>
              <a:rPr lang="fr-FR" dirty="0"/>
              <a:t>?</a:t>
            </a:r>
          </a:p>
          <a:p>
            <a:pPr marL="0" indent="0">
              <a:lnSpc>
                <a:spcPct val="108000"/>
              </a:lnSpc>
              <a:buNone/>
            </a:pPr>
            <a:endParaRPr lang="en-GB" dirty="0"/>
          </a:p>
          <a:p>
            <a:pPr marL="0" indent="0">
              <a:lnSpc>
                <a:spcPct val="108000"/>
              </a:lnSpc>
              <a:buNone/>
            </a:pPr>
            <a:endParaRPr lang="en-GB" dirty="0"/>
          </a:p>
          <a:p>
            <a:pPr marL="0" indent="0">
              <a:lnSpc>
                <a:spcPct val="108000"/>
              </a:lnSpc>
              <a:buNone/>
            </a:pPr>
            <a:endParaRPr lang="en-GB" dirty="0"/>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725634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D48735-41D6-4EFB-AE93-C762DF94AFB9}"/>
              </a:ext>
            </a:extLst>
          </p:cNvPr>
          <p:cNvSpPr>
            <a:spLocks noGrp="1"/>
          </p:cNvSpPr>
          <p:nvPr>
            <p:ph idx="1"/>
          </p:nvPr>
        </p:nvSpPr>
        <p:spPr>
          <a:xfrm>
            <a:off x="450167" y="492368"/>
            <a:ext cx="11282288" cy="5922499"/>
          </a:xfrm>
        </p:spPr>
        <p:txBody>
          <a:bodyPr>
            <a:normAutofit/>
          </a:bodyPr>
          <a:lstStyle/>
          <a:p>
            <a:pPr marL="0" indent="0">
              <a:lnSpc>
                <a:spcPct val="108000"/>
              </a:lnSpc>
              <a:buNone/>
            </a:pPr>
            <a:r>
              <a:rPr lang="fr-FR" dirty="0"/>
              <a:t>Dans les discours, est-ce que la construction corrélative devient moins fréquente entre nos premières attestations de discours et l’époque de </a:t>
            </a:r>
            <a:r>
              <a:rPr lang="fr-FR" dirty="0" err="1"/>
              <a:t>Cic</a:t>
            </a:r>
            <a:r>
              <a:rPr lang="en-GB" dirty="0"/>
              <a:t>é</a:t>
            </a:r>
            <a:r>
              <a:rPr lang="fr-FR" dirty="0" err="1"/>
              <a:t>ron</a:t>
            </a:r>
            <a:r>
              <a:rPr lang="fr-FR" dirty="0"/>
              <a:t>?</a:t>
            </a:r>
          </a:p>
          <a:p>
            <a:pPr marL="0" indent="0">
              <a:lnSpc>
                <a:spcPct val="108000"/>
              </a:lnSpc>
              <a:buNone/>
            </a:pPr>
            <a:r>
              <a:rPr lang="en-GB" dirty="0"/>
              <a:t>Fragments des </a:t>
            </a:r>
            <a:r>
              <a:rPr lang="en-GB" dirty="0" err="1"/>
              <a:t>orateurs</a:t>
            </a:r>
            <a:r>
              <a:rPr lang="en-GB" dirty="0"/>
              <a:t> </a:t>
            </a:r>
            <a:r>
              <a:rPr lang="en-GB" dirty="0" err="1"/>
              <a:t>relativement</a:t>
            </a:r>
            <a:r>
              <a:rPr lang="en-GB" dirty="0"/>
              <a:t> </a:t>
            </a:r>
            <a:r>
              <a:rPr lang="en-GB" dirty="0" err="1"/>
              <a:t>archaïques</a:t>
            </a:r>
            <a:r>
              <a:rPr lang="en-GB" dirty="0"/>
              <a:t>	</a:t>
            </a:r>
            <a:r>
              <a:rPr lang="en-GB" dirty="0" err="1"/>
              <a:t>Discours</a:t>
            </a:r>
            <a:r>
              <a:rPr lang="en-GB" dirty="0"/>
              <a:t> de </a:t>
            </a:r>
            <a:r>
              <a:rPr lang="en-GB" dirty="0" err="1"/>
              <a:t>Cic</a:t>
            </a:r>
            <a:r>
              <a:rPr lang="fr-FR" dirty="0" err="1"/>
              <a:t>éron</a:t>
            </a:r>
            <a:endParaRPr lang="fr-FR" dirty="0"/>
          </a:p>
          <a:p>
            <a:pPr marL="0" indent="0">
              <a:lnSpc>
                <a:spcPct val="108000"/>
              </a:lnSpc>
              <a:buNone/>
            </a:pPr>
            <a:endParaRPr lang="en-GB" dirty="0"/>
          </a:p>
          <a:p>
            <a:pPr marL="0" indent="0">
              <a:lnSpc>
                <a:spcPct val="108000"/>
              </a:lnSpc>
              <a:buNone/>
            </a:pPr>
            <a:endParaRPr lang="en-GB" dirty="0"/>
          </a:p>
          <a:p>
            <a:pPr marL="0" indent="0">
              <a:lnSpc>
                <a:spcPct val="108000"/>
              </a:lnSpc>
              <a:buNone/>
            </a:pPr>
            <a:endParaRPr lang="en-GB" dirty="0"/>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38344649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63BB012C9D1B24489D49F4F0C2CE25A" ma:contentTypeVersion="14" ma:contentTypeDescription="Create a new document." ma:contentTypeScope="" ma:versionID="82ff727018c7be3da56630657cba50bf">
  <xsd:schema xmlns:xsd="http://www.w3.org/2001/XMLSchema" xmlns:xs="http://www.w3.org/2001/XMLSchema" xmlns:p="http://schemas.microsoft.com/office/2006/metadata/properties" xmlns:ns3="b0532637-0502-487b-9754-da6d5bfa02b5" xmlns:ns4="0cecb498-8be2-4858-809e-0b68e7aad605" targetNamespace="http://schemas.microsoft.com/office/2006/metadata/properties" ma:root="true" ma:fieldsID="763e3778d52754aa79a1f7e788845b3d" ns3:_="" ns4:_="">
    <xsd:import namespace="b0532637-0502-487b-9754-da6d5bfa02b5"/>
    <xsd:import namespace="0cecb498-8be2-4858-809e-0b68e7aad605"/>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Location"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532637-0502-487b-9754-da6d5bfa02b5"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cecb498-8be2-4858-809e-0b68e7aad605"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45C22B-95B1-4131-8444-F3B7E1F78611}">
  <ds:schemaRefs>
    <ds:schemaRef ds:uri="http://schemas.microsoft.com/sharepoint/v3/contenttype/forms"/>
  </ds:schemaRefs>
</ds:datastoreItem>
</file>

<file path=customXml/itemProps2.xml><?xml version="1.0" encoding="utf-8"?>
<ds:datastoreItem xmlns:ds="http://schemas.openxmlformats.org/officeDocument/2006/customXml" ds:itemID="{82AE1773-62FD-4900-88A5-AB7C4F4EA97B}">
  <ds:schemaRefs>
    <ds:schemaRef ds:uri="http://purl.org/dc/terms/"/>
    <ds:schemaRef ds:uri="http://schemas.microsoft.com/office/2006/documentManagement/types"/>
    <ds:schemaRef ds:uri="b0532637-0502-487b-9754-da6d5bfa02b5"/>
    <ds:schemaRef ds:uri="http://schemas.microsoft.com/office/infopath/2007/PartnerControls"/>
    <ds:schemaRef ds:uri="http://purl.org/dc/dcmitype/"/>
    <ds:schemaRef ds:uri="http://schemas.openxmlformats.org/package/2006/metadata/core-properties"/>
    <ds:schemaRef ds:uri="0cecb498-8be2-4858-809e-0b68e7aad605"/>
    <ds:schemaRef ds:uri="http://schemas.microsoft.com/office/2006/metadata/properties"/>
    <ds:schemaRef ds:uri="http://www.w3.org/XML/1998/namespace"/>
    <ds:schemaRef ds:uri="http://purl.org/dc/elements/1.1/"/>
  </ds:schemaRefs>
</ds:datastoreItem>
</file>

<file path=customXml/itemProps3.xml><?xml version="1.0" encoding="utf-8"?>
<ds:datastoreItem xmlns:ds="http://schemas.openxmlformats.org/officeDocument/2006/customXml" ds:itemID="{18ED7048-1A9A-425F-AA69-C9B996CDB6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0532637-0502-487b-9754-da6d5bfa02b5"/>
    <ds:schemaRef ds:uri="0cecb498-8be2-4858-809e-0b68e7aad60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3595</TotalTime>
  <Words>4374</Words>
  <Application>Microsoft Office PowerPoint</Application>
  <PresentationFormat>Widescreen</PresentationFormat>
  <Paragraphs>282</Paragraphs>
  <Slides>43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Calibri Light</vt:lpstr>
      <vt:lpstr>Office Theme</vt:lpstr>
      <vt:lpstr>Les textes fragmentaires et la fréquence des traits linquistiques: le cas des phrases corrélatives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Fragmentary texts and the frequency of linguistic features: the case of correlative sentences</dc:title>
  <dc:creator>Philomen Probert</dc:creator>
  <cp:lastModifiedBy>Philomen Probert</cp:lastModifiedBy>
  <cp:revision>115</cp:revision>
  <dcterms:created xsi:type="dcterms:W3CDTF">2022-06-26T17:55:07Z</dcterms:created>
  <dcterms:modified xsi:type="dcterms:W3CDTF">2022-07-01T05:36:42Z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0x010100B63BB012C9D1B24489D49F4F0C2CE25A</vt:lpwstr>
  </property>
</Properties>
</file>