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64"/>
  </p:notesMasterIdLst>
  <p:sldIdLst>
    <p:sldId id="256" r:id="rId2"/>
    <p:sldId id="386" r:id="rId3"/>
    <p:sldId id="340" r:id="rId4"/>
    <p:sldId id="387" r:id="rId5"/>
    <p:sldId id="388" r:id="rId6"/>
    <p:sldId id="389" r:id="rId7"/>
    <p:sldId id="390" r:id="rId8"/>
    <p:sldId id="391" r:id="rId9"/>
    <p:sldId id="392" r:id="rId10"/>
    <p:sldId id="394" r:id="rId11"/>
    <p:sldId id="395" r:id="rId12"/>
    <p:sldId id="393" r:id="rId13"/>
    <p:sldId id="396" r:id="rId14"/>
    <p:sldId id="397" r:id="rId15"/>
    <p:sldId id="399" r:id="rId16"/>
    <p:sldId id="398" r:id="rId17"/>
    <p:sldId id="400" r:id="rId18"/>
    <p:sldId id="401" r:id="rId19"/>
    <p:sldId id="402" r:id="rId20"/>
    <p:sldId id="403" r:id="rId21"/>
    <p:sldId id="404" r:id="rId22"/>
    <p:sldId id="405" r:id="rId23"/>
    <p:sldId id="406" r:id="rId24"/>
    <p:sldId id="407" r:id="rId25"/>
    <p:sldId id="341" r:id="rId26"/>
    <p:sldId id="409" r:id="rId27"/>
    <p:sldId id="410" r:id="rId28"/>
    <p:sldId id="411" r:id="rId29"/>
    <p:sldId id="412" r:id="rId30"/>
    <p:sldId id="413" r:id="rId31"/>
    <p:sldId id="414" r:id="rId32"/>
    <p:sldId id="342" r:id="rId33"/>
    <p:sldId id="415" r:id="rId34"/>
    <p:sldId id="416" r:id="rId35"/>
    <p:sldId id="417" r:id="rId36"/>
    <p:sldId id="419" r:id="rId37"/>
    <p:sldId id="418" r:id="rId38"/>
    <p:sldId id="420" r:id="rId39"/>
    <p:sldId id="421" r:id="rId40"/>
    <p:sldId id="422" r:id="rId41"/>
    <p:sldId id="423" r:id="rId42"/>
    <p:sldId id="424" r:id="rId43"/>
    <p:sldId id="425" r:id="rId44"/>
    <p:sldId id="426" r:id="rId45"/>
    <p:sldId id="427" r:id="rId46"/>
    <p:sldId id="428" r:id="rId47"/>
    <p:sldId id="432" r:id="rId48"/>
    <p:sldId id="433" r:id="rId49"/>
    <p:sldId id="429" r:id="rId50"/>
    <p:sldId id="430" r:id="rId51"/>
    <p:sldId id="431" r:id="rId52"/>
    <p:sldId id="434" r:id="rId53"/>
    <p:sldId id="435" r:id="rId54"/>
    <p:sldId id="436" r:id="rId55"/>
    <p:sldId id="437" r:id="rId56"/>
    <p:sldId id="438" r:id="rId57"/>
    <p:sldId id="439" r:id="rId58"/>
    <p:sldId id="441" r:id="rId59"/>
    <p:sldId id="440" r:id="rId60"/>
    <p:sldId id="442" r:id="rId61"/>
    <p:sldId id="443" r:id="rId62"/>
    <p:sldId id="338" r:id="rId63"/>
  </p:sldIdLst>
  <p:sldSz cx="9144000" cy="6858000" type="screen4x3"/>
  <p:notesSz cx="6889750" cy="10018713"/>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F07"/>
    <a:srgbClr val="0E0D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728" autoAdjust="0"/>
  </p:normalViewPr>
  <p:slideViewPr>
    <p:cSldViewPr>
      <p:cViewPr varScale="1">
        <p:scale>
          <a:sx n="56" d="100"/>
          <a:sy n="56" d="100"/>
        </p:scale>
        <p:origin x="152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1" d="100"/>
          <a:sy n="41" d="100"/>
        </p:scale>
        <p:origin x="2804" y="2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0F9ACBB8-7E4F-9CDA-13A3-D198B43510DA}"/>
              </a:ext>
            </a:extLst>
          </p:cNvPr>
          <p:cNvSpPr>
            <a:spLocks noGrp="1"/>
          </p:cNvSpPr>
          <p:nvPr>
            <p:ph type="hdr" sz="quarter"/>
          </p:nvPr>
        </p:nvSpPr>
        <p:spPr>
          <a:xfrm>
            <a:off x="1" y="1"/>
            <a:ext cx="2985764" cy="500392"/>
          </a:xfrm>
          <a:prstGeom prst="rect">
            <a:avLst/>
          </a:prstGeom>
        </p:spPr>
        <p:txBody>
          <a:bodyPr vert="horz" lIns="89151" tIns="44576" rIns="89151" bIns="44576" rtlCol="0"/>
          <a:lstStyle>
            <a:lvl1pPr algn="l" eaLnBrk="1" hangingPunct="1">
              <a:defRPr sz="1200">
                <a:latin typeface="Arial" charset="0"/>
              </a:defRPr>
            </a:lvl1pPr>
          </a:lstStyle>
          <a:p>
            <a:pPr>
              <a:defRPr/>
            </a:pPr>
            <a:endParaRPr lang="it-IT"/>
          </a:p>
        </p:txBody>
      </p:sp>
      <p:sp>
        <p:nvSpPr>
          <p:cNvPr id="3" name="Segnaposto data 2">
            <a:extLst>
              <a:ext uri="{FF2B5EF4-FFF2-40B4-BE49-F238E27FC236}">
                <a16:creationId xmlns:a16="http://schemas.microsoft.com/office/drawing/2014/main" id="{6B30663A-3555-655E-39EA-9E7F7FE60327}"/>
              </a:ext>
            </a:extLst>
          </p:cNvPr>
          <p:cNvSpPr>
            <a:spLocks noGrp="1"/>
          </p:cNvSpPr>
          <p:nvPr>
            <p:ph type="dt" idx="1"/>
          </p:nvPr>
        </p:nvSpPr>
        <p:spPr>
          <a:xfrm>
            <a:off x="3902448" y="1"/>
            <a:ext cx="2985764" cy="500392"/>
          </a:xfrm>
          <a:prstGeom prst="rect">
            <a:avLst/>
          </a:prstGeom>
        </p:spPr>
        <p:txBody>
          <a:bodyPr vert="horz" lIns="89151" tIns="44576" rIns="89151" bIns="44576" rtlCol="0"/>
          <a:lstStyle>
            <a:lvl1pPr algn="r" eaLnBrk="1" hangingPunct="1">
              <a:defRPr sz="1200">
                <a:latin typeface="Arial" charset="0"/>
              </a:defRPr>
            </a:lvl1pPr>
          </a:lstStyle>
          <a:p>
            <a:pPr>
              <a:defRPr/>
            </a:pPr>
            <a:fld id="{64158DE3-6252-4C8E-946A-15C88AA53145}" type="datetimeFigureOut">
              <a:rPr lang="it-IT"/>
              <a:pPr>
                <a:defRPr/>
              </a:pPr>
              <a:t>01/07/2022</a:t>
            </a:fld>
            <a:endParaRPr lang="it-IT"/>
          </a:p>
        </p:txBody>
      </p:sp>
      <p:sp>
        <p:nvSpPr>
          <p:cNvPr id="4" name="Segnaposto immagine diapositiva 3">
            <a:extLst>
              <a:ext uri="{FF2B5EF4-FFF2-40B4-BE49-F238E27FC236}">
                <a16:creationId xmlns:a16="http://schemas.microsoft.com/office/drawing/2014/main" id="{8AEDF604-009B-1372-5044-885C1DEB0188}"/>
              </a:ext>
            </a:extLst>
          </p:cNvPr>
          <p:cNvSpPr>
            <a:spLocks noGrp="1" noRot="1" noChangeAspect="1"/>
          </p:cNvSpPr>
          <p:nvPr>
            <p:ph type="sldImg" idx="2"/>
          </p:nvPr>
        </p:nvSpPr>
        <p:spPr>
          <a:xfrm>
            <a:off x="941388" y="752475"/>
            <a:ext cx="5006975" cy="3756025"/>
          </a:xfrm>
          <a:prstGeom prst="rect">
            <a:avLst/>
          </a:prstGeom>
          <a:noFill/>
          <a:ln w="12700">
            <a:solidFill>
              <a:prstClr val="black"/>
            </a:solidFill>
          </a:ln>
        </p:spPr>
        <p:txBody>
          <a:bodyPr vert="horz" lIns="89151" tIns="44576" rIns="89151" bIns="44576" rtlCol="0" anchor="ctr"/>
          <a:lstStyle/>
          <a:p>
            <a:pPr lvl="0"/>
            <a:endParaRPr lang="it-IT" noProof="0"/>
          </a:p>
        </p:txBody>
      </p:sp>
      <p:sp>
        <p:nvSpPr>
          <p:cNvPr id="5" name="Segnaposto note 4">
            <a:extLst>
              <a:ext uri="{FF2B5EF4-FFF2-40B4-BE49-F238E27FC236}">
                <a16:creationId xmlns:a16="http://schemas.microsoft.com/office/drawing/2014/main" id="{E6AD41FA-9BD0-AE87-B187-FEB5FE12E126}"/>
              </a:ext>
            </a:extLst>
          </p:cNvPr>
          <p:cNvSpPr>
            <a:spLocks noGrp="1"/>
          </p:cNvSpPr>
          <p:nvPr>
            <p:ph type="body" sz="quarter" idx="3"/>
          </p:nvPr>
        </p:nvSpPr>
        <p:spPr>
          <a:xfrm>
            <a:off x="688668" y="4758383"/>
            <a:ext cx="5512416" cy="4508188"/>
          </a:xfrm>
          <a:prstGeom prst="rect">
            <a:avLst/>
          </a:prstGeom>
        </p:spPr>
        <p:txBody>
          <a:bodyPr vert="horz" lIns="89151" tIns="44576" rIns="89151" bIns="44576"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80D1D15A-A5CF-B45F-8629-6109ECA29179}"/>
              </a:ext>
            </a:extLst>
          </p:cNvPr>
          <p:cNvSpPr>
            <a:spLocks noGrp="1"/>
          </p:cNvSpPr>
          <p:nvPr>
            <p:ph type="ftr" sz="quarter" idx="4"/>
          </p:nvPr>
        </p:nvSpPr>
        <p:spPr>
          <a:xfrm>
            <a:off x="1" y="9516768"/>
            <a:ext cx="2985764" cy="500392"/>
          </a:xfrm>
          <a:prstGeom prst="rect">
            <a:avLst/>
          </a:prstGeom>
        </p:spPr>
        <p:txBody>
          <a:bodyPr vert="horz" lIns="89151" tIns="44576" rIns="89151" bIns="44576" rtlCol="0" anchor="b"/>
          <a:lstStyle>
            <a:lvl1pPr algn="l" eaLnBrk="1" hangingPunct="1">
              <a:defRPr sz="1200">
                <a:latin typeface="Arial" charset="0"/>
              </a:defRPr>
            </a:lvl1pPr>
          </a:lstStyle>
          <a:p>
            <a:pPr>
              <a:defRPr/>
            </a:pPr>
            <a:endParaRPr lang="it-IT"/>
          </a:p>
        </p:txBody>
      </p:sp>
      <p:sp>
        <p:nvSpPr>
          <p:cNvPr id="7" name="Segnaposto numero diapositiva 6">
            <a:extLst>
              <a:ext uri="{FF2B5EF4-FFF2-40B4-BE49-F238E27FC236}">
                <a16:creationId xmlns:a16="http://schemas.microsoft.com/office/drawing/2014/main" id="{E0C6AB6E-6C66-C611-873E-84DAC5DDC014}"/>
              </a:ext>
            </a:extLst>
          </p:cNvPr>
          <p:cNvSpPr>
            <a:spLocks noGrp="1"/>
          </p:cNvSpPr>
          <p:nvPr>
            <p:ph type="sldNum" sz="quarter" idx="5"/>
          </p:nvPr>
        </p:nvSpPr>
        <p:spPr>
          <a:xfrm>
            <a:off x="3902448" y="9516768"/>
            <a:ext cx="2985764" cy="500392"/>
          </a:xfrm>
          <a:prstGeom prst="rect">
            <a:avLst/>
          </a:prstGeom>
        </p:spPr>
        <p:txBody>
          <a:bodyPr vert="horz" wrap="square" lIns="89151" tIns="44576" rIns="89151" bIns="44576" numCol="1" anchor="b" anchorCtr="0" compatLnSpc="1">
            <a:prstTxWarp prst="textNoShape">
              <a:avLst/>
            </a:prstTxWarp>
          </a:bodyPr>
          <a:lstStyle>
            <a:lvl1pPr algn="r" eaLnBrk="1" hangingPunct="1">
              <a:defRPr sz="1200"/>
            </a:lvl1pPr>
          </a:lstStyle>
          <a:p>
            <a:pPr>
              <a:defRPr/>
            </a:pPr>
            <a:fld id="{7D3956A8-CA43-434A-9FED-BB2F03B68C9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7D3956A8-CA43-434A-9FED-BB2F03B68C95}" type="slidenum">
              <a:rPr lang="it-IT" altLang="it-IT" smtClean="0"/>
              <a:pPr>
                <a:defRPr/>
              </a:pPr>
              <a:t>1</a:t>
            </a:fld>
            <a:endParaRPr lang="it-IT" altLang="it-IT"/>
          </a:p>
        </p:txBody>
      </p:sp>
    </p:spTree>
    <p:extLst>
      <p:ext uri="{BB962C8B-B14F-4D97-AF65-F5344CB8AC3E}">
        <p14:creationId xmlns:p14="http://schemas.microsoft.com/office/powerpoint/2010/main" val="2737825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r>
              <a:rPr lang="en-US" sz="1800" dirty="0">
                <a:latin typeface="Times New Roman" panose="02020603050405020304" pitchFamily="18" charset="0"/>
                <a:ea typeface="Calibri" panose="020F0502020204030204" pitchFamily="34" charset="0"/>
              </a:rPr>
              <a:t>Lehmann considers these dummy elements as </a:t>
            </a:r>
            <a:r>
              <a:rPr lang="en-US" sz="1800" i="1" dirty="0" err="1">
                <a:latin typeface="Times New Roman" panose="02020603050405020304" pitchFamily="18" charset="0"/>
                <a:ea typeface="Calibri" panose="020F0502020204030204" pitchFamily="34" charset="0"/>
              </a:rPr>
              <a:t>Bezugsnomen-Attrappe</a:t>
            </a:r>
            <a:r>
              <a:rPr lang="en-US" sz="1800" dirty="0">
                <a:latin typeface="Times New Roman" panose="02020603050405020304" pitchFamily="18" charset="0"/>
                <a:ea typeface="Calibri" panose="020F0502020204030204" pitchFamily="34" charset="0"/>
              </a:rPr>
              <a:t>, i.e. as pseudo</a:t>
            </a:r>
            <a:r>
              <a:rPr lang="en-US" sz="1800" i="1" dirty="0">
                <a:latin typeface="Times New Roman" panose="02020603050405020304" pitchFamily="18" charset="0"/>
                <a:ea typeface="Calibri" panose="020F0502020204030204" pitchFamily="34" charset="0"/>
              </a:rPr>
              <a:t>-</a:t>
            </a:r>
            <a:r>
              <a:rPr lang="en-US" sz="1800" i="1" dirty="0" err="1">
                <a:latin typeface="Times New Roman" panose="02020603050405020304" pitchFamily="18" charset="0"/>
                <a:ea typeface="Calibri" panose="020F0502020204030204" pitchFamily="34" charset="0"/>
              </a:rPr>
              <a:t>Bezugsnomen</a:t>
            </a:r>
            <a:r>
              <a:rPr lang="en-US" sz="1800" dirty="0">
                <a:latin typeface="Times New Roman" panose="02020603050405020304" pitchFamily="18" charset="0"/>
                <a:ea typeface="Calibri" panose="020F0502020204030204" pitchFamily="34" charset="0"/>
              </a:rPr>
              <a:t>, but not as </a:t>
            </a:r>
            <a:r>
              <a:rPr lang="en-US" sz="1800" i="1" dirty="0" err="1">
                <a:latin typeface="Times New Roman" panose="02020603050405020304" pitchFamily="18" charset="0"/>
                <a:ea typeface="Calibri" panose="020F0502020204030204" pitchFamily="34" charset="0"/>
              </a:rPr>
              <a:t>Nuklei</a:t>
            </a:r>
            <a:r>
              <a:rPr lang="en-US" sz="1800" dirty="0">
                <a:latin typeface="Times New Roman" panose="02020603050405020304" pitchFamily="18" charset="0"/>
                <a:ea typeface="Calibri" panose="020F0502020204030204" pitchFamily="34" charset="0"/>
              </a:rPr>
              <a:t>. Therefore, in his opinion semi-free relative clauses are semantically different from (other) pronominal relative clauses. De Vries (2002: 55) takes up the issue, and regards Lehmann’s pronominal </a:t>
            </a:r>
            <a:r>
              <a:rPr lang="en-US" sz="1800" i="1" dirty="0" err="1">
                <a:latin typeface="Times New Roman" panose="02020603050405020304" pitchFamily="18" charset="0"/>
                <a:ea typeface="Calibri" panose="020F0502020204030204" pitchFamily="34" charset="0"/>
              </a:rPr>
              <a:t>Nuklei</a:t>
            </a:r>
            <a:r>
              <a:rPr lang="en-US" sz="1800" dirty="0">
                <a:latin typeface="Times New Roman" panose="02020603050405020304" pitchFamily="18" charset="0"/>
                <a:ea typeface="Calibri" panose="020F0502020204030204" pitchFamily="34" charset="0"/>
              </a:rPr>
              <a:t> as belonging to a single category D(</a:t>
            </a:r>
            <a:r>
              <a:rPr lang="en-US" sz="1800" dirty="0" err="1">
                <a:latin typeface="Times New Roman" panose="02020603050405020304" pitchFamily="18" charset="0"/>
                <a:ea typeface="Calibri" panose="020F0502020204030204" pitchFamily="34" charset="0"/>
              </a:rPr>
              <a:t>eterminer</a:t>
            </a:r>
            <a:r>
              <a:rPr lang="en-US" sz="1800" dirty="0">
                <a:latin typeface="Times New Roman" panose="02020603050405020304" pitchFamily="18" charset="0"/>
                <a:ea typeface="Calibri" panose="020F0502020204030204" pitchFamily="34" charset="0"/>
              </a:rPr>
              <a:t>) together with determiners and quantifiers, and he defines all relative clauses introduced by a D head as</a:t>
            </a:r>
            <a:r>
              <a:rPr lang="en-US" sz="1800" i="1" dirty="0">
                <a:latin typeface="Times New Roman" panose="02020603050405020304" pitchFamily="18" charset="0"/>
                <a:ea typeface="Calibri" panose="020F0502020204030204" pitchFamily="34" charset="0"/>
              </a:rPr>
              <a:t> false free relatives</a:t>
            </a:r>
            <a:r>
              <a:rPr lang="en-US" sz="1800" dirty="0">
                <a:latin typeface="Times New Roman" panose="02020603050405020304" pitchFamily="18" charset="0"/>
                <a:ea typeface="Calibri" panose="020F0502020204030204" pitchFamily="34" charset="0"/>
              </a:rPr>
              <a:t> as opposed to true free relative clauses. </a:t>
            </a:r>
            <a:r>
              <a:rPr lang="en-US" sz="1800" dirty="0">
                <a:latin typeface="Times New Roman" panose="02020603050405020304" pitchFamily="18" charset="0"/>
                <a:ea typeface="SimSun" panose="02010600030101010101" pitchFamily="2" charset="-122"/>
              </a:rPr>
              <a:t>In De Vries’ (2002) terms, D is the head of the determiner phrase (DP). Using different terms, the function of </a:t>
            </a:r>
            <a:r>
              <a:rPr lang="en-US" sz="1800" dirty="0" err="1">
                <a:latin typeface="Times New Roman" panose="02020603050405020304" pitchFamily="18" charset="0"/>
                <a:ea typeface="SimSun" panose="02010600030101010101" pitchFamily="2" charset="-122"/>
              </a:rPr>
              <a:t>phoric</a:t>
            </a:r>
            <a:r>
              <a:rPr lang="en-US" sz="1800" dirty="0">
                <a:latin typeface="Times New Roman" panose="02020603050405020304" pitchFamily="18" charset="0"/>
                <a:ea typeface="SimSun" panose="02010600030101010101" pitchFamily="2" charset="-122"/>
              </a:rPr>
              <a:t> elements as determiners is also dealt with by </a:t>
            </a:r>
            <a:r>
              <a:rPr lang="en-US" sz="1800" dirty="0" err="1">
                <a:latin typeface="Times New Roman" panose="02020603050405020304" pitchFamily="18" charset="0"/>
                <a:ea typeface="SimSun" panose="02010600030101010101" pitchFamily="2" charset="-122"/>
              </a:rPr>
              <a:t>Touratier</a:t>
            </a:r>
            <a:r>
              <a:rPr lang="en-US" sz="1800" dirty="0">
                <a:latin typeface="Times New Roman" panose="02020603050405020304" pitchFamily="18" charset="0"/>
                <a:ea typeface="SimSun" panose="02010600030101010101" pitchFamily="2" charset="-122"/>
              </a:rPr>
              <a:t> (1980: 139 ff.), Lehmann (1979: 16), and </a:t>
            </a:r>
            <a:r>
              <a:rPr lang="en-US" sz="1800" dirty="0" err="1">
                <a:latin typeface="Times New Roman" panose="02020603050405020304" pitchFamily="18" charset="0"/>
                <a:ea typeface="SimSun" panose="02010600030101010101" pitchFamily="2" charset="-122"/>
              </a:rPr>
              <a:t>Lavency</a:t>
            </a:r>
            <a:r>
              <a:rPr lang="en-US" sz="1800" dirty="0">
                <a:latin typeface="Times New Roman" panose="02020603050405020304" pitchFamily="18" charset="0"/>
                <a:ea typeface="SimSun" panose="02010600030101010101" pitchFamily="2" charset="-122"/>
              </a:rPr>
              <a:t> (1998: 57).</a:t>
            </a:r>
            <a:endParaRPr lang="it-IT" sz="1800" dirty="0">
              <a:latin typeface="Times New Roman" panose="02020603050405020304" pitchFamily="18" charset="0"/>
              <a:ea typeface="SimSun" panose="02010600030101010101" pitchFamily="2" charset="-122"/>
            </a:endParaRPr>
          </a:p>
          <a:p>
            <a:endParaRPr lang="en-US" sz="1800" dirty="0">
              <a:latin typeface="Times New Roman" panose="02020603050405020304" pitchFamily="18" charset="0"/>
              <a:ea typeface="Calibri" panose="020F0502020204030204" pitchFamily="34" charset="0"/>
            </a:endParaRPr>
          </a:p>
          <a:p>
            <a:endParaRPr lang="en-US" sz="1800" dirty="0">
              <a:latin typeface="Times New Roman" panose="02020603050405020304" pitchFamily="18" charset="0"/>
              <a:ea typeface="SimSun" panose="02010600030101010101" pitchFamily="2" charset="-122"/>
            </a:endParaRPr>
          </a:p>
          <a:p>
            <a:pPr defTabSz="891631">
              <a:defRPr/>
            </a:pPr>
            <a:r>
              <a:rPr lang="en-US" sz="1800" dirty="0">
                <a:latin typeface="Times New Roman" panose="02020603050405020304" pitchFamily="18" charset="0"/>
                <a:ea typeface="Calibri" panose="020F0502020204030204" pitchFamily="34" charset="0"/>
              </a:rPr>
              <a:t>According to Lehmann (1984: 309), the second place in the dummy element hierarchy would belong to </a:t>
            </a:r>
            <a:r>
              <a:rPr lang="en-US" sz="1800" i="1" dirty="0" err="1">
                <a:latin typeface="Times New Roman" panose="02020603050405020304" pitchFamily="18" charset="0"/>
                <a:ea typeface="Calibri" panose="020F0502020204030204" pitchFamily="34" charset="0"/>
              </a:rPr>
              <a:t>ille</a:t>
            </a:r>
            <a:r>
              <a:rPr lang="en-US" sz="1800" dirty="0">
                <a:latin typeface="Times New Roman" panose="02020603050405020304" pitchFamily="18" charset="0"/>
                <a:ea typeface="Calibri" panose="020F0502020204030204" pitchFamily="34" charset="0"/>
              </a:rPr>
              <a:t>, which would also be more apt than </a:t>
            </a:r>
            <a:r>
              <a:rPr lang="en-US" sz="1800" i="1" dirty="0">
                <a:latin typeface="Times New Roman" panose="02020603050405020304" pitchFamily="18" charset="0"/>
                <a:ea typeface="Calibri" panose="020F0502020204030204" pitchFamily="34" charset="0"/>
              </a:rPr>
              <a:t>is</a:t>
            </a:r>
            <a:r>
              <a:rPr lang="en-US" sz="1800" dirty="0">
                <a:latin typeface="Times New Roman" panose="02020603050405020304" pitchFamily="18" charset="0"/>
                <a:ea typeface="Calibri" panose="020F0502020204030204" pitchFamily="34" charset="0"/>
              </a:rPr>
              <a:t> for a cataphoric function over long spans. On the other hand, </a:t>
            </a:r>
            <a:r>
              <a:rPr lang="en-US" sz="1800" dirty="0" err="1">
                <a:latin typeface="Times New Roman" panose="02020603050405020304" pitchFamily="18" charset="0"/>
                <a:ea typeface="Calibri" panose="020F0502020204030204" pitchFamily="34" charset="0"/>
              </a:rPr>
              <a:t>Lavency</a:t>
            </a:r>
            <a:r>
              <a:rPr lang="en-US" sz="1800" dirty="0">
                <a:latin typeface="Times New Roman" panose="02020603050405020304" pitchFamily="18" charset="0"/>
                <a:ea typeface="Calibri" panose="020F0502020204030204" pitchFamily="34" charset="0"/>
              </a:rPr>
              <a:t> (1998: 64) maintains that the pronoun closest to </a:t>
            </a:r>
            <a:r>
              <a:rPr lang="en-US" sz="1800" i="1" dirty="0">
                <a:latin typeface="Times New Roman" panose="02020603050405020304" pitchFamily="18" charset="0"/>
                <a:ea typeface="Calibri" panose="020F0502020204030204" pitchFamily="34" charset="0"/>
              </a:rPr>
              <a:t>is</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is</a:t>
            </a:r>
            <a:r>
              <a:rPr lang="en-US" sz="1800" dirty="0">
                <a:latin typeface="Times New Roman" panose="02020603050405020304" pitchFamily="18" charset="0"/>
                <a:ea typeface="Calibri" panose="020F0502020204030204" pitchFamily="34" charset="0"/>
              </a:rPr>
              <a:t> </a:t>
            </a:r>
            <a:r>
              <a:rPr lang="en-US" sz="1800" i="1" dirty="0">
                <a:latin typeface="Times New Roman" panose="02020603050405020304" pitchFamily="18" charset="0"/>
                <a:ea typeface="Calibri" panose="020F0502020204030204" pitchFamily="34" charset="0"/>
              </a:rPr>
              <a:t>hic</a:t>
            </a:r>
            <a:r>
              <a:rPr lang="en-US" sz="1800" dirty="0">
                <a:latin typeface="Times New Roman" panose="02020603050405020304" pitchFamily="18" charset="0"/>
                <a:ea typeface="Calibri" panose="020F0502020204030204" pitchFamily="34" charset="0"/>
              </a:rPr>
              <a:t>, since manuscripts systematically waver between </a:t>
            </a:r>
            <a:r>
              <a:rPr lang="en-US" sz="1800" i="1" dirty="0">
                <a:latin typeface="Times New Roman" panose="02020603050405020304" pitchFamily="18" charset="0"/>
                <a:ea typeface="Calibri" panose="020F0502020204030204" pitchFamily="34" charset="0"/>
              </a:rPr>
              <a:t>ii</a:t>
            </a:r>
            <a:r>
              <a:rPr lang="en-US" sz="1800" dirty="0">
                <a:latin typeface="Times New Roman" panose="02020603050405020304" pitchFamily="18" charset="0"/>
                <a:ea typeface="Calibri" panose="020F0502020204030204" pitchFamily="34" charset="0"/>
              </a:rPr>
              <a:t> and </a:t>
            </a:r>
            <a:r>
              <a:rPr lang="en-US" sz="1800" i="1" dirty="0">
                <a:latin typeface="Times New Roman" panose="02020603050405020304" pitchFamily="18" charset="0"/>
                <a:ea typeface="Calibri" panose="020F0502020204030204" pitchFamily="34" charset="0"/>
              </a:rPr>
              <a:t>hi</a:t>
            </a:r>
            <a:r>
              <a:rPr lang="en-US" sz="1800"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iis</a:t>
            </a:r>
            <a:r>
              <a:rPr lang="en-US" sz="1800" dirty="0">
                <a:latin typeface="Times New Roman" panose="02020603050405020304" pitchFamily="18" charset="0"/>
                <a:ea typeface="Calibri" panose="020F0502020204030204" pitchFamily="34" charset="0"/>
              </a:rPr>
              <a:t> and </a:t>
            </a:r>
            <a:r>
              <a:rPr lang="en-US" sz="1800" i="1" dirty="0">
                <a:latin typeface="Times New Roman" panose="02020603050405020304" pitchFamily="18" charset="0"/>
                <a:ea typeface="Calibri" panose="020F0502020204030204" pitchFamily="34" charset="0"/>
              </a:rPr>
              <a:t>his</a:t>
            </a:r>
            <a:r>
              <a:rPr lang="en-US" sz="1800" dirty="0">
                <a:latin typeface="Times New Roman" panose="02020603050405020304" pitchFamily="18" charset="0"/>
                <a:ea typeface="Calibri" panose="020F0502020204030204" pitchFamily="34" charset="0"/>
              </a:rPr>
              <a:t>.</a:t>
            </a:r>
            <a:r>
              <a:rPr lang="it-IT" sz="2700" dirty="0"/>
              <a:t> </a:t>
            </a:r>
            <a:r>
              <a:rPr lang="en-US" sz="1800" dirty="0">
                <a:latin typeface="Times New Roman" panose="02020603050405020304" pitchFamily="18" charset="0"/>
                <a:ea typeface="SimSun" panose="02010600030101010101" pitchFamily="2" charset="-122"/>
              </a:rPr>
              <a:t>Cf. e.g. </a:t>
            </a:r>
            <a:r>
              <a:rPr lang="en-US" sz="1800" dirty="0" err="1">
                <a:latin typeface="Times New Roman" panose="02020603050405020304" pitchFamily="18" charset="0"/>
                <a:ea typeface="SimSun" panose="02010600030101010101" pitchFamily="2" charset="-122"/>
              </a:rPr>
              <a:t>Plaut</a:t>
            </a:r>
            <a:r>
              <a:rPr lang="en-US" sz="1800" dirty="0">
                <a:latin typeface="Times New Roman" panose="02020603050405020304" pitchFamily="18" charset="0"/>
                <a:ea typeface="SimSun" panose="02010600030101010101" pitchFamily="2" charset="-122"/>
              </a:rPr>
              <a:t>. </a:t>
            </a:r>
            <a:r>
              <a:rPr lang="en-US" sz="1800" i="1" dirty="0">
                <a:latin typeface="Times New Roman" panose="02020603050405020304" pitchFamily="18" charset="0"/>
                <a:ea typeface="SimSun" panose="02010600030101010101" pitchFamily="2" charset="-122"/>
              </a:rPr>
              <a:t>Mil</a:t>
            </a:r>
            <a:r>
              <a:rPr lang="en-US" sz="1800" dirty="0">
                <a:latin typeface="Times New Roman" panose="02020603050405020304" pitchFamily="18" charset="0"/>
                <a:ea typeface="SimSun" panose="02010600030101010101" pitchFamily="2" charset="-122"/>
              </a:rPr>
              <a:t>. 713: </a:t>
            </a:r>
            <a:r>
              <a:rPr lang="en-US" sz="1800" i="1" dirty="0" err="1">
                <a:latin typeface="Times New Roman" panose="02020603050405020304" pitchFamily="18" charset="0"/>
                <a:ea typeface="SimSun" panose="02010600030101010101" pitchFamily="2" charset="-122"/>
              </a:rPr>
              <a:t>ille</a:t>
            </a:r>
            <a:r>
              <a:rPr lang="en-US" sz="1800" dirty="0">
                <a:latin typeface="Times New Roman" panose="02020603050405020304" pitchFamily="18" charset="0"/>
                <a:ea typeface="SimSun" panose="02010600030101010101" pitchFamily="2" charset="-122"/>
              </a:rPr>
              <a:t> </a:t>
            </a:r>
            <a:r>
              <a:rPr lang="en-US" sz="1800" dirty="0" err="1">
                <a:latin typeface="Times New Roman" panose="02020603050405020304" pitchFamily="18" charset="0"/>
                <a:ea typeface="SimSun" panose="02010600030101010101" pitchFamily="2" charset="-122"/>
              </a:rPr>
              <a:t>miserrumum</a:t>
            </a:r>
            <a:r>
              <a:rPr lang="en-US" sz="1800" dirty="0">
                <a:latin typeface="Times New Roman" panose="02020603050405020304" pitchFamily="18" charset="0"/>
                <a:ea typeface="SimSun" panose="02010600030101010101" pitchFamily="2" charset="-122"/>
              </a:rPr>
              <a:t> se </a:t>
            </a:r>
            <a:r>
              <a:rPr lang="en-US" sz="1800" dirty="0" err="1">
                <a:latin typeface="Times New Roman" panose="02020603050405020304" pitchFamily="18" charset="0"/>
                <a:ea typeface="SimSun" panose="02010600030101010101" pitchFamily="2" charset="-122"/>
              </a:rPr>
              <a:t>retur</a:t>
            </a:r>
            <a:r>
              <a:rPr lang="en-US" sz="1800" dirty="0">
                <a:latin typeface="Times New Roman" panose="02020603050405020304" pitchFamily="18" charset="0"/>
                <a:ea typeface="SimSun" panose="02010600030101010101" pitchFamily="2" charset="-122"/>
              </a:rPr>
              <a:t>, minimum </a:t>
            </a:r>
            <a:r>
              <a:rPr lang="en-US" sz="1800" i="1" dirty="0">
                <a:latin typeface="Times New Roman" panose="02020603050405020304" pitchFamily="18" charset="0"/>
                <a:ea typeface="SimSun" panose="02010600030101010101" pitchFamily="2" charset="-122"/>
              </a:rPr>
              <a:t>qu</a:t>
            </a:r>
            <a:r>
              <a:rPr lang="en-US" sz="1800" dirty="0">
                <a:latin typeface="Times New Roman" panose="02020603050405020304" pitchFamily="18" charset="0"/>
                <a:ea typeface="SimSun" panose="02010600030101010101" pitchFamily="2" charset="-122"/>
              </a:rPr>
              <a:t>i </a:t>
            </a:r>
            <a:r>
              <a:rPr lang="en-US" sz="1800" dirty="0" err="1">
                <a:latin typeface="Times New Roman" panose="02020603050405020304" pitchFamily="18" charset="0"/>
                <a:ea typeface="SimSun" panose="02010600030101010101" pitchFamily="2" charset="-122"/>
              </a:rPr>
              <a:t>misit</a:t>
            </a:r>
            <a:r>
              <a:rPr lang="en-US" sz="1800" dirty="0">
                <a:latin typeface="Times New Roman" panose="02020603050405020304" pitchFamily="18" charset="0"/>
                <a:ea typeface="SimSun" panose="02010600030101010101" pitchFamily="2" charset="-122"/>
              </a:rPr>
              <a:t> mihi “He thinks himself most unfortunate, who has sent but very little to me”.</a:t>
            </a:r>
            <a:endParaRPr lang="it-IT" sz="1800" dirty="0">
              <a:latin typeface="Times New Roman" panose="02020603050405020304" pitchFamily="18" charset="0"/>
              <a:ea typeface="SimSun" panose="02010600030101010101" pitchFamily="2" charset="-122"/>
            </a:endParaRP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10</a:t>
            </a:fld>
            <a:endParaRPr lang="it-IT" altLang="it-IT"/>
          </a:p>
        </p:txBody>
      </p:sp>
    </p:spTree>
    <p:extLst>
      <p:ext uri="{BB962C8B-B14F-4D97-AF65-F5344CB8AC3E}">
        <p14:creationId xmlns:p14="http://schemas.microsoft.com/office/powerpoint/2010/main" val="1589135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A very important issue is whether there is any difference between free and semi-free relative clauses, and, if this is the case, what type of difference.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From a syntactic point of view,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phorics</a:t>
            </a:r>
            <a:r>
              <a:rPr lang="en-US" sz="1800" dirty="0">
                <a:latin typeface="Times New Roman" panose="02020603050405020304" pitchFamily="18" charset="0"/>
                <a:ea typeface="Calibri" panose="020F0502020204030204" pitchFamily="34" charset="0"/>
                <a:cs typeface="Times New Roman" panose="02020603050405020304" pitchFamily="18" charset="0"/>
              </a:rPr>
              <a:t> unquestionably mark the structural function of the coindexed constituent within the matrix clause; thus they are a sort of syntactic place marker. If this information can somehow be inferred from the context, they may often be missing. Generally speaking, this means that they may not occur where they would be inflected in the same case as the relative pronoun (8: (</a:t>
            </a:r>
            <a:r>
              <a:rPr lang="en-US" sz="1800" i="1" dirty="0">
                <a:latin typeface="Times New Roman" panose="02020603050405020304" pitchFamily="18" charset="0"/>
                <a:ea typeface="Calibri" panose="020F0502020204030204" pitchFamily="34" charset="0"/>
                <a:cs typeface="Times New Roman" panose="02020603050405020304" pitchFamily="18" charset="0"/>
              </a:rPr>
              <a:t>is</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a:latin typeface="Times New Roman" panose="02020603050405020304" pitchFamily="18" charset="0"/>
                <a:ea typeface="Calibri" panose="020F0502020204030204" pitchFamily="34" charset="0"/>
                <a:cs typeface="Times New Roman" panose="02020603050405020304" pitchFamily="18" charset="0"/>
              </a:rPr>
              <a:t>qui</a:t>
            </a:r>
            <a:r>
              <a:rPr lang="en-US" sz="1800" dirty="0">
                <a:latin typeface="Times New Roman" panose="02020603050405020304" pitchFamily="18" charset="0"/>
                <a:ea typeface="Calibri" panose="020F0502020204030204" pitchFamily="34" charset="0"/>
                <a:cs typeface="Times New Roman" panose="02020603050405020304" pitchFamily="18" charset="0"/>
              </a:rPr>
              <a:t>). Where case coincidence is lacking,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are generally not realized even when the case of the relative pronoun is morphologically identical to what it would be if there were case coincidence: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11</a:t>
            </a:fld>
            <a:endParaRPr lang="it-IT" altLang="it-IT"/>
          </a:p>
        </p:txBody>
      </p:sp>
    </p:spTree>
    <p:extLst>
      <p:ext uri="{BB962C8B-B14F-4D97-AF65-F5344CB8AC3E}">
        <p14:creationId xmlns:p14="http://schemas.microsoft.com/office/powerpoint/2010/main" val="2756118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dirty="0">
                <a:latin typeface="Times New Roman" panose="02020603050405020304" pitchFamily="18" charset="0"/>
                <a:ea typeface="Calibri" panose="020F0502020204030204" pitchFamily="34" charset="0"/>
              </a:rPr>
              <a:t>Conversely, where there is no case coincidence,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elements may be missing when they are easily recoverable verb arguments, for instance, in the subject position (10):</a:t>
            </a:r>
          </a:p>
          <a:p>
            <a:pPr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On the other hand,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usually occur in oblique cases (6-7) or when governed by a preposition, unless they are somehow recoverable from the context, for instance from a previous sentence with an analogous structure: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12</a:t>
            </a:fld>
            <a:endParaRPr lang="it-IT" altLang="it-IT"/>
          </a:p>
        </p:txBody>
      </p:sp>
    </p:spTree>
    <p:extLst>
      <p:ext uri="{BB962C8B-B14F-4D97-AF65-F5344CB8AC3E}">
        <p14:creationId xmlns:p14="http://schemas.microsoft.com/office/powerpoint/2010/main" val="2865731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dirty="0">
                <a:latin typeface="Times New Roman" panose="02020603050405020304" pitchFamily="18" charset="0"/>
                <a:ea typeface="Calibri" panose="020F0502020204030204" pitchFamily="34" charset="0"/>
              </a:rPr>
              <a:t>According to some scholars, besides a </a:t>
            </a:r>
            <a:r>
              <a:rPr lang="en-US" sz="1800" dirty="0" err="1">
                <a:latin typeface="Times New Roman" panose="02020603050405020304" pitchFamily="18" charset="0"/>
                <a:ea typeface="Calibri" panose="020F0502020204030204" pitchFamily="34" charset="0"/>
              </a:rPr>
              <a:t>casemarking</a:t>
            </a:r>
            <a:r>
              <a:rPr lang="en-US" sz="1800" dirty="0">
                <a:latin typeface="Times New Roman" panose="02020603050405020304" pitchFamily="18" charset="0"/>
                <a:ea typeface="Calibri" panose="020F0502020204030204" pitchFamily="34" charset="0"/>
              </a:rPr>
              <a:t> function in the matrix clause, </a:t>
            </a:r>
            <a:r>
              <a:rPr lang="en-US" sz="1800" dirty="0" err="1">
                <a:latin typeface="Times New Roman" panose="02020603050405020304" pitchFamily="18" charset="0"/>
                <a:ea typeface="Calibri" panose="020F0502020204030204" pitchFamily="34" charset="0"/>
              </a:rPr>
              <a:t>phorics</a:t>
            </a:r>
            <a:r>
              <a:rPr lang="en-US" sz="1800" dirty="0">
                <a:latin typeface="Times New Roman" panose="02020603050405020304" pitchFamily="18" charset="0"/>
                <a:ea typeface="Calibri" panose="020F0502020204030204" pitchFamily="34" charset="0"/>
              </a:rPr>
              <a:t> also have a nominalizer function with regard to the relative clause. On the use of </a:t>
            </a:r>
            <a:r>
              <a:rPr lang="en-US" sz="1800" i="1" dirty="0">
                <a:latin typeface="Times New Roman" panose="02020603050405020304" pitchFamily="18" charset="0"/>
                <a:ea typeface="Calibri" panose="020F0502020204030204" pitchFamily="34" charset="0"/>
              </a:rPr>
              <a:t>id</a:t>
            </a:r>
            <a:r>
              <a:rPr lang="en-US" sz="1800" dirty="0">
                <a:latin typeface="Times New Roman" panose="02020603050405020304" pitchFamily="18" charset="0"/>
                <a:ea typeface="Calibri" panose="020F0502020204030204" pitchFamily="34" charset="0"/>
              </a:rPr>
              <a:t> in an expression such as </a:t>
            </a:r>
            <a:r>
              <a:rPr lang="en-US" sz="1800" i="1" dirty="0">
                <a:latin typeface="Times New Roman" panose="02020603050405020304" pitchFamily="18" charset="0"/>
                <a:ea typeface="Calibri" panose="020F0502020204030204" pitchFamily="34" charset="0"/>
              </a:rPr>
              <a:t>id </a:t>
            </a:r>
            <a:r>
              <a:rPr lang="en-US" sz="1800" i="1" dirty="0" err="1">
                <a:latin typeface="Times New Roman" panose="02020603050405020304" pitchFamily="18" charset="0"/>
                <a:ea typeface="Calibri" panose="020F0502020204030204" pitchFamily="34" charset="0"/>
              </a:rPr>
              <a:t>quod</a:t>
            </a:r>
            <a:r>
              <a:rPr lang="en-US" sz="1800" i="1"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vult</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Touratier</a:t>
            </a:r>
            <a:r>
              <a:rPr lang="en-US" sz="1800" dirty="0">
                <a:latin typeface="Times New Roman" panose="02020603050405020304" pitchFamily="18" charset="0"/>
                <a:ea typeface="Calibri" panose="020F0502020204030204" pitchFamily="34" charset="0"/>
              </a:rPr>
              <a:t> (1994: 628-629) remarks that “</a:t>
            </a:r>
            <a:r>
              <a:rPr lang="en-US" sz="1800" dirty="0" err="1">
                <a:latin typeface="Times New Roman" panose="02020603050405020304" pitchFamily="18" charset="0"/>
                <a:ea typeface="Calibri" panose="020F0502020204030204" pitchFamily="34" charset="0"/>
              </a:rPr>
              <a:t>l’antécédent</a:t>
            </a:r>
            <a:r>
              <a:rPr lang="en-US" sz="1800" dirty="0">
                <a:latin typeface="Times New Roman" panose="02020603050405020304" pitchFamily="18" charset="0"/>
                <a:ea typeface="Calibri" panose="020F0502020204030204" pitchFamily="34" charset="0"/>
              </a:rPr>
              <a:t> </a:t>
            </a:r>
            <a:r>
              <a:rPr lang="en-US" sz="1800" i="1" dirty="0">
                <a:latin typeface="Times New Roman" panose="02020603050405020304" pitchFamily="18" charset="0"/>
                <a:ea typeface="Calibri" panose="020F0502020204030204" pitchFamily="34" charset="0"/>
              </a:rPr>
              <a:t>id</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n’a</a:t>
            </a:r>
            <a:r>
              <a:rPr lang="en-US" sz="1800" dirty="0">
                <a:latin typeface="Times New Roman" panose="02020603050405020304" pitchFamily="18" charset="0"/>
                <a:ea typeface="Calibri" panose="020F0502020204030204" pitchFamily="34" charset="0"/>
              </a:rPr>
              <a:t> pas </a:t>
            </a:r>
            <a:r>
              <a:rPr lang="en-US" sz="1800" dirty="0" err="1">
                <a:latin typeface="Times New Roman" panose="02020603050405020304" pitchFamily="18" charset="0"/>
                <a:ea typeface="Calibri" panose="020F0502020204030204" pitchFamily="34" charset="0"/>
              </a:rPr>
              <a:t>une</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valeur</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anaphorique</a:t>
            </a:r>
            <a:r>
              <a:rPr lang="en-US" sz="1800" dirty="0">
                <a:latin typeface="Times New Roman" panose="02020603050405020304" pitchFamily="18" charset="0"/>
                <a:ea typeface="Calibri" panose="020F0502020204030204" pitchFamily="34" charset="0"/>
              </a:rPr>
              <a:t>, son </a:t>
            </a:r>
            <a:r>
              <a:rPr lang="en-US" sz="1800" dirty="0" err="1">
                <a:latin typeface="Times New Roman" panose="02020603050405020304" pitchFamily="18" charset="0"/>
                <a:ea typeface="Calibri" panose="020F0502020204030204" pitchFamily="34" charset="0"/>
              </a:rPr>
              <a:t>rôle</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étant</a:t>
            </a:r>
            <a:r>
              <a:rPr lang="en-US" sz="1800" dirty="0">
                <a:latin typeface="Times New Roman" panose="02020603050405020304" pitchFamily="18" charset="0"/>
                <a:ea typeface="Calibri" panose="020F0502020204030204" pitchFamily="34" charset="0"/>
              </a:rPr>
              <a:t> de transformer la relative </a:t>
            </a:r>
            <a:r>
              <a:rPr lang="en-US" sz="1800" i="1" dirty="0" err="1">
                <a:latin typeface="Times New Roman" panose="02020603050405020304" pitchFamily="18" charset="0"/>
                <a:ea typeface="Calibri" panose="020F0502020204030204" pitchFamily="34" charset="0"/>
              </a:rPr>
              <a:t>quod</a:t>
            </a:r>
            <a:r>
              <a:rPr lang="en-US" sz="1800" i="1"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vult</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en</a:t>
            </a:r>
            <a:r>
              <a:rPr lang="en-US" sz="1800" dirty="0">
                <a:latin typeface="Times New Roman" panose="02020603050405020304" pitchFamily="18" charset="0"/>
                <a:ea typeface="Calibri" panose="020F0502020204030204" pitchFamily="34" charset="0"/>
              </a:rPr>
              <a:t> un SN, </a:t>
            </a:r>
            <a:r>
              <a:rPr lang="en-US" sz="1800" dirty="0" err="1">
                <a:latin typeface="Times New Roman" panose="02020603050405020304" pitchFamily="18" charset="0"/>
                <a:ea typeface="Calibri" panose="020F0502020204030204" pitchFamily="34" charset="0"/>
              </a:rPr>
              <a:t>c’est</a:t>
            </a:r>
            <a:r>
              <a:rPr lang="en-US" sz="1800" dirty="0">
                <a:latin typeface="Times New Roman" panose="02020603050405020304" pitchFamily="18" charset="0"/>
                <a:ea typeface="Calibri" panose="020F0502020204030204" pitchFamily="34" charset="0"/>
              </a:rPr>
              <a:t>-à-dire de faire </a:t>
            </a:r>
            <a:r>
              <a:rPr lang="en-US" sz="1800" dirty="0" err="1">
                <a:latin typeface="Times New Roman" panose="02020603050405020304" pitchFamily="18" charset="0"/>
                <a:ea typeface="Calibri" panose="020F0502020204030204" pitchFamily="34" charset="0"/>
              </a:rPr>
              <a:t>correspondre</a:t>
            </a:r>
            <a:r>
              <a:rPr lang="en-US" sz="1800" dirty="0">
                <a:latin typeface="Times New Roman" panose="02020603050405020304" pitchFamily="18" charset="0"/>
                <a:ea typeface="Calibri" panose="020F0502020204030204" pitchFamily="34" charset="0"/>
              </a:rPr>
              <a:t> à un ensemble [...] la </a:t>
            </a:r>
            <a:r>
              <a:rPr lang="en-US" sz="1800" dirty="0" err="1">
                <a:latin typeface="Times New Roman" panose="02020603050405020304" pitchFamily="18" charset="0"/>
                <a:ea typeface="Calibri" panose="020F0502020204030204" pitchFamily="34" charset="0"/>
              </a:rPr>
              <a:t>propriété</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signifiée</a:t>
            </a:r>
            <a:r>
              <a:rPr lang="en-US" sz="1800" dirty="0">
                <a:latin typeface="Times New Roman" panose="02020603050405020304" pitchFamily="18" charset="0"/>
                <a:ea typeface="Calibri" panose="020F0502020204030204" pitchFamily="34" charset="0"/>
              </a:rPr>
              <a:t> par la relative”, while Vester (1989: 342) speaks of “a kind of nominalizer which is used only to carry </a:t>
            </a:r>
            <a:r>
              <a:rPr lang="en-US" sz="1800" dirty="0" err="1">
                <a:latin typeface="Times New Roman" panose="02020603050405020304" pitchFamily="18" charset="0"/>
                <a:ea typeface="Calibri" panose="020F0502020204030204" pitchFamily="34" charset="0"/>
              </a:rPr>
              <a:t>casemarking</a:t>
            </a:r>
            <a:r>
              <a:rPr lang="en-US" sz="1800" dirty="0">
                <a:latin typeface="Times New Roman" panose="02020603050405020304" pitchFamily="18" charset="0"/>
                <a:ea typeface="Calibri" panose="020F0502020204030204" pitchFamily="34" charset="0"/>
              </a:rPr>
              <a:t>”.</a:t>
            </a:r>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13</a:t>
            </a:fld>
            <a:endParaRPr lang="it-IT" altLang="it-IT"/>
          </a:p>
        </p:txBody>
      </p:sp>
    </p:spTree>
    <p:extLst>
      <p:ext uri="{BB962C8B-B14F-4D97-AF65-F5344CB8AC3E}">
        <p14:creationId xmlns:p14="http://schemas.microsoft.com/office/powerpoint/2010/main" val="55487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From a semantic perspective, some scholars claim that the presence of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 may give free relative clauses a specific or determinate reference (cf. e.g. Addabbo 2001: 163, and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Lavency</a:t>
            </a:r>
            <a:r>
              <a:rPr lang="en-US" sz="1800" dirty="0">
                <a:latin typeface="Times New Roman" panose="02020603050405020304" pitchFamily="18" charset="0"/>
                <a:ea typeface="Calibri" panose="020F0502020204030204" pitchFamily="34" charset="0"/>
                <a:cs typeface="Times New Roman" panose="02020603050405020304" pitchFamily="18" charset="0"/>
              </a:rPr>
              <a:t> 1998: 59). On the contrary, Vester (1989: 342) clearly claims that </a:t>
            </a:r>
            <a:r>
              <a:rPr lang="en-US" sz="1800" i="1" dirty="0">
                <a:latin typeface="Times New Roman" panose="02020603050405020304" pitchFamily="18" charset="0"/>
                <a:ea typeface="Calibri" panose="020F0502020204030204" pitchFamily="34" charset="0"/>
                <a:cs typeface="Times New Roman" panose="02020603050405020304" pitchFamily="18" charset="0"/>
              </a:rPr>
              <a:t>is qui</a:t>
            </a:r>
            <a:r>
              <a:rPr lang="en-US" sz="1800" dirty="0">
                <a:latin typeface="Times New Roman" panose="02020603050405020304" pitchFamily="18" charset="0"/>
                <a:ea typeface="Calibri" panose="020F0502020204030204" pitchFamily="34" charset="0"/>
                <a:cs typeface="Times New Roman" panose="02020603050405020304" pitchFamily="18" charset="0"/>
              </a:rPr>
              <a:t> and </a:t>
            </a:r>
            <a:r>
              <a:rPr lang="en-US" sz="1800" i="1" dirty="0">
                <a:latin typeface="Times New Roman" panose="02020603050405020304" pitchFamily="18" charset="0"/>
                <a:ea typeface="Calibri" panose="020F0502020204030204" pitchFamily="34" charset="0"/>
                <a:cs typeface="Times New Roman" panose="02020603050405020304" pitchFamily="18" charset="0"/>
              </a:rPr>
              <a:t>qui</a:t>
            </a:r>
            <a:r>
              <a:rPr lang="en-US" sz="1800" dirty="0">
                <a:latin typeface="Times New Roman" panose="02020603050405020304" pitchFamily="18" charset="0"/>
                <a:ea typeface="Calibri" panose="020F0502020204030204" pitchFamily="34" charset="0"/>
                <a:cs typeface="Times New Roman" panose="02020603050405020304" pitchFamily="18" charset="0"/>
              </a:rPr>
              <a:t> are semantically equivalent, since </a:t>
            </a:r>
            <a:r>
              <a:rPr lang="en-US" sz="1800" i="1" dirty="0">
                <a:latin typeface="Times New Roman" panose="02020603050405020304" pitchFamily="18" charset="0"/>
                <a:ea typeface="Calibri" panose="020F0502020204030204" pitchFamily="34" charset="0"/>
                <a:cs typeface="Times New Roman" panose="02020603050405020304" pitchFamily="18" charset="0"/>
              </a:rPr>
              <a:t>is</a:t>
            </a:r>
            <a:r>
              <a:rPr lang="en-US" sz="1800" dirty="0">
                <a:latin typeface="Times New Roman" panose="02020603050405020304" pitchFamily="18" charset="0"/>
                <a:ea typeface="Calibri" panose="020F0502020204030204" pitchFamily="34" charset="0"/>
                <a:cs typeface="Times New Roman" panose="02020603050405020304" pitchFamily="18" charset="0"/>
              </a:rPr>
              <a:t> in itself is linked neither to definiteness nor to specificity. Indeed, data such as the sentence in (14) do not seem to support the hypothesis of a semantic value of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334362" indent="-334362" algn="just">
              <a:lnSpc>
                <a:spcPct val="115000"/>
              </a:lnSpc>
              <a:spcBef>
                <a:spcPts val="585"/>
              </a:spcBef>
              <a:spcAft>
                <a:spcPts val="975"/>
              </a:spcAft>
              <a:buFont typeface="+mj-lt"/>
              <a:buAutoNum type="arabicParenBoth"/>
            </a:pPr>
            <a:r>
              <a:rPr lang="it-IT" sz="1800" dirty="0">
                <a:latin typeface="Times New Roman" panose="02020603050405020304" pitchFamily="18" charset="0"/>
                <a:ea typeface="Calibri" panose="020F0502020204030204" pitchFamily="34" charset="0"/>
                <a:cs typeface="Times New Roman" panose="02020603050405020304" pitchFamily="18" charset="0"/>
              </a:rPr>
              <a:t>si </a:t>
            </a:r>
            <a:r>
              <a:rPr lang="it-IT" sz="1800" dirty="0" err="1">
                <a:latin typeface="Times New Roman" panose="02020603050405020304" pitchFamily="18" charset="0"/>
                <a:ea typeface="Calibri" panose="020F0502020204030204" pitchFamily="34" charset="0"/>
                <a:cs typeface="Times New Roman" panose="02020603050405020304" pitchFamily="18" charset="0"/>
              </a:rPr>
              <a:t>mihi</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dirty="0" err="1">
                <a:latin typeface="Times New Roman" panose="02020603050405020304" pitchFamily="18" charset="0"/>
                <a:ea typeface="Calibri" panose="020F0502020204030204" pitchFamily="34" charset="0"/>
                <a:cs typeface="Times New Roman" panose="02020603050405020304" pitchFamily="18" charset="0"/>
              </a:rPr>
              <a:t>perget</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it-IT" sz="1800" dirty="0">
                <a:latin typeface="Times New Roman" panose="02020603050405020304" pitchFamily="18" charset="0"/>
                <a:ea typeface="Calibri" panose="020F0502020204030204" pitchFamily="34" charset="0"/>
                <a:cs typeface="Times New Roman" panose="02020603050405020304" pitchFamily="18" charset="0"/>
              </a:rPr>
              <a:t> volt </a:t>
            </a:r>
            <a:r>
              <a:rPr lang="it-IT" sz="1800" dirty="0" err="1">
                <a:latin typeface="Times New Roman" panose="02020603050405020304" pitchFamily="18" charset="0"/>
                <a:ea typeface="Calibri" panose="020F0502020204030204" pitchFamily="34" charset="0"/>
                <a:cs typeface="Times New Roman" panose="02020603050405020304" pitchFamily="18" charset="0"/>
              </a:rPr>
              <a:t>dicere</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i="1" dirty="0">
                <a:latin typeface="Times New Roman" panose="02020603050405020304" pitchFamily="18" charset="0"/>
                <a:ea typeface="Calibri" panose="020F0502020204030204" pitchFamily="34" charset="0"/>
                <a:cs typeface="Times New Roman" panose="02020603050405020304" pitchFamily="18" charset="0"/>
              </a:rPr>
              <a:t>ea</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it-IT" sz="1800" dirty="0">
                <a:latin typeface="Times New Roman" panose="02020603050405020304" pitchFamily="18" charset="0"/>
                <a:ea typeface="Calibri" panose="020F0502020204030204" pitchFamily="34" charset="0"/>
                <a:cs typeface="Times New Roman" panose="02020603050405020304" pitchFamily="18" charset="0"/>
              </a:rPr>
              <a:t> non volt </a:t>
            </a:r>
            <a:r>
              <a:rPr lang="it-IT" sz="1800" dirty="0" err="1">
                <a:latin typeface="Times New Roman" panose="02020603050405020304" pitchFamily="18" charset="0"/>
                <a:ea typeface="Calibri" panose="020F0502020204030204" pitchFamily="34" charset="0"/>
                <a:cs typeface="Times New Roman" panose="02020603050405020304" pitchFamily="18" charset="0"/>
              </a:rPr>
              <a:t>audiet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666866" algn="just">
              <a:lnSpc>
                <a:spcPct val="115000"/>
              </a:lnSpc>
            </a:pPr>
            <a:r>
              <a:rPr lang="en-US" sz="1800" dirty="0">
                <a:latin typeface="Times New Roman" panose="02020603050405020304" pitchFamily="18" charset="0"/>
                <a:ea typeface="Calibri" panose="020F0502020204030204" pitchFamily="34" charset="0"/>
                <a:cs typeface="Times New Roman" panose="02020603050405020304" pitchFamily="18" charset="0"/>
              </a:rPr>
              <a:t>“If he persists in telling me what he likes, he’ll be hearing things that he doesn’t like”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666866" algn="r">
              <a:lnSpc>
                <a:spcPct val="115000"/>
              </a:lnSpc>
              <a:spcAft>
                <a:spcPts val="58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(Ter.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Andr</a:t>
            </a:r>
            <a:r>
              <a:rPr lang="en-US" sz="1800" dirty="0">
                <a:latin typeface="Times New Roman" panose="02020603050405020304" pitchFamily="18" charset="0"/>
                <a:ea typeface="Calibri" panose="020F0502020204030204" pitchFamily="34" charset="0"/>
                <a:cs typeface="Times New Roman" panose="02020603050405020304" pitchFamily="18" charset="0"/>
              </a:rPr>
              <a:t>. 920)</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Times New Roman" panose="02020603050405020304" pitchFamily="18" charset="0"/>
                <a:ea typeface="SimSun" panose="02010600030101010101" pitchFamily="2" charset="-122"/>
              </a:rPr>
              <a:t>We will return to this issue in (§ 5.1).</a:t>
            </a:r>
            <a:endParaRPr lang="it-IT" sz="1800" dirty="0">
              <a:latin typeface="Times New Roman" panose="02020603050405020304" pitchFamily="18" charset="0"/>
              <a:ea typeface="SimSun" panose="02010600030101010101" pitchFamily="2" charset="-122"/>
            </a:endParaRP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14</a:t>
            </a:fld>
            <a:endParaRPr lang="it-IT" altLang="it-IT"/>
          </a:p>
        </p:txBody>
      </p:sp>
    </p:spTree>
    <p:extLst>
      <p:ext uri="{BB962C8B-B14F-4D97-AF65-F5344CB8AC3E}">
        <p14:creationId xmlns:p14="http://schemas.microsoft.com/office/powerpoint/2010/main" val="644225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From a semantic perspective, some scholars claim that the presence of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 may give free relative clauses a specific or determinate reference (cf. e.g. Addabbo 2001: 163, and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Lavency</a:t>
            </a:r>
            <a:r>
              <a:rPr lang="en-US" sz="1800" dirty="0">
                <a:latin typeface="Times New Roman" panose="02020603050405020304" pitchFamily="18" charset="0"/>
                <a:ea typeface="Calibri" panose="020F0502020204030204" pitchFamily="34" charset="0"/>
                <a:cs typeface="Times New Roman" panose="02020603050405020304" pitchFamily="18" charset="0"/>
              </a:rPr>
              <a:t> 1998: 59). On the contrary, Vester (1989: 342) clearly claims that </a:t>
            </a:r>
            <a:r>
              <a:rPr lang="en-US" sz="1800" i="1" dirty="0">
                <a:latin typeface="Times New Roman" panose="02020603050405020304" pitchFamily="18" charset="0"/>
                <a:ea typeface="Calibri" panose="020F0502020204030204" pitchFamily="34" charset="0"/>
                <a:cs typeface="Times New Roman" panose="02020603050405020304" pitchFamily="18" charset="0"/>
              </a:rPr>
              <a:t>is qui</a:t>
            </a:r>
            <a:r>
              <a:rPr lang="en-US" sz="1800" dirty="0">
                <a:latin typeface="Times New Roman" panose="02020603050405020304" pitchFamily="18" charset="0"/>
                <a:ea typeface="Calibri" panose="020F0502020204030204" pitchFamily="34" charset="0"/>
                <a:cs typeface="Times New Roman" panose="02020603050405020304" pitchFamily="18" charset="0"/>
              </a:rPr>
              <a:t> and </a:t>
            </a:r>
            <a:r>
              <a:rPr lang="en-US" sz="1800" i="1" dirty="0">
                <a:latin typeface="Times New Roman" panose="02020603050405020304" pitchFamily="18" charset="0"/>
                <a:ea typeface="Calibri" panose="020F0502020204030204" pitchFamily="34" charset="0"/>
                <a:cs typeface="Times New Roman" panose="02020603050405020304" pitchFamily="18" charset="0"/>
              </a:rPr>
              <a:t>qui</a:t>
            </a:r>
            <a:r>
              <a:rPr lang="en-US" sz="1800" dirty="0">
                <a:latin typeface="Times New Roman" panose="02020603050405020304" pitchFamily="18" charset="0"/>
                <a:ea typeface="Calibri" panose="020F0502020204030204" pitchFamily="34" charset="0"/>
                <a:cs typeface="Times New Roman" panose="02020603050405020304" pitchFamily="18" charset="0"/>
              </a:rPr>
              <a:t> are semantically equivalent, since </a:t>
            </a:r>
            <a:r>
              <a:rPr lang="en-US" sz="1800" i="1" dirty="0">
                <a:latin typeface="Times New Roman" panose="02020603050405020304" pitchFamily="18" charset="0"/>
                <a:ea typeface="Calibri" panose="020F0502020204030204" pitchFamily="34" charset="0"/>
                <a:cs typeface="Times New Roman" panose="02020603050405020304" pitchFamily="18" charset="0"/>
              </a:rPr>
              <a:t>is</a:t>
            </a:r>
            <a:r>
              <a:rPr lang="en-US" sz="1800" dirty="0">
                <a:latin typeface="Times New Roman" panose="02020603050405020304" pitchFamily="18" charset="0"/>
                <a:ea typeface="Calibri" panose="020F0502020204030204" pitchFamily="34" charset="0"/>
                <a:cs typeface="Times New Roman" panose="02020603050405020304" pitchFamily="18" charset="0"/>
              </a:rPr>
              <a:t> in itself is linked neither to definiteness nor to specificity. Indeed, data such as the sentence in (12) do not seem to support the hypothesis of a semantic value of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334362" indent="-334362" algn="just">
              <a:lnSpc>
                <a:spcPct val="115000"/>
              </a:lnSpc>
              <a:spcBef>
                <a:spcPts val="585"/>
              </a:spcBef>
              <a:spcAft>
                <a:spcPts val="975"/>
              </a:spcAft>
              <a:buFont typeface="+mj-lt"/>
              <a:buAutoNum type="arabicParenBoth"/>
            </a:pPr>
            <a:r>
              <a:rPr lang="it-IT" sz="1800" dirty="0">
                <a:latin typeface="Times New Roman" panose="02020603050405020304" pitchFamily="18" charset="0"/>
                <a:ea typeface="Calibri" panose="020F0502020204030204" pitchFamily="34" charset="0"/>
                <a:cs typeface="Times New Roman" panose="02020603050405020304" pitchFamily="18" charset="0"/>
              </a:rPr>
              <a:t>si </a:t>
            </a:r>
            <a:r>
              <a:rPr lang="it-IT" sz="1800" dirty="0" err="1">
                <a:latin typeface="Times New Roman" panose="02020603050405020304" pitchFamily="18" charset="0"/>
                <a:ea typeface="Calibri" panose="020F0502020204030204" pitchFamily="34" charset="0"/>
                <a:cs typeface="Times New Roman" panose="02020603050405020304" pitchFamily="18" charset="0"/>
              </a:rPr>
              <a:t>mihi</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dirty="0" err="1">
                <a:latin typeface="Times New Roman" panose="02020603050405020304" pitchFamily="18" charset="0"/>
                <a:ea typeface="Calibri" panose="020F0502020204030204" pitchFamily="34" charset="0"/>
                <a:cs typeface="Times New Roman" panose="02020603050405020304" pitchFamily="18" charset="0"/>
              </a:rPr>
              <a:t>perget</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it-IT" sz="1800" dirty="0">
                <a:latin typeface="Times New Roman" panose="02020603050405020304" pitchFamily="18" charset="0"/>
                <a:ea typeface="Calibri" panose="020F0502020204030204" pitchFamily="34" charset="0"/>
                <a:cs typeface="Times New Roman" panose="02020603050405020304" pitchFamily="18" charset="0"/>
              </a:rPr>
              <a:t> volt </a:t>
            </a:r>
            <a:r>
              <a:rPr lang="it-IT" sz="1800" dirty="0" err="1">
                <a:latin typeface="Times New Roman" panose="02020603050405020304" pitchFamily="18" charset="0"/>
                <a:ea typeface="Calibri" panose="020F0502020204030204" pitchFamily="34" charset="0"/>
                <a:cs typeface="Times New Roman" panose="02020603050405020304" pitchFamily="18" charset="0"/>
              </a:rPr>
              <a:t>dicere</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i="1" dirty="0">
                <a:latin typeface="Times New Roman" panose="02020603050405020304" pitchFamily="18" charset="0"/>
                <a:ea typeface="Calibri" panose="020F0502020204030204" pitchFamily="34" charset="0"/>
                <a:cs typeface="Times New Roman" panose="02020603050405020304" pitchFamily="18" charset="0"/>
              </a:rPr>
              <a:t>ea</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it-IT" sz="1800" dirty="0">
                <a:latin typeface="Times New Roman" panose="02020603050405020304" pitchFamily="18" charset="0"/>
                <a:ea typeface="Calibri" panose="020F0502020204030204" pitchFamily="34" charset="0"/>
                <a:cs typeface="Times New Roman" panose="02020603050405020304" pitchFamily="18" charset="0"/>
              </a:rPr>
              <a:t> non volt </a:t>
            </a:r>
            <a:r>
              <a:rPr lang="it-IT" sz="1800" dirty="0" err="1">
                <a:latin typeface="Times New Roman" panose="02020603050405020304" pitchFamily="18" charset="0"/>
                <a:ea typeface="Calibri" panose="020F0502020204030204" pitchFamily="34" charset="0"/>
                <a:cs typeface="Times New Roman" panose="02020603050405020304" pitchFamily="18" charset="0"/>
              </a:rPr>
              <a:t>audiet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666866" algn="just">
              <a:lnSpc>
                <a:spcPct val="115000"/>
              </a:lnSpc>
            </a:pPr>
            <a:r>
              <a:rPr lang="en-US" sz="1800" dirty="0">
                <a:latin typeface="Times New Roman" panose="02020603050405020304" pitchFamily="18" charset="0"/>
                <a:ea typeface="Calibri" panose="020F0502020204030204" pitchFamily="34" charset="0"/>
                <a:cs typeface="Times New Roman" panose="02020603050405020304" pitchFamily="18" charset="0"/>
              </a:rPr>
              <a:t>“If he persists in telling me what he likes, he’ll be hearing things that he doesn’t like”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666866" algn="r">
              <a:lnSpc>
                <a:spcPct val="115000"/>
              </a:lnSpc>
              <a:spcAft>
                <a:spcPts val="58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(Ter.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Andr</a:t>
            </a:r>
            <a:r>
              <a:rPr lang="en-US" sz="1800" dirty="0">
                <a:latin typeface="Times New Roman" panose="02020603050405020304" pitchFamily="18" charset="0"/>
                <a:ea typeface="Calibri" panose="020F0502020204030204" pitchFamily="34" charset="0"/>
                <a:cs typeface="Times New Roman" panose="02020603050405020304" pitchFamily="18" charset="0"/>
              </a:rPr>
              <a:t>. 920)</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Times New Roman" panose="02020603050405020304" pitchFamily="18" charset="0"/>
                <a:ea typeface="SimSun" panose="02010600030101010101" pitchFamily="2" charset="-122"/>
              </a:rPr>
              <a:t>We will return to this issue in (§ 5.1).</a:t>
            </a:r>
            <a:endParaRPr lang="it-IT" sz="1800" dirty="0">
              <a:latin typeface="Times New Roman" panose="02020603050405020304" pitchFamily="18" charset="0"/>
              <a:ea typeface="SimSun" panose="02010600030101010101" pitchFamily="2" charset="-122"/>
            </a:endParaRP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15</a:t>
            </a:fld>
            <a:endParaRPr lang="it-IT" altLang="it-IT"/>
          </a:p>
        </p:txBody>
      </p:sp>
    </p:spTree>
    <p:extLst>
      <p:ext uri="{BB962C8B-B14F-4D97-AF65-F5344CB8AC3E}">
        <p14:creationId xmlns:p14="http://schemas.microsoft.com/office/powerpoint/2010/main" val="3659004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Finally, from a pragmatic point of view, the occurrence of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 which is easily recoverable at the syntactic level may be due to reasons of information structure – for instance, a contrastive function (15) – together with metrical and/or stylistic reasons, as in (14), where the lack and then the occurrence of the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creates a sort of chiasmus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variatio</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16</a:t>
            </a:fld>
            <a:endParaRPr lang="it-IT" altLang="it-IT"/>
          </a:p>
        </p:txBody>
      </p:sp>
    </p:spTree>
    <p:extLst>
      <p:ext uri="{BB962C8B-B14F-4D97-AF65-F5344CB8AC3E}">
        <p14:creationId xmlns:p14="http://schemas.microsoft.com/office/powerpoint/2010/main" val="211138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To sum up </a:t>
            </a:r>
            <a:r>
              <a:rPr lang="it-IT" sz="1800" dirty="0" err="1">
                <a:latin typeface="Times New Roman" panose="02020603050405020304" pitchFamily="18" charset="0"/>
                <a:ea typeface="Calibri" panose="020F0502020204030204" pitchFamily="34" charset="0"/>
                <a:cs typeface="Times New Roman" panose="02020603050405020304" pitchFamily="18" charset="0"/>
              </a:rPr>
              <a:t>this</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dirty="0" err="1">
                <a:latin typeface="Times New Roman" panose="02020603050405020304" pitchFamily="18" charset="0"/>
                <a:ea typeface="Calibri" panose="020F0502020204030204" pitchFamily="34" charset="0"/>
                <a:cs typeface="Times New Roman" panose="02020603050405020304" pitchFamily="18" charset="0"/>
              </a:rPr>
              <a:t>section</a:t>
            </a:r>
            <a:r>
              <a:rPr lang="it-IT" sz="1800" dirty="0">
                <a:latin typeface="Times New Roman" panose="02020603050405020304" pitchFamily="18" charset="0"/>
                <a:ea typeface="Calibri" panose="020F0502020204030204" pitchFamily="34" charset="0"/>
                <a:cs typeface="Times New Roman" panose="02020603050405020304" pitchFamily="18" charset="0"/>
              </a:rPr>
              <a:t>, a</a:t>
            </a:r>
            <a:r>
              <a:rPr lang="en-US" sz="1800" dirty="0" err="1">
                <a:latin typeface="Times New Roman" panose="02020603050405020304" pitchFamily="18" charset="0"/>
                <a:ea typeface="Calibri" panose="020F0502020204030204" pitchFamily="34" charset="0"/>
              </a:rPr>
              <a:t>ccording</a:t>
            </a:r>
            <a:r>
              <a:rPr lang="en-US" sz="1800" dirty="0">
                <a:latin typeface="Times New Roman" panose="02020603050405020304" pitchFamily="18" charset="0"/>
                <a:ea typeface="Calibri" panose="020F0502020204030204" pitchFamily="34" charset="0"/>
              </a:rPr>
              <a:t> to </a:t>
            </a:r>
            <a:r>
              <a:rPr lang="en-US" sz="1800" dirty="0" err="1">
                <a:latin typeface="Times New Roman" panose="02020603050405020304" pitchFamily="18" charset="0"/>
                <a:ea typeface="Calibri" panose="020F0502020204030204" pitchFamily="34" charset="0"/>
              </a:rPr>
              <a:t>Lavency</a:t>
            </a:r>
            <a:r>
              <a:rPr lang="en-US" sz="1800" dirty="0">
                <a:latin typeface="Times New Roman" panose="02020603050405020304" pitchFamily="18" charset="0"/>
                <a:ea typeface="Calibri" panose="020F0502020204030204" pitchFamily="34" charset="0"/>
              </a:rPr>
              <a:t> (1998: 57), both relative clauses introduced by a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 i.e. semi-free relative clauses and free relative clauses, are </a:t>
            </a:r>
            <a:r>
              <a:rPr lang="en-US" sz="1800" i="1" dirty="0" err="1">
                <a:latin typeface="Times New Roman" panose="02020603050405020304" pitchFamily="18" charset="0"/>
                <a:ea typeface="Calibri" panose="020F0502020204030204" pitchFamily="34" charset="0"/>
              </a:rPr>
              <a:t>nominalisées</a:t>
            </a:r>
            <a:r>
              <a:rPr lang="en-US" sz="1800" dirty="0">
                <a:latin typeface="Times New Roman" panose="02020603050405020304" pitchFamily="18" charset="0"/>
                <a:ea typeface="Calibri" panose="020F0502020204030204" pitchFamily="34" charset="0"/>
              </a:rPr>
              <a:t>, since both types can commute with a noun syntactically and can designate or categorize entities semantically.</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17</a:t>
            </a:fld>
            <a:endParaRPr lang="it-IT" altLang="it-IT"/>
          </a:p>
        </p:txBody>
      </p:sp>
    </p:spTree>
    <p:extLst>
      <p:ext uri="{BB962C8B-B14F-4D97-AF65-F5344CB8AC3E}">
        <p14:creationId xmlns:p14="http://schemas.microsoft.com/office/powerpoint/2010/main" val="1509821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rPr>
              <a:t>However, some problems arise regarding the syntactic structure of free relative clauses. The matter is twofold. The first question is whether they are to be considered as effective attributive clauses or </a:t>
            </a:r>
            <a:r>
              <a:rPr lang="en-US" sz="1800" dirty="0" err="1">
                <a:latin typeface="Times New Roman" panose="02020603050405020304" pitchFamily="18" charset="0"/>
                <a:ea typeface="Calibri" panose="020F0502020204030204" pitchFamily="34" charset="0"/>
              </a:rPr>
              <a:t>argumental</a:t>
            </a:r>
            <a:r>
              <a:rPr lang="en-US" sz="1800" dirty="0">
                <a:latin typeface="Times New Roman" panose="02020603050405020304" pitchFamily="18" charset="0"/>
                <a:ea typeface="Calibri" panose="020F0502020204030204" pitchFamily="34" charset="0"/>
              </a:rPr>
              <a:t> clauses. The following two excerpts, for instance, show the similarity between a free relative clause (14) and an indirect interrogative one, i.e. an </a:t>
            </a:r>
            <a:r>
              <a:rPr lang="en-US" sz="1800" dirty="0" err="1">
                <a:latin typeface="Times New Roman" panose="02020603050405020304" pitchFamily="18" charset="0"/>
                <a:ea typeface="Calibri" panose="020F0502020204030204" pitchFamily="34" charset="0"/>
              </a:rPr>
              <a:t>argumental</a:t>
            </a:r>
            <a:r>
              <a:rPr lang="en-US" sz="1800" dirty="0">
                <a:latin typeface="Times New Roman" panose="02020603050405020304" pitchFamily="18" charset="0"/>
                <a:ea typeface="Calibri" panose="020F0502020204030204" pitchFamily="34" charset="0"/>
              </a:rPr>
              <a:t> (15):</a:t>
            </a:r>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18</a:t>
            </a:fld>
            <a:endParaRPr lang="it-IT" altLang="it-IT"/>
          </a:p>
        </p:txBody>
      </p:sp>
    </p:spTree>
    <p:extLst>
      <p:ext uri="{BB962C8B-B14F-4D97-AF65-F5344CB8AC3E}">
        <p14:creationId xmlns:p14="http://schemas.microsoft.com/office/powerpoint/2010/main" val="652112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Bef>
                <a:spcPts val="585"/>
              </a:spcBef>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An </a:t>
            </a:r>
            <a:r>
              <a:rPr lang="en-US" sz="1800" dirty="0" err="1">
                <a:latin typeface="Times New Roman" panose="02020603050405020304" pitchFamily="18" charset="0"/>
                <a:ea typeface="Calibri" panose="020F0502020204030204" pitchFamily="34" charset="0"/>
                <a:cs typeface="Times New Roman" panose="02020603050405020304" pitchFamily="18" charset="0"/>
              </a:rPr>
              <a:t>argumental</a:t>
            </a:r>
            <a:r>
              <a:rPr lang="en-US" sz="1800" dirty="0">
                <a:latin typeface="Times New Roman" panose="02020603050405020304" pitchFamily="18" charset="0"/>
                <a:ea typeface="Calibri" panose="020F0502020204030204" pitchFamily="34" charset="0"/>
                <a:cs typeface="Times New Roman" panose="02020603050405020304" pitchFamily="18" charset="0"/>
              </a:rPr>
              <a:t> reading is favored by Pinkster (1990: 90), who proposes the following commutation (20-21) in order to demonstrate the subject-like nature of the free relative clause </a:t>
            </a:r>
            <a:endParaRPr lang="en-US" sz="18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585"/>
              </a:spcBef>
              <a:spcAft>
                <a:spcPts val="975"/>
              </a:spcAft>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r>
              <a:rPr lang="en-US" sz="1800" dirty="0">
                <a:latin typeface="Times New Roman" panose="02020603050405020304" pitchFamily="18" charset="0"/>
                <a:ea typeface="Calibri" panose="020F0502020204030204" pitchFamily="34" charset="0"/>
              </a:rPr>
              <a:t>However, this question is highly disputed. Besides the lack of correspondence with a propositional value, one of the arguments which oppose an </a:t>
            </a:r>
            <a:r>
              <a:rPr lang="en-US" sz="1800" dirty="0" err="1">
                <a:latin typeface="Times New Roman" panose="02020603050405020304" pitchFamily="18" charset="0"/>
                <a:ea typeface="Calibri" panose="020F0502020204030204" pitchFamily="34" charset="0"/>
              </a:rPr>
              <a:t>argumental</a:t>
            </a:r>
            <a:r>
              <a:rPr lang="en-US" sz="1800" dirty="0">
                <a:latin typeface="Times New Roman" panose="02020603050405020304" pitchFamily="18" charset="0"/>
                <a:ea typeface="Calibri" panose="020F0502020204030204" pitchFamily="34" charset="0"/>
              </a:rPr>
              <a:t> interpretation is the occasional necessity to understand a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a:t>
            </a:r>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19</a:t>
            </a:fld>
            <a:endParaRPr lang="it-IT" altLang="it-IT"/>
          </a:p>
        </p:txBody>
      </p:sp>
    </p:spTree>
    <p:extLst>
      <p:ext uri="{BB962C8B-B14F-4D97-AF65-F5344CB8AC3E}">
        <p14:creationId xmlns:p14="http://schemas.microsoft.com/office/powerpoint/2010/main" val="428815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My talk aims at reflecting on the issue of headless relative clauses in Latin, with particular regards to their semantics. Firstly, I will briefly define headless relative clauses in relation to headed ones; then I’ll take into account the difference between semi-free and free headless relative clauses, and I’ll remind the semantics of headed relative clauses and of headless relative ones. Eventually, I will identify three different types of headless RCs and the different functions of the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in each of them.</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altLang="it-IT" dirty="0"/>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2</a:t>
            </a:fld>
            <a:endParaRPr lang="it-IT" altLang="it-IT"/>
          </a:p>
        </p:txBody>
      </p:sp>
    </p:spTree>
    <p:extLst>
      <p:ext uri="{BB962C8B-B14F-4D97-AF65-F5344CB8AC3E}">
        <p14:creationId xmlns:p14="http://schemas.microsoft.com/office/powerpoint/2010/main" val="941105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For instance,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Oniga</a:t>
            </a:r>
            <a:r>
              <a:rPr lang="en-US" sz="1800" dirty="0">
                <a:latin typeface="Times New Roman" panose="02020603050405020304" pitchFamily="18" charset="0"/>
                <a:ea typeface="Calibri" panose="020F0502020204030204" pitchFamily="34" charset="0"/>
                <a:cs typeface="Times New Roman" panose="02020603050405020304" pitchFamily="18" charset="0"/>
              </a:rPr>
              <a:t> (2007: 266-272) counters Pinkster’s (1990: 90) analysis, arguing that if the relative clause can perform the function of a subject, it should also be able to commute with an </a:t>
            </a:r>
            <a:r>
              <a:rPr lang="en-US" sz="1800" dirty="0" err="1">
                <a:latin typeface="Times New Roman" panose="02020603050405020304" pitchFamily="18" charset="0"/>
                <a:ea typeface="Calibri" panose="020F0502020204030204" pitchFamily="34" charset="0"/>
                <a:cs typeface="Times New Roman" panose="02020603050405020304" pitchFamily="18" charset="0"/>
              </a:rPr>
              <a:t>argumental</a:t>
            </a:r>
            <a:r>
              <a:rPr lang="en-US" sz="1800" dirty="0">
                <a:latin typeface="Times New Roman" panose="02020603050405020304" pitchFamily="18" charset="0"/>
                <a:ea typeface="Calibri" panose="020F0502020204030204" pitchFamily="34" charset="0"/>
                <a:cs typeface="Times New Roman" panose="02020603050405020304" pitchFamily="18" charset="0"/>
              </a:rPr>
              <a:t> subject clause and vice versa, which does not appear to be the case (*</a:t>
            </a:r>
            <a:r>
              <a:rPr lang="en-US" sz="1800" i="1" dirty="0">
                <a:latin typeface="Times New Roman" panose="02020603050405020304" pitchFamily="18" charset="0"/>
                <a:ea typeface="Calibri" panose="020F0502020204030204" pitchFamily="34" charset="0"/>
                <a:cs typeface="Times New Roman" panose="02020603050405020304" pitchFamily="18" charset="0"/>
              </a:rPr>
              <a:t>qui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amat</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aequum</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est</a:t>
            </a:r>
            <a:r>
              <a:rPr lang="en-US" sz="1800" dirty="0">
                <a:latin typeface="Times New Roman" panose="02020603050405020304" pitchFamily="18" charset="0"/>
                <a:ea typeface="Calibri" panose="020F0502020204030204" pitchFamily="34" charset="0"/>
                <a:cs typeface="Times New Roman" panose="02020603050405020304" pitchFamily="18" charset="0"/>
              </a:rPr>
              <a:t> vs.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amare</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aequum</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est</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a:latin typeface="Times New Roman" panose="02020603050405020304" pitchFamily="18" charset="0"/>
                <a:ea typeface="Calibri" panose="020F0502020204030204" pitchFamily="34" charset="0"/>
                <a:cs typeface="Times New Roman" panose="02020603050405020304" pitchFamily="18" charset="0"/>
              </a:rPr>
              <a:t>qui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amat</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virtutem</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amat</a:t>
            </a:r>
            <a:r>
              <a:rPr lang="en-US" sz="1800" dirty="0">
                <a:latin typeface="Times New Roman" panose="02020603050405020304" pitchFamily="18" charset="0"/>
                <a:ea typeface="Calibri" panose="020F0502020204030204" pitchFamily="34" charset="0"/>
                <a:cs typeface="Times New Roman" panose="02020603050405020304" pitchFamily="18" charset="0"/>
              </a:rPr>
              <a:t> vs.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amare</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virtutem</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amat</a:t>
            </a:r>
            <a:r>
              <a:rPr lang="en-US" sz="1800" dirty="0">
                <a:latin typeface="Times New Roman" panose="02020603050405020304" pitchFamily="18" charset="0"/>
                <a:ea typeface="Calibri" panose="020F0502020204030204" pitchFamily="34" charset="0"/>
                <a:cs typeface="Times New Roman" panose="02020603050405020304" pitchFamily="18" charset="0"/>
              </a:rPr>
              <a:t>). In generative grammar terms </a:t>
            </a:r>
            <a:r>
              <a:rPr lang="en-US" sz="1800" dirty="0" err="1">
                <a:latin typeface="Times New Roman" panose="02020603050405020304" pitchFamily="18" charset="0"/>
                <a:ea typeface="Calibri" panose="020F0502020204030204" pitchFamily="34" charset="0"/>
                <a:cs typeface="Times New Roman" panose="02020603050405020304" pitchFamily="18" charset="0"/>
              </a:rPr>
              <a:t>Oniga</a:t>
            </a:r>
            <a:r>
              <a:rPr lang="en-US" sz="1800" dirty="0">
                <a:latin typeface="Times New Roman" panose="02020603050405020304" pitchFamily="18" charset="0"/>
                <a:ea typeface="Calibri" panose="020F0502020204030204" pitchFamily="34" charset="0"/>
                <a:cs typeface="Times New Roman" panose="02020603050405020304" pitchFamily="18" charset="0"/>
              </a:rPr>
              <a:t> proposes the structure in (22) for free relative clauses, rather than that in (23):</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endParaRPr lang="en-US" sz="1800" dirty="0">
              <a:latin typeface="Times New Roman" panose="02020603050405020304" pitchFamily="18" charset="0"/>
              <a:ea typeface="Calibri" panose="020F0502020204030204" pitchFamily="34" charset="0"/>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20</a:t>
            </a:fld>
            <a:endParaRPr lang="it-IT" altLang="it-IT"/>
          </a:p>
        </p:txBody>
      </p:sp>
    </p:spTree>
    <p:extLst>
      <p:ext uri="{BB962C8B-B14F-4D97-AF65-F5344CB8AC3E}">
        <p14:creationId xmlns:p14="http://schemas.microsoft.com/office/powerpoint/2010/main" val="898368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This is a possible answer to the second question that arises concerning the syntactic structure of free relative clauses, that is, whether an understood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pronoun is to be considered as indispensable in this case or not. In generative terms, the difference is between a DP and a CP analysis of the free relative clause</a:t>
            </a:r>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21</a:t>
            </a:fld>
            <a:endParaRPr lang="it-IT" altLang="it-IT"/>
          </a:p>
        </p:txBody>
      </p:sp>
    </p:spTree>
    <p:extLst>
      <p:ext uri="{BB962C8B-B14F-4D97-AF65-F5344CB8AC3E}">
        <p14:creationId xmlns:p14="http://schemas.microsoft.com/office/powerpoint/2010/main" val="2762015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Regarding this aspect of the problem, </a:t>
            </a:r>
            <a:r>
              <a:rPr lang="en-US" sz="1800" dirty="0" err="1">
                <a:latin typeface="Times New Roman" panose="02020603050405020304" pitchFamily="18" charset="0"/>
                <a:ea typeface="Calibri" panose="020F0502020204030204" pitchFamily="34" charset="0"/>
                <a:cs typeface="Times New Roman" panose="02020603050405020304" pitchFamily="18" charset="0"/>
              </a:rPr>
              <a:t>Touratier</a:t>
            </a:r>
            <a:r>
              <a:rPr lang="en-US" sz="1800" dirty="0">
                <a:latin typeface="Times New Roman" panose="02020603050405020304" pitchFamily="18" charset="0"/>
                <a:ea typeface="Calibri" panose="020F0502020204030204" pitchFamily="34" charset="0"/>
                <a:cs typeface="Times New Roman" panose="02020603050405020304" pitchFamily="18" charset="0"/>
              </a:rPr>
              <a:t> (1994: 626-627) cites passages such as the following as evidence for the presence of an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antécédent</a:t>
            </a:r>
            <a:r>
              <a:rPr lang="en-US" sz="1800" i="1" dirty="0">
                <a:latin typeface="Times New Roman" panose="02020603050405020304" pitchFamily="18" charset="0"/>
                <a:ea typeface="Calibri" panose="020F0502020204030204" pitchFamily="34" charset="0"/>
                <a:cs typeface="Times New Roman" panose="02020603050405020304" pitchFamily="18" charset="0"/>
              </a:rPr>
              <a:t> sous-</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entendu</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latin typeface="Times New Roman" panose="02020603050405020304" pitchFamily="18" charset="0"/>
                <a:ea typeface="SimSun" panose="02010600030101010101" pitchFamily="2" charset="-122"/>
              </a:rPr>
              <a:t>Cf. van </a:t>
            </a:r>
            <a:r>
              <a:rPr lang="en-US" sz="1800" dirty="0" err="1">
                <a:latin typeface="Times New Roman" panose="02020603050405020304" pitchFamily="18" charset="0"/>
                <a:ea typeface="SimSun" panose="02010600030101010101" pitchFamily="2" charset="-122"/>
              </a:rPr>
              <a:t>Riemsdijk</a:t>
            </a:r>
            <a:r>
              <a:rPr lang="en-US" sz="1800" dirty="0">
                <a:latin typeface="Times New Roman" panose="02020603050405020304" pitchFamily="18" charset="0"/>
                <a:ea typeface="SimSun" panose="02010600030101010101" pitchFamily="2" charset="-122"/>
              </a:rPr>
              <a:t> (2006). For a concise presentation of the different positions on the syntactic structure of free relative clauses cf. also the </a:t>
            </a:r>
            <a:r>
              <a:rPr lang="en-US" sz="1800" i="1" dirty="0">
                <a:latin typeface="Times New Roman" panose="02020603050405020304" pitchFamily="18" charset="0"/>
                <a:ea typeface="SimSun" panose="02010600030101010101" pitchFamily="2" charset="-122"/>
              </a:rPr>
              <a:t>Compendium of syntactic analyses of relative clauses</a:t>
            </a:r>
            <a:r>
              <a:rPr lang="en-US" sz="1800" dirty="0">
                <a:latin typeface="Times New Roman" panose="02020603050405020304" pitchFamily="18" charset="0"/>
                <a:ea typeface="SimSun" panose="02010600030101010101" pitchFamily="2" charset="-122"/>
              </a:rPr>
              <a:t> in de Vries (2002: 413-425).</a:t>
            </a:r>
            <a:endParaRPr lang="it-IT" sz="1800" dirty="0">
              <a:latin typeface="Times New Roman" panose="02020603050405020304" pitchFamily="18" charset="0"/>
              <a:ea typeface="SimSun" panose="02010600030101010101" pitchFamily="2" charset="-122"/>
            </a:endParaRPr>
          </a:p>
          <a:p>
            <a:pPr algn="just">
              <a:lnSpc>
                <a:spcPct val="115000"/>
              </a:lnSpc>
              <a:spcAft>
                <a:spcPts val="975"/>
              </a:spcAft>
            </a:pPr>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22</a:t>
            </a:fld>
            <a:endParaRPr lang="it-IT" altLang="it-IT"/>
          </a:p>
        </p:txBody>
      </p:sp>
    </p:spTree>
    <p:extLst>
      <p:ext uri="{BB962C8B-B14F-4D97-AF65-F5344CB8AC3E}">
        <p14:creationId xmlns:p14="http://schemas.microsoft.com/office/powerpoint/2010/main" val="3315660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	Indeed,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Lavency</a:t>
            </a:r>
            <a:r>
              <a:rPr lang="en-US" sz="1800" dirty="0">
                <a:latin typeface="Times New Roman" panose="02020603050405020304" pitchFamily="18" charset="0"/>
                <a:ea typeface="Calibri" panose="020F0502020204030204" pitchFamily="34" charset="0"/>
                <a:cs typeface="Times New Roman" panose="02020603050405020304" pitchFamily="18" charset="0"/>
              </a:rPr>
              <a:t> (1998: 62) speaks of </a:t>
            </a:r>
            <a:r>
              <a:rPr lang="en-US" sz="1800" i="1" dirty="0">
                <a:latin typeface="Times New Roman" panose="02020603050405020304" pitchFamily="18" charset="0"/>
                <a:ea typeface="Calibri" panose="020F0502020204030204" pitchFamily="34" charset="0"/>
                <a:cs typeface="Times New Roman" panose="02020603050405020304" pitchFamily="18" charset="0"/>
              </a:rPr>
              <a:t>omission du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cataphorique</a:t>
            </a:r>
            <a:r>
              <a:rPr lang="en-US" sz="1800" dirty="0">
                <a:latin typeface="Times New Roman" panose="02020603050405020304" pitchFamily="18" charset="0"/>
                <a:ea typeface="Calibri" panose="020F0502020204030204" pitchFamily="34" charset="0"/>
                <a:cs typeface="Times New Roman" panose="02020603050405020304" pitchFamily="18" charset="0"/>
              </a:rPr>
              <a:t>, while Pinkster (1990: 90) regards </a:t>
            </a:r>
            <a:r>
              <a:rPr lang="en-US" sz="1800" i="1" dirty="0">
                <a:latin typeface="Times New Roman" panose="02020603050405020304" pitchFamily="18" charset="0"/>
                <a:ea typeface="Calibri" panose="020F0502020204030204" pitchFamily="34" charset="0"/>
                <a:cs typeface="Times New Roman" panose="02020603050405020304" pitchFamily="18" charset="0"/>
              </a:rPr>
              <a:t>qui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invenisset</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novam</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voluptatem</a:t>
            </a:r>
            <a:r>
              <a:rPr lang="en-US" sz="1800" dirty="0">
                <a:latin typeface="Times New Roman" panose="02020603050405020304" pitchFamily="18" charset="0"/>
                <a:ea typeface="Calibri" panose="020F0502020204030204" pitchFamily="34" charset="0"/>
                <a:cs typeface="Times New Roman" panose="02020603050405020304" pitchFamily="18" charset="0"/>
              </a:rPr>
              <a:t> as a noun phrase which has a function other than subject.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23</a:t>
            </a:fld>
            <a:endParaRPr lang="it-IT" altLang="it-IT"/>
          </a:p>
        </p:txBody>
      </p:sp>
    </p:spTree>
    <p:extLst>
      <p:ext uri="{BB962C8B-B14F-4D97-AF65-F5344CB8AC3E}">
        <p14:creationId xmlns:p14="http://schemas.microsoft.com/office/powerpoint/2010/main" val="2947577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It may also be the case that we have to consider the fact that there are various kinds of free relative clauses. For instance, relative clauses introduced by relative-indefinite pronouns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quicumque</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quaecumque</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quodcumque</a:t>
            </a:r>
            <a:r>
              <a:rPr lang="en-US" sz="1800" dirty="0">
                <a:latin typeface="Times New Roman" panose="02020603050405020304" pitchFamily="18" charset="0"/>
                <a:ea typeface="Calibri" panose="020F0502020204030204" pitchFamily="34" charset="0"/>
                <a:cs typeface="Times New Roman" panose="02020603050405020304" pitchFamily="18" charset="0"/>
              </a:rPr>
              <a:t> and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quisquis</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quicquid</a:t>
            </a:r>
            <a:r>
              <a:rPr lang="en-US" sz="1800" dirty="0">
                <a:latin typeface="Times New Roman" panose="02020603050405020304" pitchFamily="18" charset="0"/>
                <a:ea typeface="Calibri" panose="020F0502020204030204" pitchFamily="34" charset="0"/>
                <a:cs typeface="Times New Roman" panose="02020603050405020304" pitchFamily="18" charset="0"/>
              </a:rPr>
              <a:t> never cooccur with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a:t>
            </a:r>
          </a:p>
          <a:p>
            <a:pPr algn="just">
              <a:lnSpc>
                <a:spcPct val="115000"/>
              </a:lnSpc>
              <a:spcAft>
                <a:spcPts val="975"/>
              </a:spcAft>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algn="just" defTabSz="891631">
              <a:lnSpc>
                <a:spcPct val="115000"/>
              </a:lnSpc>
              <a:spcAft>
                <a:spcPts val="975"/>
              </a:spcAft>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same thing occurs with free relative clauses such as the following:</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24</a:t>
            </a:fld>
            <a:endParaRPr lang="it-IT" altLang="it-IT"/>
          </a:p>
        </p:txBody>
      </p:sp>
    </p:spTree>
    <p:extLst>
      <p:ext uri="{BB962C8B-B14F-4D97-AF65-F5344CB8AC3E}">
        <p14:creationId xmlns:p14="http://schemas.microsoft.com/office/powerpoint/2010/main" val="371997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951703B0-87FE-2FF6-342E-684DC0F0B5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5E2DF724-80C1-00D2-9A2F-85553210EB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defTabSz="891631">
              <a:defRPr/>
            </a:pPr>
            <a:r>
              <a:rPr lang="en-US" sz="1800" dirty="0">
                <a:latin typeface="Times New Roman" panose="02020603050405020304" pitchFamily="18" charset="0"/>
                <a:ea typeface="Calibri" panose="020F0502020204030204" pitchFamily="34" charset="0"/>
              </a:rPr>
              <a:t>The semantics of relative clauses is strictly dependent on the realization of the shared constituent. If it is realized as a lexical head in the matrix clause – as happens in external-headed relative clauses (1-2) – the relative clause has a modifying function. Modifying relative clauses can be either </a:t>
            </a:r>
            <a:r>
              <a:rPr lang="en-US" sz="1800" i="1" dirty="0">
                <a:latin typeface="Times New Roman" panose="02020603050405020304" pitchFamily="18" charset="0"/>
                <a:ea typeface="Calibri" panose="020F0502020204030204" pitchFamily="34" charset="0"/>
              </a:rPr>
              <a:t>restrictive</a:t>
            </a:r>
            <a:r>
              <a:rPr lang="en-US" sz="1800" dirty="0">
                <a:latin typeface="Times New Roman" panose="02020603050405020304" pitchFamily="18" charset="0"/>
                <a:ea typeface="Calibri" panose="020F0502020204030204" pitchFamily="34" charset="0"/>
              </a:rPr>
              <a:t> or </a:t>
            </a:r>
            <a:r>
              <a:rPr lang="en-US" sz="1800" i="1" dirty="0">
                <a:latin typeface="Times New Roman" panose="02020603050405020304" pitchFamily="18" charset="0"/>
                <a:ea typeface="Calibri" panose="020F0502020204030204" pitchFamily="34" charset="0"/>
              </a:rPr>
              <a:t>non</a:t>
            </a:r>
            <a:r>
              <a:rPr lang="en-US" sz="1800" dirty="0">
                <a:latin typeface="Times New Roman" panose="02020603050405020304" pitchFamily="18" charset="0"/>
                <a:ea typeface="Calibri" panose="020F0502020204030204" pitchFamily="34" charset="0"/>
              </a:rPr>
              <a:t>-</a:t>
            </a:r>
            <a:r>
              <a:rPr lang="en-US" sz="1800" i="1" dirty="0">
                <a:latin typeface="Times New Roman" panose="02020603050405020304" pitchFamily="18" charset="0"/>
                <a:ea typeface="Calibri" panose="020F0502020204030204" pitchFamily="34" charset="0"/>
              </a:rPr>
              <a:t>restrictive</a:t>
            </a:r>
            <a:r>
              <a:rPr lang="en-US" sz="1800" dirty="0">
                <a:latin typeface="Times New Roman" panose="02020603050405020304" pitchFamily="18" charset="0"/>
                <a:ea typeface="Calibri" panose="020F0502020204030204" pitchFamily="34" charset="0"/>
              </a:rPr>
              <a:t> (i.e. </a:t>
            </a:r>
            <a:r>
              <a:rPr lang="en-US" sz="1800" i="1" dirty="0">
                <a:latin typeface="Times New Roman" panose="02020603050405020304" pitchFamily="18" charset="0"/>
                <a:ea typeface="Calibri" panose="020F0502020204030204" pitchFamily="34" charset="0"/>
              </a:rPr>
              <a:t>appositive</a:t>
            </a:r>
            <a:r>
              <a:rPr lang="en-US" sz="1800" dirty="0">
                <a:latin typeface="Times New Roman" panose="02020603050405020304" pitchFamily="18" charset="0"/>
                <a:ea typeface="Calibri" panose="020F0502020204030204" pitchFamily="34" charset="0"/>
              </a:rPr>
              <a:t>). Of course, In Latin there are no syntactic correlates of restrictiveness. However, whether a relative clause is restrictive or non-restrictive can be tentatively determined by a careful examination of the context and information structure. This makes it possible to understand if a relative clause is necessary or not in fixing the reference of an entity. Moreover, the clause is normally non-restrictive if it modifies a noun or a pronoun which identifies a single referent, as proper nouns and personal pronouns (5) mostly do. On the other hand, the cooccurrence of a cataphor such as </a:t>
            </a:r>
            <a:r>
              <a:rPr lang="en-US" sz="1800" i="1" dirty="0">
                <a:latin typeface="Times New Roman" panose="02020603050405020304" pitchFamily="18" charset="0"/>
                <a:ea typeface="Calibri" panose="020F0502020204030204" pitchFamily="34" charset="0"/>
              </a:rPr>
              <a:t>is</a:t>
            </a:r>
            <a:r>
              <a:rPr lang="en-US" sz="1800" dirty="0">
                <a:latin typeface="Times New Roman" panose="02020603050405020304" pitchFamily="18" charset="0"/>
                <a:ea typeface="Calibri" panose="020F0502020204030204" pitchFamily="34" charset="0"/>
              </a:rPr>
              <a:t> with an external lexical head (1) usually requires a restrictive reading. For these reasons, many scholars believe that restrictiveness is also relevant to Latin (cf., e.g., </a:t>
            </a:r>
            <a:r>
              <a:rPr lang="en-US" sz="1800" dirty="0" err="1">
                <a:latin typeface="Times New Roman" panose="02020603050405020304" pitchFamily="18" charset="0"/>
                <a:ea typeface="Calibri" panose="020F0502020204030204" pitchFamily="34" charset="0"/>
              </a:rPr>
              <a:t>Touratier</a:t>
            </a:r>
            <a:r>
              <a:rPr lang="en-US" sz="1800" dirty="0">
                <a:latin typeface="Times New Roman" panose="02020603050405020304" pitchFamily="18" charset="0"/>
                <a:ea typeface="Calibri" panose="020F0502020204030204" pitchFamily="34" charset="0"/>
              </a:rPr>
              <a:t> </a:t>
            </a:r>
            <a:r>
              <a:rPr lang="en-US" sz="1800" dirty="0">
                <a:latin typeface="Times New Roman" panose="02020603050405020304" pitchFamily="18" charset="0"/>
                <a:ea typeface="SimSun" panose="02010600030101010101" pitchFamily="2" charset="-122"/>
              </a:rPr>
              <a:t>Cf. e.g. </a:t>
            </a:r>
            <a:r>
              <a:rPr lang="en-US" sz="1800" dirty="0" err="1">
                <a:latin typeface="Times New Roman" panose="02020603050405020304" pitchFamily="18" charset="0"/>
                <a:ea typeface="SimSun" panose="02010600030101010101" pitchFamily="2" charset="-122"/>
              </a:rPr>
              <a:t>Lavency</a:t>
            </a:r>
            <a:r>
              <a:rPr lang="en-US" sz="1800" dirty="0">
                <a:latin typeface="Times New Roman" panose="02020603050405020304" pitchFamily="18" charset="0"/>
                <a:ea typeface="SimSun" panose="02010600030101010101" pitchFamily="2" charset="-122"/>
              </a:rPr>
              <a:t> (1998: 30-31) and Vester (1989: 342). According to Pinkster (1990: 81), a non-restrictive reading is natural even when relative clauses include a sentence adverbial which expresses the judgment of the speaker/writer. See e.g. Liv. XXIX 34.9 (</a:t>
            </a:r>
            <a:r>
              <a:rPr lang="en-US" sz="1800" dirty="0" err="1">
                <a:latin typeface="Times New Roman" panose="02020603050405020304" pitchFamily="18" charset="0"/>
                <a:ea typeface="SimSun" panose="02010600030101010101" pitchFamily="2" charset="-122"/>
              </a:rPr>
              <a:t>tegentibus</a:t>
            </a:r>
            <a:r>
              <a:rPr lang="en-US" sz="1800" dirty="0">
                <a:latin typeface="Times New Roman" panose="02020603050405020304" pitchFamily="18" charset="0"/>
                <a:ea typeface="SimSun" panose="02010600030101010101" pitchFamily="2" charset="-122"/>
              </a:rPr>
              <a:t> </a:t>
            </a:r>
            <a:r>
              <a:rPr lang="en-US" sz="1800" dirty="0" err="1">
                <a:latin typeface="Times New Roman" panose="02020603050405020304" pitchFamily="18" charset="0"/>
                <a:ea typeface="SimSun" panose="02010600030101010101" pitchFamily="2" charset="-122"/>
              </a:rPr>
              <a:t>tumulis</a:t>
            </a:r>
            <a:r>
              <a:rPr lang="en-US" sz="1800" dirty="0">
                <a:latin typeface="Times New Roman" panose="02020603050405020304" pitchFamily="18" charset="0"/>
                <a:ea typeface="SimSun" panose="02010600030101010101" pitchFamily="2" charset="-122"/>
              </a:rPr>
              <a:t>, qui </a:t>
            </a:r>
            <a:r>
              <a:rPr lang="en-US" sz="1800" i="1" dirty="0" err="1">
                <a:latin typeface="Times New Roman" panose="02020603050405020304" pitchFamily="18" charset="0"/>
                <a:ea typeface="SimSun" panose="02010600030101010101" pitchFamily="2" charset="-122"/>
              </a:rPr>
              <a:t>peropportune</a:t>
            </a:r>
            <a:r>
              <a:rPr lang="en-US" sz="1800" dirty="0">
                <a:latin typeface="Times New Roman" panose="02020603050405020304" pitchFamily="18" charset="0"/>
                <a:ea typeface="SimSun" panose="02010600030101010101" pitchFamily="2" charset="-122"/>
              </a:rPr>
              <a:t> circa </a:t>
            </a:r>
            <a:r>
              <a:rPr lang="en-US" sz="1800" dirty="0" err="1">
                <a:latin typeface="Times New Roman" panose="02020603050405020304" pitchFamily="18" charset="0"/>
                <a:ea typeface="SimSun" panose="02010600030101010101" pitchFamily="2" charset="-122"/>
              </a:rPr>
              <a:t>viae</a:t>
            </a:r>
            <a:r>
              <a:rPr lang="en-US" sz="1800" dirty="0">
                <a:latin typeface="Times New Roman" panose="02020603050405020304" pitchFamily="18" charset="0"/>
                <a:ea typeface="SimSun" panose="02010600030101010101" pitchFamily="2" charset="-122"/>
              </a:rPr>
              <a:t> flexus </a:t>
            </a:r>
            <a:r>
              <a:rPr lang="en-US" sz="1800" dirty="0" err="1">
                <a:latin typeface="Times New Roman" panose="02020603050405020304" pitchFamily="18" charset="0"/>
                <a:ea typeface="SimSun" panose="02010600030101010101" pitchFamily="2" charset="-122"/>
              </a:rPr>
              <a:t>oppositi</a:t>
            </a:r>
            <a:r>
              <a:rPr lang="en-US" sz="1800" dirty="0">
                <a:latin typeface="Times New Roman" panose="02020603050405020304" pitchFamily="18" charset="0"/>
                <a:ea typeface="SimSun" panose="02010600030101010101" pitchFamily="2" charset="-122"/>
              </a:rPr>
              <a:t> </a:t>
            </a:r>
            <a:r>
              <a:rPr lang="en-US" sz="1800" dirty="0" err="1">
                <a:latin typeface="Times New Roman" panose="02020603050405020304" pitchFamily="18" charset="0"/>
                <a:ea typeface="SimSun" panose="02010600030101010101" pitchFamily="2" charset="-122"/>
              </a:rPr>
              <a:t>erant</a:t>
            </a:r>
            <a:r>
              <a:rPr lang="en-US" sz="1800" dirty="0">
                <a:latin typeface="Times New Roman" panose="02020603050405020304" pitchFamily="18" charset="0"/>
                <a:ea typeface="SimSun" panose="02010600030101010101" pitchFamily="2" charset="-122"/>
              </a:rPr>
              <a:t>, </a:t>
            </a:r>
            <a:r>
              <a:rPr lang="en-US" sz="1800" dirty="0" err="1">
                <a:latin typeface="Times New Roman" panose="02020603050405020304" pitchFamily="18" charset="0"/>
                <a:ea typeface="SimSun" panose="02010600030101010101" pitchFamily="2" charset="-122"/>
              </a:rPr>
              <a:t>occultus</a:t>
            </a:r>
            <a:r>
              <a:rPr lang="en-US" sz="1800" dirty="0">
                <a:latin typeface="Times New Roman" panose="02020603050405020304" pitchFamily="18" charset="0"/>
                <a:ea typeface="SimSun" panose="02010600030101010101" pitchFamily="2" charset="-122"/>
              </a:rPr>
              <a:t> </a:t>
            </a:r>
            <a:r>
              <a:rPr lang="en-US" sz="1800" dirty="0" err="1">
                <a:latin typeface="Times New Roman" panose="02020603050405020304" pitchFamily="18" charset="0"/>
                <a:ea typeface="SimSun" panose="02010600030101010101" pitchFamily="2" charset="-122"/>
              </a:rPr>
              <a:t>processit</a:t>
            </a:r>
            <a:r>
              <a:rPr lang="en-US" sz="1800" dirty="0">
                <a:latin typeface="Times New Roman" panose="02020603050405020304" pitchFamily="18" charset="0"/>
                <a:ea typeface="SimSun" panose="02010600030101010101" pitchFamily="2" charset="-122"/>
              </a:rPr>
              <a:t> “his approach being concealed by some low hills which fortunately flanked his route”).</a:t>
            </a:r>
          </a:p>
          <a:p>
            <a:pPr defTabSz="891631">
              <a:defRPr/>
            </a:pPr>
            <a:endParaRPr lang="en-US" sz="1800" dirty="0">
              <a:latin typeface="Times New Roman" panose="02020603050405020304" pitchFamily="18" charset="0"/>
              <a:ea typeface="SimSun" panose="02010600030101010101" pitchFamily="2" charset="-122"/>
            </a:endParaRPr>
          </a:p>
          <a:p>
            <a:pPr defTabSz="891631">
              <a:defRPr/>
            </a:pPr>
            <a:r>
              <a:rPr lang="en-US" sz="1800" dirty="0">
                <a:latin typeface="Times New Roman" panose="02020603050405020304" pitchFamily="18" charset="0"/>
                <a:ea typeface="Calibri" panose="020F0502020204030204" pitchFamily="34" charset="0"/>
              </a:rPr>
              <a:t>Nevertheless, internally-headed relative clauses do not fit into the opposition between restrictiveness and non-restrictiveness, because their function is not of modification, the lexical head being internal. In fact, we can consider them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relative clauses (Pompei 2010, 2011a, 2011b), namely, sharing a ‘third type’ of relative clause semantics. </a:t>
            </a:r>
            <a:endParaRPr lang="it-IT" altLang="it-IT" dirty="0"/>
          </a:p>
        </p:txBody>
      </p:sp>
      <p:sp>
        <p:nvSpPr>
          <p:cNvPr id="11268" name="Segnaposto numero diapositiva 3">
            <a:extLst>
              <a:ext uri="{FF2B5EF4-FFF2-40B4-BE49-F238E27FC236}">
                <a16:creationId xmlns:a16="http://schemas.microsoft.com/office/drawing/2014/main" id="{98734295-2FCF-8611-193A-BEDD8B03B9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C7DD300C-BF9B-41AB-B620-762AC19F0667}" type="slidenum">
              <a:rPr lang="it-IT" altLang="it-IT" smtClean="0"/>
              <a:pPr/>
              <a:t>25</a:t>
            </a:fld>
            <a:endParaRPr lang="it-IT" alt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951703B0-87FE-2FF6-342E-684DC0F0B5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5E2DF724-80C1-00D2-9A2F-85553210EB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defTabSz="891631">
              <a:defRPr/>
            </a:pPr>
            <a:r>
              <a:rPr lang="en-US" sz="1800" dirty="0">
                <a:latin typeface="Times New Roman" panose="02020603050405020304" pitchFamily="18" charset="0"/>
                <a:ea typeface="Calibri" panose="020F0502020204030204" pitchFamily="34" charset="0"/>
              </a:rPr>
              <a:t>This notion was extended to cover all relative clauses with wholly internal semantics by </a:t>
            </a:r>
            <a:r>
              <a:rPr lang="en-US" sz="1800" dirty="0" err="1">
                <a:latin typeface="Times New Roman" panose="02020603050405020304" pitchFamily="18" charset="0"/>
                <a:ea typeface="Calibri" panose="020F0502020204030204" pitchFamily="34" charset="0"/>
              </a:rPr>
              <a:t>Grosu</a:t>
            </a:r>
            <a:r>
              <a:rPr lang="en-US" sz="1800" dirty="0">
                <a:latin typeface="Times New Roman" panose="02020603050405020304" pitchFamily="18" charset="0"/>
                <a:ea typeface="Calibri" panose="020F0502020204030204" pitchFamily="34" charset="0"/>
              </a:rPr>
              <a:t> and Landman (1998) who first spoke of </a:t>
            </a:r>
            <a:r>
              <a:rPr lang="en-US" sz="1800" i="1" dirty="0" err="1">
                <a:latin typeface="Times New Roman" panose="02020603050405020304" pitchFamily="18" charset="0"/>
                <a:ea typeface="Calibri" panose="020F0502020204030204" pitchFamily="34" charset="0"/>
              </a:rPr>
              <a:t>maximalizing</a:t>
            </a:r>
            <a:r>
              <a:rPr lang="en-US" sz="1800" i="1" dirty="0">
                <a:latin typeface="Times New Roman" panose="02020603050405020304" pitchFamily="18" charset="0"/>
                <a:ea typeface="Calibri" panose="020F0502020204030204" pitchFamily="34" charset="0"/>
              </a:rPr>
              <a:t> relative clauses</a:t>
            </a:r>
            <a:r>
              <a:rPr lang="en-US" sz="1800" dirty="0">
                <a:latin typeface="Times New Roman" panose="02020603050405020304" pitchFamily="18" charset="0"/>
                <a:ea typeface="Calibri" panose="020F0502020204030204" pitchFamily="34" charset="0"/>
              </a:rPr>
              <a:t>. In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relative clauses neither intersection nor anaphoric relationships apply, while the maximal amount (degree or quantity) of entities (individuals or matter) that satisfies the properties described within the relative clause is denoted. Let’s see the sentence in (26): in this case </a:t>
            </a:r>
            <a:r>
              <a:rPr lang="en-US" sz="1800" dirty="0">
                <a:latin typeface="Times New Roman" panose="02020603050405020304" pitchFamily="18" charset="0"/>
                <a:ea typeface="Times New Roman" panose="02020603050405020304" pitchFamily="18" charset="0"/>
              </a:rPr>
              <a:t>the only possible interpretation is that the horses are exactly the two that the man bought, i.e. the whole set singled out by the internal-headed RC, and not two horses of a broader set:</a:t>
            </a:r>
            <a:endParaRPr lang="it-IT" sz="1800" dirty="0">
              <a:latin typeface="Times New Roman" panose="02020603050405020304" pitchFamily="18" charset="0"/>
              <a:ea typeface="Times New Roman" panose="02020603050405020304" pitchFamily="18" charset="0"/>
            </a:endParaRPr>
          </a:p>
          <a:p>
            <a:pPr defTabSz="891631">
              <a:defRPr/>
            </a:pPr>
            <a:endParaRPr lang="it-IT" altLang="it-IT" dirty="0"/>
          </a:p>
        </p:txBody>
      </p:sp>
      <p:sp>
        <p:nvSpPr>
          <p:cNvPr id="11268" name="Segnaposto numero diapositiva 3">
            <a:extLst>
              <a:ext uri="{FF2B5EF4-FFF2-40B4-BE49-F238E27FC236}">
                <a16:creationId xmlns:a16="http://schemas.microsoft.com/office/drawing/2014/main" id="{98734295-2FCF-8611-193A-BEDD8B03B9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C7DD300C-BF9B-41AB-B620-762AC19F0667}" type="slidenum">
              <a:rPr lang="it-IT" altLang="it-IT" smtClean="0"/>
              <a:pPr/>
              <a:t>26</a:t>
            </a:fld>
            <a:endParaRPr lang="it-IT" altLang="it-IT"/>
          </a:p>
        </p:txBody>
      </p:sp>
    </p:spTree>
    <p:extLst>
      <p:ext uri="{BB962C8B-B14F-4D97-AF65-F5344CB8AC3E}">
        <p14:creationId xmlns:p14="http://schemas.microsoft.com/office/powerpoint/2010/main" val="1734239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951703B0-87FE-2FF6-342E-684DC0F0B5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5E2DF724-80C1-00D2-9A2F-85553210EB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7500" lnSpcReduction="20000"/>
          </a:bodyPr>
          <a:lstStyle/>
          <a:p>
            <a:pPr defTabSz="891631">
              <a:defRPr/>
            </a:pP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relative clauses are part of a continuum which reveals the increasing contribution of relative clauses to the semantics of the entity denoted: it begins at one extreme where the semantics of a simple noun phrase (XPs) receives no contribution from a relative clause (which in this case does not exist) and extends to the other extreme where the relative clause is a bare CP, that is, a clause without both a lexical head and a pronominal head:</a:t>
            </a:r>
          </a:p>
          <a:p>
            <a:pPr defTabSz="891631">
              <a:defRPr/>
            </a:pPr>
            <a:r>
              <a:rPr lang="en-US" sz="1800" dirty="0">
                <a:latin typeface="Times New Roman" panose="02020603050405020304" pitchFamily="18" charset="0"/>
                <a:ea typeface="Calibri" panose="020F0502020204030204" pitchFamily="34" charset="0"/>
              </a:rPr>
              <a:t>Restrictive relative clauses are positioned in the middle of this continuum, as they contribute in the same way as the head noun to the building of the reference, intersection being a symmetric operation. Appositive relative clauses are placed on their left, where the relative clause-external material mainly contributes to the semantics of the denoted entity, since their link with the head is indirect and mediated by an </a:t>
            </a:r>
            <a:r>
              <a:rPr lang="en-US" sz="1800" dirty="0" err="1">
                <a:latin typeface="Times New Roman" panose="02020603050405020304" pitchFamily="18" charset="0"/>
                <a:ea typeface="Calibri" panose="020F0502020204030204" pitchFamily="34" charset="0"/>
              </a:rPr>
              <a:t>interclausal</a:t>
            </a:r>
            <a:r>
              <a:rPr lang="en-US" sz="1800" dirty="0">
                <a:latin typeface="Times New Roman" panose="02020603050405020304" pitchFamily="18" charset="0"/>
                <a:ea typeface="Calibri" panose="020F0502020204030204" pitchFamily="34" charset="0"/>
              </a:rPr>
              <a:t> anaphor. On the other hand,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relative clauses are on the right, where the relative clause-external material is reduced to a minimum and has to be traced back to a relative clause-internal interpretation or to an interpretation which is predictable starting from the relative clause. This means that the reference lies entirely within the relative clause. For these reasons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relative clauses are considered sortal-internal whereas both restrictive and appositive are sortal-external</a:t>
            </a:r>
          </a:p>
          <a:p>
            <a:pPr defTabSz="891631">
              <a:defRP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defTabSz="891631">
              <a:defRPr/>
            </a:pPr>
            <a:r>
              <a:rPr lang="en-US" sz="1800" dirty="0">
                <a:latin typeface="Times New Roman" panose="02020603050405020304" pitchFamily="18" charset="0"/>
                <a:ea typeface="Calibri" panose="020F0502020204030204" pitchFamily="34" charset="0"/>
              </a:rPr>
              <a:t>Restrictive relative clauses are positioned in the middle of this continuum, as they contribute in the same way as the head noun to the building of the reference, intersection being a symmetric operation. Appositive relative clauses are placed on their left, where the relative clause-external material mainly contributes to the semantics of the denoted entity, since their link with the head is indirect and mediated by an </a:t>
            </a:r>
            <a:r>
              <a:rPr lang="en-US" sz="1800" dirty="0" err="1">
                <a:latin typeface="Times New Roman" panose="02020603050405020304" pitchFamily="18" charset="0"/>
                <a:ea typeface="Calibri" panose="020F0502020204030204" pitchFamily="34" charset="0"/>
              </a:rPr>
              <a:t>interclausal</a:t>
            </a:r>
            <a:r>
              <a:rPr lang="en-US" sz="1800" dirty="0">
                <a:latin typeface="Times New Roman" panose="02020603050405020304" pitchFamily="18" charset="0"/>
                <a:ea typeface="Calibri" panose="020F0502020204030204" pitchFamily="34" charset="0"/>
              </a:rPr>
              <a:t> anaphor. On the other hand,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relative clauses are on the right, where the relative clause-external material is reduced to a minimum and has to be traced back to a relative clause-internal interpretation or to an interpretation which is predictable starting from the relative clause. This means that the reference lies entirely within the relative clause. For these reasons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relative clauses are considered sortal-internal whereas both restrictive and appositive are sortal-external</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defTabSz="891631">
              <a:defRP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defTabSz="891631">
              <a:defRPr/>
            </a:pPr>
            <a:r>
              <a:rPr lang="en-US" sz="1800" dirty="0">
                <a:latin typeface="Times New Roman" panose="02020603050405020304" pitchFamily="18" charset="0"/>
                <a:ea typeface="Calibri" panose="020F0502020204030204" pitchFamily="34" charset="0"/>
              </a:rPr>
              <a:t>According to </a:t>
            </a:r>
            <a:r>
              <a:rPr lang="en-US" sz="1800" dirty="0" err="1">
                <a:latin typeface="Times New Roman" panose="02020603050405020304" pitchFamily="18" charset="0"/>
                <a:ea typeface="Calibri" panose="020F0502020204030204" pitchFamily="34" charset="0"/>
              </a:rPr>
              <a:t>Grosu</a:t>
            </a:r>
            <a:r>
              <a:rPr lang="en-US" sz="1800" dirty="0">
                <a:latin typeface="Times New Roman" panose="02020603050405020304" pitchFamily="18" charset="0"/>
                <a:ea typeface="Calibri" panose="020F0502020204030204" pitchFamily="34" charset="0"/>
              </a:rPr>
              <a:t> and Landman (1998: 126),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semantics concerns not only internally-headed relative clauses, but also free relative clauses, which do not have a lexical head by definition. Whereas free relative clauses functioning as </a:t>
            </a:r>
            <a:r>
              <a:rPr lang="en-US" sz="1800" dirty="0" err="1">
                <a:latin typeface="Times New Roman" panose="02020603050405020304" pitchFamily="18" charset="0"/>
                <a:ea typeface="Calibri" panose="020F0502020204030204" pitchFamily="34" charset="0"/>
              </a:rPr>
              <a:t>maximalizers</a:t>
            </a:r>
            <a:r>
              <a:rPr lang="en-US" sz="1800" dirty="0">
                <a:latin typeface="Times New Roman" panose="02020603050405020304" pitchFamily="18" charset="0"/>
                <a:ea typeface="Calibri" panose="020F0502020204030204" pitchFamily="34" charset="0"/>
              </a:rPr>
              <a:t> imply, moreover, a </a:t>
            </a:r>
            <a:r>
              <a:rPr lang="en-US" sz="1800" dirty="0" err="1">
                <a:latin typeface="Times New Roman" panose="02020603050405020304" pitchFamily="18" charset="0"/>
                <a:ea typeface="Calibri" panose="020F0502020204030204" pitchFamily="34" charset="0"/>
              </a:rPr>
              <a:t>phonogically</a:t>
            </a:r>
            <a:r>
              <a:rPr lang="en-US" sz="1800" dirty="0">
                <a:latin typeface="Times New Roman" panose="02020603050405020304" pitchFamily="18" charset="0"/>
                <a:ea typeface="Calibri" panose="020F0502020204030204" pitchFamily="34" charset="0"/>
              </a:rPr>
              <a:t> null pronoun (</a:t>
            </a:r>
            <a:r>
              <a:rPr lang="en-US" sz="1800" i="1" dirty="0">
                <a:latin typeface="Times New Roman" panose="02020603050405020304" pitchFamily="18" charset="0"/>
                <a:ea typeface="Calibri" panose="020F0502020204030204" pitchFamily="34" charset="0"/>
              </a:rPr>
              <a:t>pro</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Grosu</a:t>
            </a:r>
            <a:r>
              <a:rPr lang="en-US" sz="1800" dirty="0">
                <a:latin typeface="Times New Roman" panose="02020603050405020304" pitchFamily="18" charset="0"/>
                <a:ea typeface="Calibri" panose="020F0502020204030204" pitchFamily="34" charset="0"/>
              </a:rPr>
              <a:t> 1994), simplex CPs are free relative clauses. As these are bare clauses, they do not allow any relative clause-external material whatsoever. </a:t>
            </a:r>
            <a:r>
              <a:rPr lang="en-US" sz="1800" dirty="0" err="1">
                <a:latin typeface="Times New Roman" panose="02020603050405020304" pitchFamily="18" charset="0"/>
                <a:ea typeface="Calibri" panose="020F0502020204030204" pitchFamily="34" charset="0"/>
              </a:rPr>
              <a:t>Grosu</a:t>
            </a:r>
            <a:r>
              <a:rPr lang="en-US" sz="1800" dirty="0">
                <a:latin typeface="Times New Roman" panose="02020603050405020304" pitchFamily="18" charset="0"/>
                <a:ea typeface="Calibri" panose="020F0502020204030204" pitchFamily="34" charset="0"/>
              </a:rPr>
              <a:t> and Landman (1998; 155-158) use the term </a:t>
            </a:r>
            <a:r>
              <a:rPr lang="en-US" sz="1800" i="1" dirty="0">
                <a:latin typeface="Times New Roman" panose="02020603050405020304" pitchFamily="18" charset="0"/>
                <a:ea typeface="Calibri" panose="020F0502020204030204" pitchFamily="34" charset="0"/>
              </a:rPr>
              <a:t>realis </a:t>
            </a:r>
            <a:r>
              <a:rPr lang="en-US" sz="1800" dirty="0">
                <a:latin typeface="Times New Roman" panose="02020603050405020304" pitchFamily="18" charset="0"/>
                <a:ea typeface="Calibri" panose="020F0502020204030204" pitchFamily="34" charset="0"/>
              </a:rPr>
              <a:t>for ‘standard’ free relative clauses, according to Jacobson (1988), and </a:t>
            </a:r>
            <a:r>
              <a:rPr lang="en-US" sz="1800" i="1" dirty="0" err="1">
                <a:latin typeface="Times New Roman" panose="02020603050405020304" pitchFamily="18" charset="0"/>
                <a:ea typeface="Calibri" panose="020F0502020204030204" pitchFamily="34" charset="0"/>
              </a:rPr>
              <a:t>irrealis</a:t>
            </a:r>
            <a:r>
              <a:rPr lang="en-US" sz="1800" dirty="0">
                <a:latin typeface="Times New Roman" panose="02020603050405020304" pitchFamily="18" charset="0"/>
                <a:ea typeface="Calibri" panose="020F0502020204030204" pitchFamily="34" charset="0"/>
              </a:rPr>
              <a:t> for simplex CPs free relative clauses, exemplifying the latter with sentences such as </a:t>
            </a:r>
            <a:r>
              <a:rPr lang="en-US" sz="1800" i="1" dirty="0">
                <a:latin typeface="Times New Roman" panose="02020603050405020304" pitchFamily="18" charset="0"/>
                <a:ea typeface="Calibri" panose="020F0502020204030204" pitchFamily="34" charset="0"/>
              </a:rPr>
              <a:t>Am </a:t>
            </a:r>
            <a:r>
              <a:rPr lang="en-US" sz="1800" dirty="0">
                <a:latin typeface="Times New Roman" panose="02020603050405020304" pitchFamily="18" charset="0"/>
                <a:ea typeface="Calibri" panose="020F0502020204030204" pitchFamily="34" charset="0"/>
              </a:rPr>
              <a:t>cu cine</a:t>
            </a:r>
            <a:r>
              <a:rPr lang="en-US" sz="1800" i="1"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discuta</a:t>
            </a:r>
            <a:r>
              <a:rPr lang="en-US" sz="1800" i="1"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filozofie</a:t>
            </a:r>
            <a:r>
              <a:rPr lang="en-US" sz="1800" dirty="0">
                <a:latin typeface="Times New Roman" panose="02020603050405020304" pitchFamily="18" charset="0"/>
                <a:ea typeface="Calibri" panose="020F0502020204030204" pitchFamily="34" charset="0"/>
              </a:rPr>
              <a:t> “</a:t>
            </a:r>
            <a:r>
              <a:rPr lang="en-US" sz="1800" i="1" dirty="0">
                <a:latin typeface="Times New Roman" panose="02020603050405020304" pitchFamily="18" charset="0"/>
                <a:ea typeface="Calibri" panose="020F0502020204030204" pitchFamily="34" charset="0"/>
              </a:rPr>
              <a:t>lit</a:t>
            </a:r>
            <a:r>
              <a:rPr lang="en-US" sz="1800" dirty="0">
                <a:latin typeface="Times New Roman" panose="02020603050405020304" pitchFamily="18" charset="0"/>
                <a:ea typeface="Calibri" panose="020F0502020204030204" pitchFamily="34" charset="0"/>
              </a:rPr>
              <a:t>. I have with whom to discuss philosophy”, from Rumanian.</a:t>
            </a:r>
            <a:r>
              <a:rPr lang="it-IT" sz="2700" dirty="0"/>
              <a:t> </a:t>
            </a:r>
            <a:r>
              <a:rPr lang="en-US" sz="1800" dirty="0">
                <a:latin typeface="Times New Roman" panose="02020603050405020304" pitchFamily="18" charset="0"/>
                <a:ea typeface="SimSun" panose="02010600030101010101" pitchFamily="2" charset="-122"/>
              </a:rPr>
              <a:t>This type of HRC is found in Romance, Slavic and Semitic languages, but not in Germanic ones.</a:t>
            </a:r>
            <a:endParaRPr lang="it-IT" sz="1800" dirty="0">
              <a:latin typeface="Times New Roman" panose="02020603050405020304" pitchFamily="18" charset="0"/>
              <a:ea typeface="SimSun" panose="02010600030101010101" pitchFamily="2" charset="-122"/>
            </a:endParaRPr>
          </a:p>
          <a:p>
            <a:pPr defTabSz="891631">
              <a:defRPr/>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defTabSz="891631">
              <a:defRPr/>
            </a:pPr>
            <a:endParaRPr lang="it-IT" altLang="it-IT" dirty="0"/>
          </a:p>
        </p:txBody>
      </p:sp>
      <p:sp>
        <p:nvSpPr>
          <p:cNvPr id="11268" name="Segnaposto numero diapositiva 3">
            <a:extLst>
              <a:ext uri="{FF2B5EF4-FFF2-40B4-BE49-F238E27FC236}">
                <a16:creationId xmlns:a16="http://schemas.microsoft.com/office/drawing/2014/main" id="{98734295-2FCF-8611-193A-BEDD8B03B9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C7DD300C-BF9B-41AB-B620-762AC19F0667}" type="slidenum">
              <a:rPr lang="it-IT" altLang="it-IT" smtClean="0"/>
              <a:pPr/>
              <a:t>27</a:t>
            </a:fld>
            <a:endParaRPr lang="it-IT" altLang="it-IT"/>
          </a:p>
        </p:txBody>
      </p:sp>
    </p:spTree>
    <p:extLst>
      <p:ext uri="{BB962C8B-B14F-4D97-AF65-F5344CB8AC3E}">
        <p14:creationId xmlns:p14="http://schemas.microsoft.com/office/powerpoint/2010/main" val="16725679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951703B0-87FE-2FF6-342E-684DC0F0B5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5E2DF724-80C1-00D2-9A2F-85553210EB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In Pompei (2010, 2011b) two relevant features of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relative clauses were applied as tests to show that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circumnominal</a:t>
            </a:r>
            <a:r>
              <a:rPr lang="en-US" sz="1800" dirty="0">
                <a:latin typeface="Times New Roman" panose="02020603050405020304" pitchFamily="18" charset="0"/>
                <a:ea typeface="Calibri" panose="020F0502020204030204" pitchFamily="34" charset="0"/>
                <a:cs typeface="Times New Roman" panose="02020603050405020304" pitchFamily="18" charset="0"/>
              </a:rPr>
              <a:t> relative clauses (3) and correlatives (4), which are both internally-headed, effectively have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semantics. Semi-free and free relative clauses were also considered, but some counterexamples were not fully explained.</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latin typeface="Times New Roman" panose="02020603050405020304" pitchFamily="18" charset="0"/>
                <a:ea typeface="Calibri" panose="020F0502020204030204" pitchFamily="34" charset="0"/>
              </a:rPr>
              <a:t>In the operation of maximalization, a set of entities in its entirety is designated. A set may also be formed by a singleton. Therefore both a definite (‘who/what’: </a:t>
            </a:r>
            <a:r>
              <a:rPr lang="en-US" sz="1800" i="1" dirty="0">
                <a:latin typeface="Times New Roman" panose="02020603050405020304" pitchFamily="18" charset="0"/>
                <a:ea typeface="Calibri" panose="020F0502020204030204" pitchFamily="34" charset="0"/>
              </a:rPr>
              <a:t>what you gave Mary was an expensive object</a:t>
            </a:r>
            <a:r>
              <a:rPr lang="en-US" sz="1800" dirty="0">
                <a:latin typeface="Times New Roman" panose="02020603050405020304" pitchFamily="18" charset="0"/>
                <a:ea typeface="Calibri" panose="020F0502020204030204" pitchFamily="34" charset="0"/>
              </a:rPr>
              <a:t>) and a universal (‘whoever/whatever’: </a:t>
            </a:r>
            <a:r>
              <a:rPr lang="en-US" sz="1800" i="1" dirty="0">
                <a:latin typeface="Times New Roman" panose="02020603050405020304" pitchFamily="18" charset="0"/>
                <a:ea typeface="Calibri" panose="020F0502020204030204" pitchFamily="34" charset="0"/>
              </a:rPr>
              <a:t>whatever you give Mary is expensive</a:t>
            </a:r>
            <a:r>
              <a:rPr lang="en-US" sz="1800" dirty="0">
                <a:latin typeface="Times New Roman" panose="02020603050405020304" pitchFamily="18" charset="0"/>
                <a:ea typeface="Calibri" panose="020F0502020204030204" pitchFamily="34" charset="0"/>
              </a:rPr>
              <a:t>) interpretation are permitted. This implies two consequences: a)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relative clauses are only compatible with some quantifiers and determiners; b) they do not stack. </a:t>
            </a:r>
            <a:r>
              <a:rPr lang="en-US" sz="1800" dirty="0">
                <a:latin typeface="Times New Roman" panose="02020603050405020304" pitchFamily="18" charset="0"/>
                <a:ea typeface="SimSun" panose="02010600030101010101" pitchFamily="2" charset="-122"/>
              </a:rPr>
              <a:t>i.e. (a) the possible cooccurrence with universal quantifiers and definite determiners and (b) the impossibility of stacking; see below.</a:t>
            </a:r>
            <a:endParaRPr lang="it-IT" sz="1800" dirty="0">
              <a:latin typeface="Times New Roman" panose="02020603050405020304" pitchFamily="18" charset="0"/>
              <a:ea typeface="SimSun" panose="02010600030101010101" pitchFamily="2" charset="-122"/>
            </a:endParaRPr>
          </a:p>
          <a:p>
            <a:pPr defTabSz="891631">
              <a:defRPr/>
            </a:pPr>
            <a:r>
              <a:rPr lang="it-IT" altLang="it-IT" dirty="0"/>
              <a:t> </a:t>
            </a:r>
          </a:p>
        </p:txBody>
      </p:sp>
      <p:sp>
        <p:nvSpPr>
          <p:cNvPr id="11268" name="Segnaposto numero diapositiva 3">
            <a:extLst>
              <a:ext uri="{FF2B5EF4-FFF2-40B4-BE49-F238E27FC236}">
                <a16:creationId xmlns:a16="http://schemas.microsoft.com/office/drawing/2014/main" id="{98734295-2FCF-8611-193A-BEDD8B03B9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C7DD300C-BF9B-41AB-B620-762AC19F0667}" type="slidenum">
              <a:rPr lang="it-IT" altLang="it-IT" smtClean="0"/>
              <a:pPr/>
              <a:t>28</a:t>
            </a:fld>
            <a:endParaRPr lang="it-IT" altLang="it-IT"/>
          </a:p>
        </p:txBody>
      </p:sp>
    </p:spTree>
    <p:extLst>
      <p:ext uri="{BB962C8B-B14F-4D97-AF65-F5344CB8AC3E}">
        <p14:creationId xmlns:p14="http://schemas.microsoft.com/office/powerpoint/2010/main" val="38477856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951703B0-87FE-2FF6-342E-684DC0F0B5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5E2DF724-80C1-00D2-9A2F-85553210EB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defTabSz="891631">
              <a:lnSpc>
                <a:spcPct val="115000"/>
              </a:lnSpc>
              <a:spcAft>
                <a:spcPts val="975"/>
              </a:spcAft>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examples (27) and (28) show the difference in cooccurrence with quantifiers between an external-headed, restrictive relative clause (27), and a free one (28), respectively:</a:t>
            </a:r>
          </a:p>
          <a:p>
            <a:pPr algn="just" defTabSz="891631">
              <a:lnSpc>
                <a:spcPct val="115000"/>
              </a:lnSpc>
              <a:spcAft>
                <a:spcPts val="975"/>
              </a:spcAft>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Free relative clauses can also be introduced by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quisquis</a:t>
            </a:r>
            <a:r>
              <a:rPr lang="en-US" sz="1800" dirty="0">
                <a:latin typeface="Times New Roman" panose="02020603050405020304" pitchFamily="18" charset="0"/>
                <a:ea typeface="Calibri" panose="020F0502020204030204" pitchFamily="34" charset="0"/>
                <a:cs typeface="Times New Roman" panose="02020603050405020304" pitchFamily="18" charset="0"/>
              </a:rPr>
              <a:t> and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quicumque</a:t>
            </a:r>
            <a:r>
              <a:rPr lang="en-US" sz="1800" dirty="0">
                <a:latin typeface="Times New Roman" panose="02020603050405020304" pitchFamily="18" charset="0"/>
                <a:ea typeface="Calibri" panose="020F0502020204030204" pitchFamily="34" charset="0"/>
                <a:cs typeface="Times New Roman" panose="02020603050405020304" pitchFamily="18" charset="0"/>
              </a:rPr>
              <a:t> (27), which never cooccur with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and always have a universal interpretation.</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defTabSz="891631">
              <a:lnSpc>
                <a:spcPct val="115000"/>
              </a:lnSpc>
              <a:spcAft>
                <a:spcPts val="975"/>
              </a:spcAft>
              <a:defRPr/>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endParaRPr lang="it-IT" altLang="it-IT" dirty="0"/>
          </a:p>
        </p:txBody>
      </p:sp>
      <p:sp>
        <p:nvSpPr>
          <p:cNvPr id="11268" name="Segnaposto numero diapositiva 3">
            <a:extLst>
              <a:ext uri="{FF2B5EF4-FFF2-40B4-BE49-F238E27FC236}">
                <a16:creationId xmlns:a16="http://schemas.microsoft.com/office/drawing/2014/main" id="{98734295-2FCF-8611-193A-BEDD8B03B9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C7DD300C-BF9B-41AB-B620-762AC19F0667}" type="slidenum">
              <a:rPr lang="it-IT" altLang="it-IT" smtClean="0"/>
              <a:pPr/>
              <a:t>29</a:t>
            </a:fld>
            <a:endParaRPr lang="it-IT" altLang="it-IT"/>
          </a:p>
        </p:txBody>
      </p:sp>
    </p:spTree>
    <p:extLst>
      <p:ext uri="{BB962C8B-B14F-4D97-AF65-F5344CB8AC3E}">
        <p14:creationId xmlns:p14="http://schemas.microsoft.com/office/powerpoint/2010/main" val="4038020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By headless relative clauses we mean relative clauses that do not have a lexical head.</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latin typeface="Times New Roman" panose="02020603050405020304" pitchFamily="18" charset="0"/>
                <a:ea typeface="Calibri" panose="020F0502020204030204" pitchFamily="34" charset="0"/>
              </a:rPr>
              <a:t>In Latin a relative clause can be defined as a subordinate clause introduced by a relative pronoun or a relative adverb, but the so-called relative pronoun strategy is a marked mechanism of relativization in the languages of the world. Indeed, in typological terms relative clauses are characterized by the semantic sharing of a constituent with the matrix clause, namely the </a:t>
            </a:r>
            <a:r>
              <a:rPr lang="en-US" sz="1800" dirty="0" err="1">
                <a:latin typeface="Times New Roman" panose="02020603050405020304" pitchFamily="18" charset="0"/>
                <a:ea typeface="Calibri" panose="020F0502020204030204" pitchFamily="34" charset="0"/>
              </a:rPr>
              <a:t>coindexization</a:t>
            </a:r>
            <a:r>
              <a:rPr lang="en-US" sz="1800" dirty="0">
                <a:latin typeface="Times New Roman" panose="02020603050405020304" pitchFamily="18" charset="0"/>
                <a:ea typeface="Calibri" panose="020F0502020204030204" pitchFamily="34" charset="0"/>
              </a:rPr>
              <a:t> of a constituent. </a:t>
            </a:r>
            <a:r>
              <a:rPr lang="en-US" sz="1800" dirty="0">
                <a:latin typeface="Times New Roman" panose="02020603050405020304" pitchFamily="18" charset="0"/>
                <a:ea typeface="SimSun" panose="02010600030101010101" pitchFamily="2" charset="-122"/>
              </a:rPr>
              <a:t>De Vries (2002: 14) lists as defining properties of relative clauses their subordination and the fact that they are connected to surrounding material by a pivot constituent. In his definition, the pivot is an element semantically shared by the matrix clause and the relative clause.</a:t>
            </a:r>
            <a:endParaRPr lang="it-IT" sz="1800" dirty="0">
              <a:latin typeface="Times New Roman" panose="02020603050405020304" pitchFamily="18" charset="0"/>
              <a:ea typeface="SimSun" panose="02010600030101010101" pitchFamily="2" charset="-122"/>
            </a:endParaRPr>
          </a:p>
          <a:p>
            <a:endParaRPr lang="it-IT" altLang="it-IT" dirty="0"/>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3</a:t>
            </a:fld>
            <a:endParaRPr lang="it-IT" alt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951703B0-87FE-2FF6-342E-684DC0F0B5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5E2DF724-80C1-00D2-9A2F-85553210EB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lgn="just" defTabSz="891631">
              <a:lnSpc>
                <a:spcPct val="115000"/>
              </a:lnSpc>
              <a:spcAft>
                <a:spcPts val="975"/>
              </a:spcAft>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Stacking consists of the possibility of recursively modifying the same head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Grosu</a:t>
            </a:r>
            <a:r>
              <a:rPr lang="en-US" sz="1800" dirty="0">
                <a:latin typeface="Times New Roman" panose="02020603050405020304" pitchFamily="18" charset="0"/>
                <a:ea typeface="Calibri" panose="020F0502020204030204" pitchFamily="34" charset="0"/>
                <a:cs typeface="Times New Roman" panose="02020603050405020304" pitchFamily="18" charset="0"/>
              </a:rPr>
              <a:t> &amp; Landman 1998: 126) and applies to headed relative clauses. Indeed, restrictive relative clauses can stack because various other sets might intersect the set formed by the entities with the extension of the head; appositives can stack because various relative clauses may have an anaphoric link to the same head (29):</a:t>
            </a:r>
          </a:p>
          <a:p>
            <a:pPr algn="just" defTabSz="891631">
              <a:lnSpc>
                <a:spcPct val="115000"/>
              </a:lnSpc>
              <a:spcAft>
                <a:spcPts val="975"/>
              </a:spcAft>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On the contrary, it seems that stacking cannot occur in the case of semi-free or free relative clauses, because they effectively do not modify any lexical head, but have a referential value by themselves, given that they designate entities. Indeed, free and semi-free relative clauses seem to behave like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relative clauses.</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defTabSz="891631">
              <a:lnSpc>
                <a:spcPct val="115000"/>
              </a:lnSpc>
              <a:spcAft>
                <a:spcPts val="975"/>
              </a:spcAft>
              <a:defRPr/>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endParaRPr lang="it-IT" altLang="it-IT" dirty="0"/>
          </a:p>
        </p:txBody>
      </p:sp>
      <p:sp>
        <p:nvSpPr>
          <p:cNvPr id="11268" name="Segnaposto numero diapositiva 3">
            <a:extLst>
              <a:ext uri="{FF2B5EF4-FFF2-40B4-BE49-F238E27FC236}">
                <a16:creationId xmlns:a16="http://schemas.microsoft.com/office/drawing/2014/main" id="{98734295-2FCF-8611-193A-BEDD8B03B9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C7DD300C-BF9B-41AB-B620-762AC19F0667}" type="slidenum">
              <a:rPr lang="it-IT" altLang="it-IT" smtClean="0"/>
              <a:pPr/>
              <a:t>30</a:t>
            </a:fld>
            <a:endParaRPr lang="it-IT" altLang="it-IT"/>
          </a:p>
        </p:txBody>
      </p:sp>
    </p:spTree>
    <p:extLst>
      <p:ext uri="{BB962C8B-B14F-4D97-AF65-F5344CB8AC3E}">
        <p14:creationId xmlns:p14="http://schemas.microsoft.com/office/powerpoint/2010/main" val="11849794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951703B0-87FE-2FF6-342E-684DC0F0B5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5E2DF724-80C1-00D2-9A2F-85553210EB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defTabSz="891631">
              <a:lnSpc>
                <a:spcPct val="115000"/>
              </a:lnSpc>
              <a:spcAft>
                <a:spcPts val="975"/>
              </a:spcAft>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However, some instances of apparent HRCs definitely do not appear to have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value. This is the case in example (30):</a:t>
            </a:r>
          </a:p>
          <a:p>
            <a:pPr algn="just" defTabSz="891631">
              <a:lnSpc>
                <a:spcPct val="115000"/>
              </a:lnSpc>
              <a:spcAft>
                <a:spcPts val="975"/>
              </a:spcAft>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This seems to be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countexample</a:t>
            </a:r>
            <a:r>
              <a:rPr lang="en-US" sz="1800" dirty="0">
                <a:latin typeface="Times New Roman" panose="02020603050405020304" pitchFamily="18" charset="0"/>
                <a:ea typeface="Calibri" panose="020F0502020204030204" pitchFamily="34" charset="0"/>
                <a:cs typeface="Times New Roman" panose="02020603050405020304" pitchFamily="18" charset="0"/>
              </a:rPr>
              <a:t>, if we accept the hypothesis that all HRCs can be considered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defTabSz="891631">
              <a:lnSpc>
                <a:spcPct val="115000"/>
              </a:lnSpc>
              <a:spcAft>
                <a:spcPts val="975"/>
              </a:spcAft>
              <a:defRPr/>
            </a:pP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endParaRPr lang="it-IT" altLang="it-IT" dirty="0"/>
          </a:p>
        </p:txBody>
      </p:sp>
      <p:sp>
        <p:nvSpPr>
          <p:cNvPr id="11268" name="Segnaposto numero diapositiva 3">
            <a:extLst>
              <a:ext uri="{FF2B5EF4-FFF2-40B4-BE49-F238E27FC236}">
                <a16:creationId xmlns:a16="http://schemas.microsoft.com/office/drawing/2014/main" id="{98734295-2FCF-8611-193A-BEDD8B03B9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C7DD300C-BF9B-41AB-B620-762AC19F0667}" type="slidenum">
              <a:rPr lang="it-IT" altLang="it-IT" smtClean="0"/>
              <a:pPr/>
              <a:t>31</a:t>
            </a:fld>
            <a:endParaRPr lang="it-IT" altLang="it-IT"/>
          </a:p>
        </p:txBody>
      </p:sp>
    </p:spTree>
    <p:extLst>
      <p:ext uri="{BB962C8B-B14F-4D97-AF65-F5344CB8AC3E}">
        <p14:creationId xmlns:p14="http://schemas.microsoft.com/office/powerpoint/2010/main" val="18019755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1512">
              <a:defRPr/>
            </a:pPr>
            <a:r>
              <a:rPr lang="it-IT" sz="1800" dirty="0" err="1">
                <a:latin typeface="Times New Roman" panose="02020603050405020304" pitchFamily="18" charset="0"/>
                <a:ea typeface="Calibri" panose="020F0502020204030204" pitchFamily="34" charset="0"/>
                <a:cs typeface="Times New Roman" panose="02020603050405020304" pitchFamily="18" charset="0"/>
              </a:rPr>
              <a:t>We</a:t>
            </a:r>
            <a:r>
              <a:rPr lang="it-IT" sz="1800" dirty="0">
                <a:latin typeface="Times New Roman" panose="02020603050405020304" pitchFamily="18" charset="0"/>
                <a:ea typeface="Calibri" panose="020F0502020204030204" pitchFamily="34" charset="0"/>
                <a:cs typeface="Times New Roman" panose="02020603050405020304" pitchFamily="18" charset="0"/>
              </a:rPr>
              <a:t> can start from </a:t>
            </a:r>
            <a:r>
              <a:rPr lang="it-IT" sz="1800" dirty="0" err="1">
                <a:latin typeface="Times New Roman" panose="02020603050405020304" pitchFamily="18" charset="0"/>
                <a:ea typeface="Calibri" panose="020F0502020204030204" pitchFamily="34" charset="0"/>
                <a:cs typeface="Times New Roman" panose="02020603050405020304" pitchFamily="18" charset="0"/>
              </a:rPr>
              <a:t>Lavency</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a:latin typeface="Times New Roman" panose="02020603050405020304" pitchFamily="18" charset="0"/>
                <a:ea typeface="Calibri" panose="020F0502020204030204" pitchFamily="34" charset="0"/>
                <a:cs typeface="Times New Roman" panose="02020603050405020304" pitchFamily="18" charset="0"/>
              </a:rPr>
              <a:t>(1998: 57-78), </a:t>
            </a:r>
            <a:r>
              <a:rPr lang="fr-FR" sz="1800" dirty="0" err="1">
                <a:latin typeface="Times New Roman" panose="02020603050405020304" pitchFamily="18" charset="0"/>
                <a:ea typeface="Calibri" panose="020F0502020204030204" pitchFamily="34" charset="0"/>
                <a:cs typeface="Times New Roman" panose="02020603050405020304" pitchFamily="18" charset="0"/>
              </a:rPr>
              <a:t>who</a:t>
            </a:r>
            <a:r>
              <a:rPr lang="fr-FR"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latin typeface="Times New Roman" panose="02020603050405020304" pitchFamily="18" charset="0"/>
                <a:ea typeface="Calibri" panose="020F0502020204030204" pitchFamily="34" charset="0"/>
                <a:cs typeface="Times New Roman" panose="02020603050405020304" pitchFamily="18" charset="0"/>
              </a:rPr>
              <a:t>divides</a:t>
            </a:r>
            <a:r>
              <a:rPr lang="fr-FR"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latin typeface="Times New Roman" panose="02020603050405020304" pitchFamily="18" charset="0"/>
                <a:ea typeface="Calibri" panose="020F0502020204030204" pitchFamily="34" charset="0"/>
                <a:cs typeface="Times New Roman" panose="02020603050405020304" pitchFamily="18" charset="0"/>
              </a:rPr>
              <a:t>what</a:t>
            </a:r>
            <a:r>
              <a:rPr lang="fr-FR"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latin typeface="Times New Roman" panose="02020603050405020304" pitchFamily="18" charset="0"/>
                <a:ea typeface="Calibri" panose="020F0502020204030204" pitchFamily="34" charset="0"/>
                <a:cs typeface="Times New Roman" panose="02020603050405020304" pitchFamily="18" charset="0"/>
              </a:rPr>
              <a:t>he</a:t>
            </a:r>
            <a:r>
              <a:rPr lang="fr-FR" sz="1800" dirty="0">
                <a:latin typeface="Times New Roman" panose="02020603050405020304" pitchFamily="18" charset="0"/>
                <a:ea typeface="Calibri" panose="020F0502020204030204" pitchFamily="34" charset="0"/>
                <a:cs typeface="Times New Roman" panose="02020603050405020304" pitchFamily="18" charset="0"/>
              </a:rPr>
              <a:t> calls </a:t>
            </a:r>
            <a:r>
              <a:rPr lang="fr-FR" sz="1800" i="1" dirty="0">
                <a:latin typeface="Times New Roman" panose="02020603050405020304" pitchFamily="18" charset="0"/>
                <a:ea typeface="Calibri" panose="020F0502020204030204" pitchFamily="34" charset="0"/>
                <a:cs typeface="Times New Roman" panose="02020603050405020304" pitchFamily="18" charset="0"/>
              </a:rPr>
              <a:t>PR nominal(</a:t>
            </a:r>
            <a:r>
              <a:rPr lang="fr-FR" sz="1800" i="1" dirty="0" err="1">
                <a:latin typeface="Times New Roman" panose="02020603050405020304" pitchFamily="18" charset="0"/>
                <a:ea typeface="Calibri" panose="020F0502020204030204" pitchFamily="34" charset="0"/>
                <a:cs typeface="Times New Roman" panose="02020603050405020304" pitchFamily="18" charset="0"/>
              </a:rPr>
              <a:t>isé</a:t>
            </a:r>
            <a:r>
              <a:rPr lang="fr-FR" sz="1800" i="1" dirty="0">
                <a:latin typeface="Times New Roman" panose="02020603050405020304" pitchFamily="18" charset="0"/>
                <a:ea typeface="Calibri" panose="020F0502020204030204" pitchFamily="34" charset="0"/>
                <a:cs typeface="Times New Roman" panose="02020603050405020304" pitchFamily="18" charset="0"/>
              </a:rPr>
              <a:t>)e</a:t>
            </a:r>
            <a:r>
              <a:rPr lang="fr-FR" sz="1800" dirty="0">
                <a:latin typeface="Times New Roman" panose="02020603050405020304" pitchFamily="18" charset="0"/>
                <a:ea typeface="Calibri" panose="020F0502020204030204" pitchFamily="34" charset="0"/>
                <a:cs typeface="Times New Roman" panose="02020603050405020304" pitchFamily="18" charset="0"/>
              </a:rPr>
              <a:t> – </a:t>
            </a:r>
            <a:r>
              <a:rPr lang="fr-FR" sz="1800" dirty="0" err="1">
                <a:latin typeface="Times New Roman" panose="02020603050405020304" pitchFamily="18" charset="0"/>
                <a:ea typeface="Calibri" panose="020F0502020204030204" pitchFamily="34" charset="0"/>
                <a:cs typeface="Times New Roman" panose="02020603050405020304" pitchFamily="18" charset="0"/>
              </a:rPr>
              <a:t>that</a:t>
            </a:r>
            <a:r>
              <a:rPr lang="fr-FR"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latin typeface="Times New Roman" panose="02020603050405020304" pitchFamily="18" charset="0"/>
                <a:ea typeface="Calibri" panose="020F0502020204030204" pitchFamily="34" charset="0"/>
                <a:cs typeface="Times New Roman" panose="02020603050405020304" pitchFamily="18" charset="0"/>
              </a:rPr>
              <a:t>is</a:t>
            </a:r>
            <a:r>
              <a:rPr lang="fr-FR"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i="1" dirty="0">
                <a:latin typeface="Times New Roman" panose="02020603050405020304" pitchFamily="18" charset="0"/>
                <a:ea typeface="Calibri" panose="020F0502020204030204" pitchFamily="34" charset="0"/>
                <a:cs typeface="Times New Roman" panose="02020603050405020304" pitchFamily="18" charset="0"/>
              </a:rPr>
              <a:t>proposition relative nominalisée</a:t>
            </a:r>
            <a:r>
              <a:rPr lang="fr-FR" sz="1800" dirty="0">
                <a:latin typeface="Times New Roman" panose="02020603050405020304" pitchFamily="18" charset="0"/>
                <a:ea typeface="Calibri" panose="020F0502020204030204" pitchFamily="34" charset="0"/>
                <a:cs typeface="Times New Roman" panose="02020603050405020304" pitchFamily="18" charset="0"/>
              </a:rPr>
              <a:t> or </a:t>
            </a:r>
            <a:r>
              <a:rPr lang="fr-FR" sz="1800" i="1" dirty="0">
                <a:latin typeface="Times New Roman" panose="02020603050405020304" pitchFamily="18" charset="0"/>
                <a:ea typeface="Calibri" panose="020F0502020204030204" pitchFamily="34" charset="0"/>
                <a:cs typeface="Times New Roman" panose="02020603050405020304" pitchFamily="18" charset="0"/>
              </a:rPr>
              <a:t>nominale</a:t>
            </a:r>
            <a:r>
              <a:rPr lang="fr-FR" sz="1800" dirty="0">
                <a:latin typeface="Times New Roman" panose="02020603050405020304" pitchFamily="18" charset="0"/>
                <a:ea typeface="Calibri" panose="020F0502020204030204" pitchFamily="34" charset="0"/>
                <a:cs typeface="Times New Roman" panose="02020603050405020304" pitchFamily="18" charset="0"/>
              </a:rPr>
              <a:t> – </a:t>
            </a:r>
            <a:r>
              <a:rPr lang="fr-FR" sz="1800" dirty="0" err="1">
                <a:latin typeface="Times New Roman" panose="02020603050405020304" pitchFamily="18" charset="0"/>
                <a:ea typeface="Calibri" panose="020F0502020204030204" pitchFamily="34" charset="0"/>
                <a:cs typeface="Times New Roman" panose="02020603050405020304" pitchFamily="18" charset="0"/>
              </a:rPr>
              <a:t>into</a:t>
            </a:r>
            <a:r>
              <a:rPr lang="fr-FR"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latin typeface="Times New Roman" panose="02020603050405020304" pitchFamily="18" charset="0"/>
                <a:ea typeface="Calibri" panose="020F0502020204030204" pitchFamily="34" charset="0"/>
                <a:cs typeface="Times New Roman" panose="02020603050405020304" pitchFamily="18" charset="0"/>
              </a:rPr>
              <a:t>three</a:t>
            </a:r>
            <a:r>
              <a:rPr lang="fr-FR" sz="1800"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latin typeface="Times New Roman" panose="02020603050405020304" pitchFamily="18" charset="0"/>
                <a:ea typeface="Calibri" panose="020F0502020204030204" pitchFamily="34" charset="0"/>
                <a:cs typeface="Times New Roman" panose="02020603050405020304" pitchFamily="18" charset="0"/>
              </a:rPr>
              <a:t>different</a:t>
            </a:r>
            <a:r>
              <a:rPr lang="fr-FR" sz="1800" dirty="0">
                <a:latin typeface="Times New Roman" panose="02020603050405020304" pitchFamily="18" charset="0"/>
                <a:ea typeface="Calibri" panose="020F0502020204030204" pitchFamily="34" charset="0"/>
                <a:cs typeface="Times New Roman" panose="02020603050405020304" pitchFamily="18" charset="0"/>
              </a:rPr>
              <a:t> types: (a) </a:t>
            </a:r>
            <a:r>
              <a:rPr lang="fr-FR" sz="1800" i="1" dirty="0">
                <a:latin typeface="Times New Roman" panose="02020603050405020304" pitchFamily="18" charset="0"/>
                <a:ea typeface="Calibri" panose="020F0502020204030204" pitchFamily="34" charset="0"/>
                <a:cs typeface="Times New Roman" panose="02020603050405020304" pitchFamily="18" charset="0"/>
              </a:rPr>
              <a:t>référentielle + indicatif</a:t>
            </a:r>
            <a:r>
              <a:rPr lang="fr-FR" sz="1800" dirty="0">
                <a:latin typeface="Times New Roman" panose="02020603050405020304" pitchFamily="18" charset="0"/>
                <a:ea typeface="Calibri" panose="020F0502020204030204" pitchFamily="34" charset="0"/>
                <a:cs typeface="Times New Roman" panose="02020603050405020304" pitchFamily="18" charset="0"/>
              </a:rPr>
              <a:t>; (b) </a:t>
            </a:r>
            <a:r>
              <a:rPr lang="fr-FR" sz="1800" i="1" dirty="0">
                <a:latin typeface="Times New Roman" panose="02020603050405020304" pitchFamily="18" charset="0"/>
                <a:ea typeface="Calibri" panose="020F0502020204030204" pitchFamily="34" charset="0"/>
                <a:cs typeface="Times New Roman" panose="02020603050405020304" pitchFamily="18" charset="0"/>
              </a:rPr>
              <a:t>référentielle + subjonctif</a:t>
            </a:r>
            <a:r>
              <a:rPr lang="fr-FR" sz="1800" dirty="0">
                <a:latin typeface="Times New Roman" panose="02020603050405020304" pitchFamily="18" charset="0"/>
                <a:ea typeface="Calibri" panose="020F0502020204030204" pitchFamily="34" charset="0"/>
                <a:cs typeface="Times New Roman" panose="02020603050405020304" pitchFamily="18" charset="0"/>
              </a:rPr>
              <a:t>; (c) </a:t>
            </a:r>
            <a:r>
              <a:rPr lang="fr-FR" sz="1800" i="1" dirty="0">
                <a:latin typeface="Times New Roman" panose="02020603050405020304" pitchFamily="18" charset="0"/>
                <a:ea typeface="Calibri" panose="020F0502020204030204" pitchFamily="34" charset="0"/>
                <a:cs typeface="Times New Roman" panose="02020603050405020304" pitchFamily="18" charset="0"/>
              </a:rPr>
              <a:t>générique + subjonctif</a:t>
            </a:r>
            <a:r>
              <a:rPr lang="fr-FR" sz="1800" dirty="0">
                <a:latin typeface="Times New Roman" panose="02020603050405020304" pitchFamily="18" charset="0"/>
                <a:ea typeface="Calibri" panose="020F0502020204030204" pitchFamily="34" charset="0"/>
                <a:cs typeface="Times New Roman" panose="02020603050405020304" pitchFamily="18" charset="0"/>
              </a:rPr>
              <a: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defTabSz="891512"/>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32</a:t>
            </a:fld>
            <a:endParaRPr lang="it-IT" alt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first type can be exemplified in excerpts such as those in (31-35)</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33</a:t>
            </a:fld>
            <a:endParaRPr lang="it-IT" altLang="it-IT"/>
          </a:p>
        </p:txBody>
      </p:sp>
    </p:spTree>
    <p:extLst>
      <p:ext uri="{BB962C8B-B14F-4D97-AF65-F5344CB8AC3E}">
        <p14:creationId xmlns:p14="http://schemas.microsoft.com/office/powerpoint/2010/main" val="26761424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34</a:t>
            </a:fld>
            <a:endParaRPr lang="it-IT" altLang="it-IT"/>
          </a:p>
        </p:txBody>
      </p:sp>
    </p:spTree>
    <p:extLst>
      <p:ext uri="{BB962C8B-B14F-4D97-AF65-F5344CB8AC3E}">
        <p14:creationId xmlns:p14="http://schemas.microsoft.com/office/powerpoint/2010/main" val="41850949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According to </a:t>
            </a:r>
            <a:r>
              <a:rPr lang="en-US" sz="1800" dirty="0" err="1">
                <a:latin typeface="Times New Roman" panose="02020603050405020304" pitchFamily="18" charset="0"/>
                <a:ea typeface="Calibri" panose="020F0502020204030204" pitchFamily="34" charset="0"/>
                <a:cs typeface="Times New Roman" panose="02020603050405020304" pitchFamily="18" charset="0"/>
              </a:rPr>
              <a:t>Lavency</a:t>
            </a:r>
            <a:r>
              <a:rPr lang="en-US" sz="1800" dirty="0">
                <a:latin typeface="Times New Roman" panose="02020603050405020304" pitchFamily="18" charset="0"/>
                <a:ea typeface="Calibri" panose="020F0502020204030204" pitchFamily="34" charset="0"/>
                <a:cs typeface="Times New Roman" panose="02020603050405020304" pitchFamily="18" charset="0"/>
              </a:rPr>
              <a:t> (1998: 66), the features of this kind of HRC are the following:</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35</a:t>
            </a:fld>
            <a:endParaRPr lang="it-IT" altLang="it-IT"/>
          </a:p>
        </p:txBody>
      </p:sp>
    </p:spTree>
    <p:extLst>
      <p:ext uri="{BB962C8B-B14F-4D97-AF65-F5344CB8AC3E}">
        <p14:creationId xmlns:p14="http://schemas.microsoft.com/office/powerpoint/2010/main" val="22244134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Bef>
                <a:spcPts val="585"/>
              </a:spcBef>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The totality of such features shows first of all that the semantics of this kind of HRC is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b="1" dirty="0">
                <a:latin typeface="Times New Roman" panose="02020603050405020304" pitchFamily="18" charset="0"/>
                <a:ea typeface="Calibri" panose="020F0502020204030204" pitchFamily="34" charset="0"/>
                <a:cs typeface="Times New Roman" panose="02020603050405020304" pitchFamily="18" charset="0"/>
              </a:rPr>
              <a:t>a, d</a:t>
            </a:r>
            <a:r>
              <a:rPr lang="en-US" sz="1800" dirty="0">
                <a:latin typeface="Times New Roman" panose="02020603050405020304" pitchFamily="18" charset="0"/>
                <a:ea typeface="Calibri" panose="020F0502020204030204" pitchFamily="34" charset="0"/>
                <a:cs typeface="Times New Roman" panose="02020603050405020304" pitchFamily="18" charset="0"/>
              </a:rPr>
              <a:t>). In particular, such HRCs are always referential (a), which is significant from </a:t>
            </a:r>
            <a:r>
              <a:rPr lang="en-US" sz="1800" dirty="0" err="1">
                <a:latin typeface="Times New Roman" panose="02020603050405020304" pitchFamily="18" charset="0"/>
                <a:ea typeface="Calibri" panose="020F0502020204030204" pitchFamily="34" charset="0"/>
                <a:cs typeface="Times New Roman" panose="02020603050405020304" pitchFamily="18" charset="0"/>
              </a:rPr>
              <a:t>Lavency’s</a:t>
            </a:r>
            <a:r>
              <a:rPr lang="en-US" sz="1800" dirty="0">
                <a:latin typeface="Times New Roman" panose="02020603050405020304" pitchFamily="18" charset="0"/>
                <a:ea typeface="Calibri" panose="020F0502020204030204" pitchFamily="34" charset="0"/>
                <a:cs typeface="Times New Roman" panose="02020603050405020304" pitchFamily="18" charset="0"/>
              </a:rPr>
              <a:t> (1998) point of view. Referentiality involves the speaker’s intention that a nominal expression has non-empty reference, i.e. its referent exists within a particular universe of discourse. </a:t>
            </a:r>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36</a:t>
            </a:fld>
            <a:endParaRPr lang="it-IT" altLang="it-IT"/>
          </a:p>
        </p:txBody>
      </p:sp>
    </p:spTree>
    <p:extLst>
      <p:ext uri="{BB962C8B-B14F-4D97-AF65-F5344CB8AC3E}">
        <p14:creationId xmlns:p14="http://schemas.microsoft.com/office/powerpoint/2010/main" val="27538432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lgn="just">
              <a:lnSpc>
                <a:spcPct val="115000"/>
              </a:lnSpc>
              <a:spcBef>
                <a:spcPts val="585"/>
              </a:spcBef>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According to Vester (1989), there is also the issue of definiteness. Indeed, Vester (1989: 335) makes it clear that the notion of definiteness is also useful for Latin, despite its lack of articles. By definiteness, she means the selection of the totality of objects or mass within a set which satisfy the referring expression (inclusive reference). Sometimes, this inclusive reference ranges across a whole class of potential referents, as is particular clear in (35), where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quem</a:t>
            </a:r>
            <a:r>
              <a:rPr lang="en-US" sz="1800" dirty="0">
                <a:latin typeface="Times New Roman" panose="02020603050405020304" pitchFamily="18" charset="0"/>
                <a:ea typeface="Calibri" panose="020F0502020204030204" pitchFamily="34" charset="0"/>
                <a:cs typeface="Times New Roman" panose="02020603050405020304" pitchFamily="18" charset="0"/>
              </a:rPr>
              <a:t> can mean “whoever”. In this instance universality is involved, or, to use Vester's (1989) term, genericness. Moreover, the cooccurrence with universal quantifiers is allowed (d; 39).</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Times New Roman" panose="02020603050405020304" pitchFamily="18" charset="0"/>
                <a:ea typeface="SimSun" panose="02010600030101010101" pitchFamily="2" charset="-122"/>
              </a:rPr>
              <a:t>Cf. e.g. </a:t>
            </a:r>
            <a:r>
              <a:rPr lang="en-US" sz="1800" dirty="0" err="1">
                <a:latin typeface="Times New Roman" panose="02020603050405020304" pitchFamily="18" charset="0"/>
                <a:ea typeface="SimSun" panose="02010600030101010101" pitchFamily="2" charset="-122"/>
              </a:rPr>
              <a:t>Givón</a:t>
            </a:r>
            <a:r>
              <a:rPr lang="en-US" sz="1800" dirty="0">
                <a:latin typeface="Times New Roman" panose="02020603050405020304" pitchFamily="18" charset="0"/>
                <a:ea typeface="SimSun" panose="02010600030101010101" pitchFamily="2" charset="-122"/>
              </a:rPr>
              <a:t> (1978: 293).</a:t>
            </a:r>
            <a:endParaRPr lang="it-IT" sz="1800" dirty="0">
              <a:latin typeface="Times New Roman" panose="02020603050405020304" pitchFamily="18" charset="0"/>
              <a:ea typeface="SimSun" panose="02010600030101010101" pitchFamily="2" charset="-122"/>
            </a:endParaRPr>
          </a:p>
          <a:p>
            <a:pPr algn="just"/>
            <a:r>
              <a:rPr lang="en-US" sz="1800" dirty="0">
                <a:latin typeface="Times New Roman" panose="02020603050405020304" pitchFamily="18" charset="0"/>
                <a:ea typeface="SimSun" panose="02010600030101010101" pitchFamily="2" charset="-122"/>
              </a:rPr>
              <a:t>The aim of Vester (1989) is to explain the selection of the subjunctive in restrictive relative clauses. Indeed, she considers also headless relative clauses and what she calls “head of the NP” – which is, in fact, a type of HRC – as restrictive relative clauses. In this way she does not separate restrictive relative clauses from HRCs. She (1989: 335-336) bases her definitions of definiteness, genericness and specificity on Hawkins (1978) and Lehmann (1984: 259 ff.).</a:t>
            </a:r>
            <a:endParaRPr lang="it-IT" sz="1800" dirty="0">
              <a:latin typeface="Times New Roman" panose="02020603050405020304" pitchFamily="18" charset="0"/>
              <a:ea typeface="SimSun" panose="02010600030101010101" pitchFamily="2" charset="-122"/>
            </a:endParaRPr>
          </a:p>
          <a:p>
            <a:pPr algn="just"/>
            <a:r>
              <a:rPr lang="en-US" sz="1800" dirty="0">
                <a:latin typeface="Times New Roman" panose="02020603050405020304" pitchFamily="18" charset="0"/>
                <a:ea typeface="SimSun" panose="02010600030101010101" pitchFamily="2" charset="-122"/>
              </a:rPr>
              <a:t>Genericness is a special case of non-specificity which concerns definite noun phrases; it is distinct from definiteness precisely through the potentiality of the reference. The non-specificity is a feature of the second kind of HRC.</a:t>
            </a:r>
            <a:endParaRPr lang="it-IT" sz="1800" dirty="0">
              <a:latin typeface="Times New Roman" panose="02020603050405020304" pitchFamily="18" charset="0"/>
              <a:ea typeface="SimSun" panose="02010600030101010101" pitchFamily="2" charset="-122"/>
            </a:endParaRPr>
          </a:p>
          <a:p>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37</a:t>
            </a:fld>
            <a:endParaRPr lang="it-IT" altLang="it-IT"/>
          </a:p>
        </p:txBody>
      </p:sp>
    </p:spTree>
    <p:extLst>
      <p:ext uri="{BB962C8B-B14F-4D97-AF65-F5344CB8AC3E}">
        <p14:creationId xmlns:p14="http://schemas.microsoft.com/office/powerpoint/2010/main" val="32602868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This first type kind of HRC is precisely the case when semi-free and free relative clauses are not distinguished at any level, unless at the pragmatic one (§ 3.2). Indeed, the occurrence of a cataphor seems to respond to stylistic (14; 36: </a:t>
            </a:r>
            <a:r>
              <a:rPr lang="en-US" sz="1800" i="1" dirty="0">
                <a:latin typeface="Times New Roman" panose="02020603050405020304" pitchFamily="18" charset="0"/>
                <a:ea typeface="Calibri" panose="020F0502020204030204" pitchFamily="34" charset="0"/>
                <a:cs typeface="Times New Roman" panose="02020603050405020304" pitchFamily="18" charset="0"/>
              </a:rPr>
              <a:t>id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quod</a:t>
            </a:r>
            <a:r>
              <a:rPr lang="en-US" sz="1800" dirty="0">
                <a:latin typeface="Times New Roman" panose="02020603050405020304" pitchFamily="18" charset="0"/>
                <a:ea typeface="Calibri" panose="020F0502020204030204" pitchFamily="34" charset="0"/>
                <a:cs typeface="Times New Roman" panose="02020603050405020304" pitchFamily="18" charset="0"/>
              </a:rPr>
              <a:t> follows another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quod</a:t>
            </a:r>
            <a:r>
              <a:rPr lang="en-US" sz="1800" dirty="0">
                <a:latin typeface="Times New Roman" panose="02020603050405020304" pitchFamily="18" charset="0"/>
                <a:ea typeface="Calibri" panose="020F0502020204030204" pitchFamily="34" charset="0"/>
                <a:cs typeface="Times New Roman" panose="02020603050405020304" pitchFamily="18" charset="0"/>
              </a:rPr>
              <a:t> with causal value, so that it can be a </a:t>
            </a:r>
            <a:r>
              <a:rPr lang="en-US" sz="1800" i="1" dirty="0">
                <a:latin typeface="Times New Roman" panose="02020603050405020304" pitchFamily="18" charset="0"/>
                <a:ea typeface="Calibri" panose="020F0502020204030204" pitchFamily="34" charset="0"/>
                <a:cs typeface="Times New Roman" panose="02020603050405020304" pitchFamily="18" charset="0"/>
              </a:rPr>
              <a:t>variation</a:t>
            </a:r>
            <a:r>
              <a:rPr lang="en-US" sz="1800" dirty="0">
                <a:latin typeface="Times New Roman" panose="02020603050405020304" pitchFamily="18" charset="0"/>
                <a:ea typeface="Calibri" panose="020F0502020204030204" pitchFamily="34" charset="0"/>
                <a:cs typeface="Times New Roman" panose="02020603050405020304" pitchFamily="18" charset="0"/>
              </a:rPr>
              <a:t> with a distinctive function) or information structure needs (15; 37: emphasis is placed on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ea</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en-US" sz="1800" dirty="0">
                <a:latin typeface="Times New Roman" panose="02020603050405020304" pitchFamily="18" charset="0"/>
                <a:ea typeface="Calibri" panose="020F0502020204030204" pitchFamily="34" charset="0"/>
                <a:cs typeface="Times New Roman" panose="02020603050405020304" pitchFamily="18" charset="0"/>
              </a:rPr>
              <a:t>). This also means that the syntactic structure of this kind of HRC always implies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pronoun which is understood, namely these HRCs are DPs in generative terms (§ 3.3.). On the other hand, there do not seem to be semantic reasons for the phonological realization of the cataphor.</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38</a:t>
            </a:fld>
            <a:endParaRPr lang="it-IT" altLang="it-IT"/>
          </a:p>
        </p:txBody>
      </p:sp>
    </p:spTree>
    <p:extLst>
      <p:ext uri="{BB962C8B-B14F-4D97-AF65-F5344CB8AC3E}">
        <p14:creationId xmlns:p14="http://schemas.microsoft.com/office/powerpoint/2010/main" val="558250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second kind can be exemplified as in (36)-(38):</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39</a:t>
            </a:fld>
            <a:endParaRPr lang="it-IT" altLang="it-IT"/>
          </a:p>
        </p:txBody>
      </p:sp>
    </p:spTree>
    <p:extLst>
      <p:ext uri="{BB962C8B-B14F-4D97-AF65-F5344CB8AC3E}">
        <p14:creationId xmlns:p14="http://schemas.microsoft.com/office/powerpoint/2010/main" val="296863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sz="1800" dirty="0">
                <a:latin typeface="Times New Roman" panose="02020603050405020304" pitchFamily="18" charset="0"/>
                <a:ea typeface="Calibri" panose="020F0502020204030204" pitchFamily="34" charset="0"/>
              </a:rPr>
              <a:t>When this constituent is referential – that is, first of all, when it is realized as a full noun – we speak of lexical head. This can occur either in the matrix clause, before (1) or after (2) the relative clause.</a:t>
            </a:r>
            <a:endParaRPr lang="it-IT" altLang="it-IT" dirty="0"/>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4</a:t>
            </a:fld>
            <a:endParaRPr lang="it-IT" altLang="it-IT"/>
          </a:p>
        </p:txBody>
      </p:sp>
    </p:spTree>
    <p:extLst>
      <p:ext uri="{BB962C8B-B14F-4D97-AF65-F5344CB8AC3E}">
        <p14:creationId xmlns:p14="http://schemas.microsoft.com/office/powerpoint/2010/main" val="1163267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r>
              <a:rPr lang="en-US" sz="1800" dirty="0">
                <a:latin typeface="Times New Roman" panose="02020603050405020304" pitchFamily="18" charset="0"/>
                <a:ea typeface="Calibri" panose="020F0502020204030204" pitchFamily="34" charset="0"/>
              </a:rPr>
              <a:t>The characteristics of the second kind of HRC are the same as those of the first kind. The only difference is that the string cataphor + relative pronoun + subjunctive stands for </a:t>
            </a:r>
            <a:r>
              <a:rPr lang="en-US" sz="1800" i="1" dirty="0">
                <a:latin typeface="Times New Roman" panose="02020603050405020304" pitchFamily="18" charset="0"/>
                <a:ea typeface="Calibri" panose="020F0502020204030204" pitchFamily="34" charset="0"/>
              </a:rPr>
              <a:t>is homo qui / </a:t>
            </a:r>
            <a:r>
              <a:rPr lang="en-US" sz="1800" i="1" dirty="0" err="1">
                <a:latin typeface="Times New Roman" panose="02020603050405020304" pitchFamily="18" charset="0"/>
                <a:ea typeface="Calibri" panose="020F0502020204030204" pitchFamily="34" charset="0"/>
              </a:rPr>
              <a:t>ea</a:t>
            </a:r>
            <a:r>
              <a:rPr lang="en-US" sz="1800" i="1" dirty="0">
                <a:latin typeface="Times New Roman" panose="02020603050405020304" pitchFamily="18" charset="0"/>
                <a:ea typeface="Calibri" panose="020F0502020204030204" pitchFamily="34" charset="0"/>
              </a:rPr>
              <a:t> res </a:t>
            </a:r>
            <a:r>
              <a:rPr lang="en-US" sz="1800" i="1" dirty="0" err="1">
                <a:latin typeface="Times New Roman" panose="02020603050405020304" pitchFamily="18" charset="0"/>
                <a:ea typeface="Calibri" panose="020F0502020204030204" pitchFamily="34" charset="0"/>
              </a:rPr>
              <a:t>quae</a:t>
            </a:r>
            <a:r>
              <a:rPr lang="en-US" sz="1800" dirty="0">
                <a:latin typeface="Times New Roman" panose="02020603050405020304" pitchFamily="18" charset="0"/>
                <a:ea typeface="Calibri" panose="020F0502020204030204" pitchFamily="34" charset="0"/>
              </a:rPr>
              <a:t> (</a:t>
            </a:r>
            <a:r>
              <a:rPr lang="en-US" sz="1800" dirty="0" err="1">
                <a:latin typeface="Times New Roman" panose="02020603050405020304" pitchFamily="18" charset="0"/>
                <a:ea typeface="Calibri" panose="020F0502020204030204" pitchFamily="34" charset="0"/>
              </a:rPr>
              <a:t>Lavency</a:t>
            </a:r>
            <a:r>
              <a:rPr lang="en-US" sz="1800" dirty="0">
                <a:latin typeface="Times New Roman" panose="02020603050405020304" pitchFamily="18" charset="0"/>
                <a:ea typeface="Calibri" panose="020F0502020204030204" pitchFamily="34" charset="0"/>
              </a:rPr>
              <a:t> 1998: 66). This is actually an important difference as it means that the modal value of the subjunctive implies a constant non-specific interpretation. </a:t>
            </a:r>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40</a:t>
            </a:fld>
            <a:endParaRPr lang="it-IT" altLang="it-IT"/>
          </a:p>
        </p:txBody>
      </p:sp>
    </p:spTree>
    <p:extLst>
      <p:ext uri="{BB962C8B-B14F-4D97-AF65-F5344CB8AC3E}">
        <p14:creationId xmlns:p14="http://schemas.microsoft.com/office/powerpoint/2010/main" val="42235493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r>
              <a:rPr lang="en-US" sz="1800" dirty="0">
                <a:latin typeface="Times New Roman" panose="02020603050405020304" pitchFamily="18" charset="0"/>
                <a:ea typeface="Calibri" panose="020F0502020204030204" pitchFamily="34" charset="0"/>
              </a:rPr>
              <a:t>A noun phrase is used non-specifically if neither speaker nor hearer has a particular referent in mind. In particular, most of the HRCs exemplified above have a generic, that is, a universal, interpretation, i.e. something like “whoever he / whatever it is”, genericness being a special case of non-specificity. This interpretation is consistent with the cooccurrence of </a:t>
            </a:r>
            <a:r>
              <a:rPr lang="en-US" sz="1800" i="1" dirty="0" err="1">
                <a:latin typeface="Times New Roman" panose="02020603050405020304" pitchFamily="18" charset="0"/>
                <a:ea typeface="Calibri" panose="020F0502020204030204" pitchFamily="34" charset="0"/>
              </a:rPr>
              <a:t>omnis</a:t>
            </a:r>
            <a:r>
              <a:rPr lang="en-US" sz="1800" dirty="0">
                <a:latin typeface="Times New Roman" panose="02020603050405020304" pitchFamily="18" charset="0"/>
                <a:ea typeface="Calibri" panose="020F0502020204030204" pitchFamily="34" charset="0"/>
              </a:rPr>
              <a:t> (40-41) and is not negated by the fact that in (41) the knowledge of all the orators is implied; the emphasis is, in fact, on their being part of an indistinct set, within which only M. Antonius is identified. </a:t>
            </a:r>
            <a:r>
              <a:rPr lang="en-US" sz="1800" dirty="0">
                <a:latin typeface="Times New Roman" panose="02020603050405020304" pitchFamily="18" charset="0"/>
                <a:ea typeface="SimSun" panose="02010600030101010101" pitchFamily="2" charset="-122"/>
              </a:rPr>
              <a:t>On the other hand, by specificity we mean the use of a noun phrase if the speaker knows which individual is being referred to whereas the hearer does not.</a:t>
            </a:r>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41</a:t>
            </a:fld>
            <a:endParaRPr lang="it-IT" altLang="it-IT"/>
          </a:p>
        </p:txBody>
      </p:sp>
    </p:spTree>
    <p:extLst>
      <p:ext uri="{BB962C8B-B14F-4D97-AF65-F5344CB8AC3E}">
        <p14:creationId xmlns:p14="http://schemas.microsoft.com/office/powerpoint/2010/main" val="37249639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lgn="just"/>
            <a:r>
              <a:rPr lang="en-US" sz="1800" dirty="0">
                <a:latin typeface="Times New Roman" panose="02020603050405020304" pitchFamily="18" charset="0"/>
                <a:ea typeface="Calibri" panose="020F0502020204030204" pitchFamily="34" charset="0"/>
              </a:rPr>
              <a:t>This might explain why in all the examples presented by </a:t>
            </a:r>
            <a:r>
              <a:rPr lang="en-US" sz="1800" dirty="0" err="1">
                <a:latin typeface="Times New Roman" panose="02020603050405020304" pitchFamily="18" charset="0"/>
                <a:ea typeface="Calibri" panose="020F0502020204030204" pitchFamily="34" charset="0"/>
              </a:rPr>
              <a:t>Lavency</a:t>
            </a:r>
            <a:r>
              <a:rPr lang="en-US" sz="1800" dirty="0">
                <a:latin typeface="Times New Roman" panose="02020603050405020304" pitchFamily="18" charset="0"/>
                <a:ea typeface="Calibri" panose="020F0502020204030204" pitchFamily="34" charset="0"/>
              </a:rPr>
              <a:t> (1998: 69-71) the relative clause cooccurs with a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 unless there is </a:t>
            </a:r>
            <a:r>
              <a:rPr lang="en-US" sz="1800" i="1" dirty="0" err="1">
                <a:latin typeface="Times New Roman" panose="02020603050405020304" pitchFamily="18" charset="0"/>
                <a:ea typeface="Calibri" panose="020F0502020204030204" pitchFamily="34" charset="0"/>
              </a:rPr>
              <a:t>omnis</a:t>
            </a:r>
            <a:r>
              <a:rPr lang="en-US" sz="1800" dirty="0">
                <a:latin typeface="Times New Roman" panose="02020603050405020304" pitchFamily="18" charset="0"/>
                <a:ea typeface="Calibri" panose="020F0502020204030204" pitchFamily="34" charset="0"/>
              </a:rPr>
              <a:t>: the presence of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elements is in this case necessary in order to avoid a non-definite interpretation, which is the most probable interpretation in cases of non-specificity. Indeed, if we consider the string cataphor + relative pronoun as a sort of definite description – as if the cataphor were an article and the relative a noun – existential presupposition is implied, i.e. the existence of the referent encoded through the definite description within a particular universe of discourse. This is, referentiality in </a:t>
            </a:r>
            <a:r>
              <a:rPr lang="en-US" sz="1800" dirty="0" err="1">
                <a:latin typeface="Times New Roman" panose="02020603050405020304" pitchFamily="18" charset="0"/>
                <a:ea typeface="Calibri" panose="020F0502020204030204" pitchFamily="34" charset="0"/>
              </a:rPr>
              <a:t>Lavency’s</a:t>
            </a:r>
            <a:r>
              <a:rPr lang="en-US" sz="1800" dirty="0">
                <a:latin typeface="Times New Roman" panose="02020603050405020304" pitchFamily="18" charset="0"/>
                <a:ea typeface="Calibri" panose="020F0502020204030204" pitchFamily="34" charset="0"/>
              </a:rPr>
              <a:t> (1998) terms. This comparison is not particularly far-fetched if we consider that the necessary occurrence of a determiner in generative terms means that this kind of HRC, like the first kind, is a DP.</a:t>
            </a:r>
            <a:r>
              <a:rPr lang="it-IT" sz="2700" dirty="0"/>
              <a:t> </a:t>
            </a:r>
          </a:p>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Therefore, the second kind of HRC is, in fact, exclusively formed of semi-free relative clauses. The compulsory occurrence of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is due to strong semantic constraints, as some scholars argue (§ 3.2): since the mood used is the subjunctive, i.e. the mood of modal values such as possibility or non-</a:t>
            </a:r>
            <a:r>
              <a:rPr lang="en-US" sz="1800" dirty="0" err="1">
                <a:latin typeface="Times New Roman" panose="02020603050405020304" pitchFamily="18" charset="0"/>
                <a:ea typeface="Calibri" panose="020F0502020204030204" pitchFamily="34" charset="0"/>
                <a:cs typeface="Times New Roman" panose="02020603050405020304" pitchFamily="18" charset="0"/>
              </a:rPr>
              <a:t>factivity</a:t>
            </a:r>
            <a:r>
              <a:rPr lang="en-US" sz="1800" dirty="0">
                <a:latin typeface="Times New Roman" panose="02020603050405020304" pitchFamily="18" charset="0"/>
                <a:ea typeface="Calibri" panose="020F0502020204030204" pitchFamily="34" charset="0"/>
                <a:cs typeface="Times New Roman" panose="02020603050405020304" pitchFamily="18" charset="0"/>
              </a:rPr>
              <a:t>, the presence of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avoids a non-definite, non-referential interpretation which otherwise would be preferred.</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latin typeface="Times New Roman" panose="02020603050405020304" pitchFamily="18" charset="0"/>
                <a:ea typeface="SimSun" panose="02010600030101010101" pitchFamily="2" charset="-122"/>
              </a:rPr>
              <a:t>On the modal values of the subjunctive in relative clauses see, e.g., </a:t>
            </a:r>
            <a:r>
              <a:rPr lang="en-US" sz="1800" dirty="0" err="1">
                <a:latin typeface="Times New Roman" panose="02020603050405020304" pitchFamily="18" charset="0"/>
                <a:ea typeface="SimSun" panose="02010600030101010101" pitchFamily="2" charset="-122"/>
              </a:rPr>
              <a:t>Touratier</a:t>
            </a:r>
            <a:r>
              <a:rPr lang="en-US" sz="1800" dirty="0">
                <a:latin typeface="Times New Roman" panose="02020603050405020304" pitchFamily="18" charset="0"/>
                <a:ea typeface="SimSun" panose="02010600030101010101" pitchFamily="2" charset="-122"/>
              </a:rPr>
              <a:t> (1977; 1980: 346) and Pinkster (1990: 209-213).</a:t>
            </a:r>
            <a:endParaRPr lang="it-IT" sz="1800" dirty="0">
              <a:latin typeface="Times New Roman" panose="02020603050405020304" pitchFamily="18" charset="0"/>
              <a:ea typeface="SimSun" panose="02010600030101010101" pitchFamily="2" charset="-122"/>
            </a:endParaRPr>
          </a:p>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42</a:t>
            </a:fld>
            <a:endParaRPr lang="it-IT" altLang="it-IT"/>
          </a:p>
        </p:txBody>
      </p:sp>
    </p:spTree>
    <p:extLst>
      <p:ext uri="{BB962C8B-B14F-4D97-AF65-F5344CB8AC3E}">
        <p14:creationId xmlns:p14="http://schemas.microsoft.com/office/powerpoint/2010/main" val="791620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err="1">
                <a:latin typeface="Times New Roman" panose="02020603050405020304" pitchFamily="18" charset="0"/>
                <a:ea typeface="Calibri" panose="020F0502020204030204" pitchFamily="34" charset="0"/>
                <a:cs typeface="Times New Roman" panose="02020603050405020304" pitchFamily="18" charset="0"/>
              </a:rPr>
              <a:t>Lavency</a:t>
            </a:r>
            <a:r>
              <a:rPr lang="en-US" sz="1800" dirty="0">
                <a:latin typeface="Times New Roman" panose="02020603050405020304" pitchFamily="18" charset="0"/>
                <a:ea typeface="Calibri" panose="020F0502020204030204" pitchFamily="34" charset="0"/>
                <a:cs typeface="Times New Roman" panose="02020603050405020304" pitchFamily="18" charset="0"/>
              </a:rPr>
              <a:t> (1998: 69) even contrasts (42) to </a:t>
            </a:r>
            <a:r>
              <a:rPr lang="en-US" sz="1800" dirty="0" err="1">
                <a:latin typeface="Times New Roman" panose="02020603050405020304" pitchFamily="18" charset="0"/>
                <a:ea typeface="Calibri" panose="020F0502020204030204" pitchFamily="34" charset="0"/>
                <a:cs typeface="Times New Roman" panose="02020603050405020304" pitchFamily="18" charset="0"/>
              </a:rPr>
              <a:t>Caes</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a:latin typeface="Times New Roman" panose="02020603050405020304" pitchFamily="18" charset="0"/>
                <a:ea typeface="Calibri" panose="020F0502020204030204" pitchFamily="34" charset="0"/>
                <a:cs typeface="Times New Roman" panose="02020603050405020304" pitchFamily="18" charset="0"/>
              </a:rPr>
              <a:t>Gall.</a:t>
            </a:r>
            <a:r>
              <a:rPr lang="en-US" sz="1800" dirty="0">
                <a:latin typeface="Times New Roman" panose="02020603050405020304" pitchFamily="18" charset="0"/>
                <a:ea typeface="Calibri" panose="020F0502020204030204" pitchFamily="34" charset="0"/>
                <a:cs typeface="Times New Roman" panose="02020603050405020304" pitchFamily="18" charset="0"/>
              </a:rPr>
              <a:t> II 12.3 (</a:t>
            </a:r>
            <a:r>
              <a:rPr lang="en-US" sz="1800" dirty="0" err="1">
                <a:latin typeface="Times New Roman" panose="02020603050405020304" pitchFamily="18" charset="0"/>
                <a:ea typeface="Calibri" panose="020F0502020204030204" pitchFamily="34" charset="0"/>
                <a:cs typeface="Times New Roman" panose="02020603050405020304" pitchFamily="18" charset="0"/>
              </a:rPr>
              <a:t>vineas</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agere</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en-US" sz="1800" dirty="0" err="1">
                <a:latin typeface="Times New Roman" panose="02020603050405020304" pitchFamily="18" charset="0"/>
                <a:ea typeface="Calibri" panose="020F0502020204030204" pitchFamily="34" charset="0"/>
                <a:cs typeface="Times New Roman" panose="02020603050405020304" pitchFamily="18" charset="0"/>
              </a:rPr>
              <a:t>que</a:t>
            </a:r>
            <a:r>
              <a:rPr lang="en-US" sz="1800" dirty="0">
                <a:latin typeface="Times New Roman" panose="02020603050405020304" pitchFamily="18" charset="0"/>
                <a:ea typeface="Calibri" panose="020F0502020204030204" pitchFamily="34" charset="0"/>
                <a:cs typeface="Times New Roman" panose="02020603050405020304" pitchFamily="18" charset="0"/>
              </a:rPr>
              <a:t> ad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oppugnandum</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usui</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erant</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comparare</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coepit</a:t>
            </a:r>
            <a:r>
              <a:rPr lang="en-US" sz="1800" dirty="0">
                <a:latin typeface="Times New Roman" panose="02020603050405020304" pitchFamily="18" charset="0"/>
                <a:ea typeface="Calibri" panose="020F0502020204030204" pitchFamily="34" charset="0"/>
                <a:cs typeface="Times New Roman" panose="02020603050405020304" pitchFamily="18" charset="0"/>
              </a:rPr>
              <a:t> “he began to bring up the vineae, and to provide whatever things were necessary for the storm”), namely with a HRC of the first type, where the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 can be avoided, because, even if the semantics is universal, it is the indicative that ensures the existence of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a:latin typeface="Times New Roman" panose="02020603050405020304" pitchFamily="18" charset="0"/>
                <a:ea typeface="Calibri" panose="020F0502020204030204" pitchFamily="34" charset="0"/>
                <a:cs typeface="Times New Roman" panose="02020603050405020304" pitchFamily="18" charset="0"/>
              </a:rPr>
              <a:t>ad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oppugnandum</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usui</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erant</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a:latin typeface="Times New Roman" panose="02020603050405020304" pitchFamily="18" charset="0"/>
                <a:ea typeface="Calibri" panose="020F0502020204030204" pitchFamily="34" charset="0"/>
                <a:cs typeface="Times New Roman" panose="02020603050405020304" pitchFamily="18" charset="0"/>
              </a:rPr>
              <a:t>Mutatis mutandis</a:t>
            </a:r>
            <a:r>
              <a:rPr lang="en-US" sz="1800" dirty="0">
                <a:latin typeface="Times New Roman" panose="02020603050405020304" pitchFamily="18" charset="0"/>
                <a:ea typeface="Calibri" panose="020F0502020204030204" pitchFamily="34" charset="0"/>
                <a:cs typeface="Times New Roman" panose="02020603050405020304" pitchFamily="18" charset="0"/>
              </a:rPr>
              <a:t>, the obligatoriness of the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 with the subjunctive is comparable to the impossibility of using the subjunctive in universal HRCs introduced by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quicumque</a:t>
            </a:r>
            <a:r>
              <a:rPr lang="en-US" sz="1800" dirty="0">
                <a:latin typeface="Times New Roman" panose="02020603050405020304" pitchFamily="18" charset="0"/>
                <a:ea typeface="Calibri" panose="020F0502020204030204" pitchFamily="34" charset="0"/>
                <a:cs typeface="Times New Roman" panose="02020603050405020304" pitchFamily="18" charset="0"/>
              </a:rPr>
              <a:t> or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quisque</a:t>
            </a:r>
            <a:r>
              <a:rPr lang="en-US" sz="1800" dirty="0">
                <a:latin typeface="Times New Roman" panose="02020603050405020304" pitchFamily="18" charset="0"/>
                <a:ea typeface="Calibri" panose="020F0502020204030204" pitchFamily="34" charset="0"/>
                <a:cs typeface="Times New Roman" panose="02020603050405020304" pitchFamily="18" charset="0"/>
              </a:rPr>
              <a:t>: in the latter case, the generic interpretation is ensured by the intrinsic value of the relative pronoun, whereas the indicative warrants the existence.</a:t>
            </a: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43</a:t>
            </a:fld>
            <a:endParaRPr lang="it-IT" altLang="it-IT"/>
          </a:p>
        </p:txBody>
      </p:sp>
    </p:spTree>
    <p:extLst>
      <p:ext uri="{BB962C8B-B14F-4D97-AF65-F5344CB8AC3E}">
        <p14:creationId xmlns:p14="http://schemas.microsoft.com/office/powerpoint/2010/main" val="32872667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Conversely, non-definiteness is the usual semantic reading of the third kind of HRC:</a:t>
            </a: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44</a:t>
            </a:fld>
            <a:endParaRPr lang="it-IT" altLang="it-IT"/>
          </a:p>
        </p:txBody>
      </p:sp>
    </p:spTree>
    <p:extLst>
      <p:ext uri="{BB962C8B-B14F-4D97-AF65-F5344CB8AC3E}">
        <p14:creationId xmlns:p14="http://schemas.microsoft.com/office/powerpoint/2010/main" val="59477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Conversely, non-definiteness is the usual semantic reading of the third kind of HRC:</a:t>
            </a: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45</a:t>
            </a:fld>
            <a:endParaRPr lang="it-IT" altLang="it-IT"/>
          </a:p>
        </p:txBody>
      </p:sp>
    </p:spTree>
    <p:extLst>
      <p:ext uri="{BB962C8B-B14F-4D97-AF65-F5344CB8AC3E}">
        <p14:creationId xmlns:p14="http://schemas.microsoft.com/office/powerpoint/2010/main" val="8640173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Conversely, non-definiteness is the usual semantic reading of the third kind of HRC:</a:t>
            </a: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46</a:t>
            </a:fld>
            <a:endParaRPr lang="it-IT" altLang="it-IT"/>
          </a:p>
        </p:txBody>
      </p:sp>
    </p:spTree>
    <p:extLst>
      <p:ext uri="{BB962C8B-B14F-4D97-AF65-F5344CB8AC3E}">
        <p14:creationId xmlns:p14="http://schemas.microsoft.com/office/powerpoint/2010/main" val="29956614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r>
              <a:rPr lang="en-US" sz="1800" dirty="0">
                <a:latin typeface="Times New Roman" panose="02020603050405020304" pitchFamily="18" charset="0"/>
                <a:ea typeface="Calibri" panose="020F0502020204030204" pitchFamily="34" charset="0"/>
              </a:rPr>
              <a:t>The characteristics of the third kind of HRC are very different, and are basically in contrast, to those of the two other kinds of HRC. </a:t>
            </a: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47</a:t>
            </a:fld>
            <a:endParaRPr lang="it-IT" altLang="it-IT"/>
          </a:p>
        </p:txBody>
      </p:sp>
    </p:spTree>
    <p:extLst>
      <p:ext uri="{BB962C8B-B14F-4D97-AF65-F5344CB8AC3E}">
        <p14:creationId xmlns:p14="http://schemas.microsoft.com/office/powerpoint/2010/main" val="14386368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endParaRPr lang="it-IT" altLang="it-IT" dirty="0"/>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48</a:t>
            </a:fld>
            <a:endParaRPr lang="it-IT" altLang="it-IT"/>
          </a:p>
        </p:txBody>
      </p:sp>
    </p:spTree>
    <p:extLst>
      <p:ext uri="{BB962C8B-B14F-4D97-AF65-F5344CB8AC3E}">
        <p14:creationId xmlns:p14="http://schemas.microsoft.com/office/powerpoint/2010/main" val="7567302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10000"/>
          </a:bodyPr>
          <a:lstStyle/>
          <a:p>
            <a:pPr algn="just"/>
            <a:r>
              <a:rPr lang="en-US" sz="1800" dirty="0" err="1">
                <a:latin typeface="Times New Roman" panose="02020603050405020304" pitchFamily="18" charset="0"/>
                <a:ea typeface="Calibri" panose="020F0502020204030204" pitchFamily="34" charset="0"/>
              </a:rPr>
              <a:t>Lavency</a:t>
            </a:r>
            <a:r>
              <a:rPr lang="en-US" sz="1800" dirty="0">
                <a:latin typeface="Times New Roman" panose="02020603050405020304" pitchFamily="18" charset="0"/>
                <a:ea typeface="Calibri" panose="020F0502020204030204" pitchFamily="34" charset="0"/>
              </a:rPr>
              <a:t> (1998: 71) defines this third type </a:t>
            </a:r>
            <a:r>
              <a:rPr lang="en-US" sz="1800" i="1" dirty="0">
                <a:latin typeface="Times New Roman" panose="02020603050405020304" pitchFamily="18" charset="0"/>
                <a:ea typeface="Calibri" panose="020F0502020204030204" pitchFamily="34" charset="0"/>
              </a:rPr>
              <a:t>PR </a:t>
            </a:r>
            <a:r>
              <a:rPr lang="en-US" sz="1800" i="1" dirty="0" err="1">
                <a:latin typeface="Times New Roman" panose="02020603050405020304" pitchFamily="18" charset="0"/>
                <a:ea typeface="Calibri" panose="020F0502020204030204" pitchFamily="34" charset="0"/>
              </a:rPr>
              <a:t>nominalisée</a:t>
            </a:r>
            <a:r>
              <a:rPr lang="en-US" sz="1800" i="1" dirty="0">
                <a:latin typeface="Times New Roman" panose="02020603050405020304" pitchFamily="18" charset="0"/>
                <a:ea typeface="Calibri" panose="020F0502020204030204" pitchFamily="34" charset="0"/>
              </a:rPr>
              <a:t> (qualificative) </a:t>
            </a:r>
            <a:r>
              <a:rPr lang="en-US" sz="1800" i="1" dirty="0" err="1">
                <a:latin typeface="Times New Roman" panose="02020603050405020304" pitchFamily="18" charset="0"/>
                <a:ea typeface="Calibri" panose="020F0502020204030204" pitchFamily="34" charset="0"/>
              </a:rPr>
              <a:t>générique</a:t>
            </a:r>
            <a:r>
              <a:rPr lang="en-US" sz="1800" dirty="0">
                <a:latin typeface="Times New Roman" panose="02020603050405020304" pitchFamily="18" charset="0"/>
                <a:ea typeface="Calibri" panose="020F0502020204030204" pitchFamily="34" charset="0"/>
              </a:rPr>
              <a:t>. He uses the term </a:t>
            </a:r>
            <a:r>
              <a:rPr lang="en-US" sz="1800" i="1" dirty="0" err="1">
                <a:latin typeface="Times New Roman" panose="02020603050405020304" pitchFamily="18" charset="0"/>
                <a:ea typeface="Calibri" panose="020F0502020204030204" pitchFamily="34" charset="0"/>
              </a:rPr>
              <a:t>générique</a:t>
            </a:r>
            <a:r>
              <a:rPr lang="en-US" sz="1800" dirty="0">
                <a:latin typeface="Times New Roman" panose="02020603050405020304" pitchFamily="18" charset="0"/>
                <a:ea typeface="Calibri" panose="020F0502020204030204" pitchFamily="34" charset="0"/>
              </a:rPr>
              <a:t> in a different way to how it is used here, i.e. as the converse of </a:t>
            </a:r>
            <a:r>
              <a:rPr lang="en-US" sz="1800" i="1" dirty="0" err="1">
                <a:latin typeface="Times New Roman" panose="02020603050405020304" pitchFamily="18" charset="0"/>
                <a:ea typeface="Calibri" panose="020F0502020204030204" pitchFamily="34" charset="0"/>
              </a:rPr>
              <a:t>référentielle</a:t>
            </a:r>
            <a:r>
              <a:rPr lang="en-US" sz="1800" dirty="0">
                <a:latin typeface="Times New Roman" panose="02020603050405020304" pitchFamily="18" charset="0"/>
                <a:ea typeface="Calibri" panose="020F0502020204030204" pitchFamily="34" charset="0"/>
              </a:rPr>
              <a:t>. The same use of </a:t>
            </a:r>
            <a:r>
              <a:rPr lang="en-US" sz="1800" i="1" dirty="0">
                <a:latin typeface="Times New Roman" panose="02020603050405020304" pitchFamily="18" charset="0"/>
                <a:ea typeface="Calibri" panose="020F0502020204030204" pitchFamily="34" charset="0"/>
              </a:rPr>
              <a:t>generic</a:t>
            </a:r>
            <a:r>
              <a:rPr lang="en-US" sz="1800" dirty="0">
                <a:latin typeface="Times New Roman" panose="02020603050405020304" pitchFamily="18" charset="0"/>
                <a:ea typeface="Calibri" panose="020F0502020204030204" pitchFamily="34" charset="0"/>
              </a:rPr>
              <a:t> is present, for example, in </a:t>
            </a:r>
            <a:r>
              <a:rPr lang="en-US" sz="1800" dirty="0" err="1">
                <a:latin typeface="Times New Roman" panose="02020603050405020304" pitchFamily="18" charset="0"/>
                <a:ea typeface="Calibri" panose="020F0502020204030204" pitchFamily="34" charset="0"/>
              </a:rPr>
              <a:t>Givón</a:t>
            </a:r>
            <a:r>
              <a:rPr lang="en-US" sz="1800" dirty="0">
                <a:latin typeface="Times New Roman" panose="02020603050405020304" pitchFamily="18" charset="0"/>
                <a:ea typeface="Calibri" panose="020F0502020204030204" pitchFamily="34" charset="0"/>
              </a:rPr>
              <a:t> (1978: 293-294), who adds that, when the speaker uses generic, i.e. non-referential, nominals, he does not have any commitment to their existence within a particular universe of discourse; indeed, the speaker is engaged in discussing the genus or its properties, but not the existence of any specific individual belonging to that genus. Generally speaking, this means that non-referentiality implies an operation of classification rather than identification. This is, in fact, the meaning of the term </a:t>
            </a:r>
            <a:r>
              <a:rPr lang="en-US" sz="1800" i="1" dirty="0">
                <a:latin typeface="Times New Roman" panose="02020603050405020304" pitchFamily="18" charset="0"/>
                <a:ea typeface="Calibri" panose="020F0502020204030204" pitchFamily="34" charset="0"/>
              </a:rPr>
              <a:t>qualificative</a:t>
            </a:r>
            <a:r>
              <a:rPr lang="en-US" sz="1800" dirty="0">
                <a:latin typeface="Times New Roman" panose="02020603050405020304" pitchFamily="18" charset="0"/>
                <a:ea typeface="Calibri" panose="020F0502020204030204" pitchFamily="34" charset="0"/>
              </a:rPr>
              <a:t>, that </a:t>
            </a:r>
            <a:r>
              <a:rPr lang="en-US" sz="1800" dirty="0" err="1">
                <a:latin typeface="Times New Roman" panose="02020603050405020304" pitchFamily="18" charset="0"/>
                <a:ea typeface="Calibri" panose="020F0502020204030204" pitchFamily="34" charset="0"/>
              </a:rPr>
              <a:t>Lavency</a:t>
            </a:r>
            <a:r>
              <a:rPr lang="en-US" sz="1800" dirty="0">
                <a:latin typeface="Times New Roman" panose="02020603050405020304" pitchFamily="18" charset="0"/>
                <a:ea typeface="Calibri" panose="020F0502020204030204" pitchFamily="34" charset="0"/>
              </a:rPr>
              <a:t> (1998: 71) also employs. Indeed, HRCs of the third kind encode abstract classes of virtual referents taking into account the properties that define them. This definition recalls, on the one hand, the so-called </a:t>
            </a:r>
            <a:r>
              <a:rPr lang="en-US" sz="1800" i="1" dirty="0">
                <a:latin typeface="Times New Roman" panose="02020603050405020304" pitchFamily="18" charset="0"/>
                <a:ea typeface="Calibri" panose="020F0502020204030204" pitchFamily="34" charset="0"/>
              </a:rPr>
              <a:t>characterizing</a:t>
            </a:r>
            <a:r>
              <a:rPr lang="en-US" sz="1800" dirty="0">
                <a:latin typeface="Times New Roman" panose="02020603050405020304" pitchFamily="18" charset="0"/>
                <a:ea typeface="Calibri" panose="020F0502020204030204" pitchFamily="34" charset="0"/>
              </a:rPr>
              <a:t> use of the subjunctive; on the other hand, it brings to mind some classical oppositions in semantics, such as the dichotomy between sense and reference – HRCs express the sense – and the opposition between extensional and </a:t>
            </a:r>
            <a:r>
              <a:rPr lang="en-US" sz="1800" dirty="0" err="1">
                <a:latin typeface="Times New Roman" panose="02020603050405020304" pitchFamily="18" charset="0"/>
                <a:ea typeface="Calibri" panose="020F0502020204030204" pitchFamily="34" charset="0"/>
              </a:rPr>
              <a:t>intensional</a:t>
            </a:r>
            <a:r>
              <a:rPr lang="en-US" sz="1800" dirty="0">
                <a:latin typeface="Times New Roman" panose="02020603050405020304" pitchFamily="18" charset="0"/>
                <a:ea typeface="Calibri" panose="020F0502020204030204" pitchFamily="34" charset="0"/>
              </a:rPr>
              <a:t> meaning – </a:t>
            </a:r>
            <a:r>
              <a:rPr lang="en-US" sz="1800" dirty="0" err="1">
                <a:latin typeface="Times New Roman" panose="02020603050405020304" pitchFamily="18" charset="0"/>
                <a:ea typeface="Calibri" panose="020F0502020204030204" pitchFamily="34" charset="0"/>
              </a:rPr>
              <a:t>Givón’s</a:t>
            </a:r>
            <a:r>
              <a:rPr lang="en-US" sz="1800" dirty="0">
                <a:latin typeface="Times New Roman" panose="02020603050405020304" pitchFamily="18" charset="0"/>
                <a:ea typeface="Calibri" panose="020F0502020204030204" pitchFamily="34" charset="0"/>
              </a:rPr>
              <a:t> (1978) group being the extension and its properties the intension. </a:t>
            </a:r>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49</a:t>
            </a:fld>
            <a:endParaRPr lang="it-IT" altLang="it-IT"/>
          </a:p>
        </p:txBody>
      </p:sp>
    </p:spTree>
    <p:extLst>
      <p:ext uri="{BB962C8B-B14F-4D97-AF65-F5344CB8AC3E}">
        <p14:creationId xmlns:p14="http://schemas.microsoft.com/office/powerpoint/2010/main" val="1969296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sz="1800" dirty="0">
                <a:latin typeface="Times New Roman" panose="02020603050405020304" pitchFamily="18" charset="0"/>
                <a:ea typeface="Calibri" panose="020F0502020204030204" pitchFamily="34" charset="0"/>
              </a:rPr>
              <a:t>or within the relative clause itself (3-4).</a:t>
            </a:r>
          </a:p>
          <a:p>
            <a:pPr algn="just"/>
            <a:r>
              <a:rPr lang="en-US" sz="1800" dirty="0">
                <a:latin typeface="Times New Roman" panose="02020603050405020304" pitchFamily="18" charset="0"/>
                <a:ea typeface="Calibri" panose="020F0502020204030204" pitchFamily="34" charset="0"/>
              </a:rPr>
              <a:t>Relative clauses characterized by a lexical head can be defined </a:t>
            </a:r>
            <a:r>
              <a:rPr lang="en-US" sz="1800" i="1" dirty="0">
                <a:latin typeface="Times New Roman" panose="02020603050405020304" pitchFamily="18" charset="0"/>
                <a:ea typeface="Calibri" panose="020F0502020204030204" pitchFamily="34" charset="0"/>
              </a:rPr>
              <a:t>headed</a:t>
            </a:r>
            <a:r>
              <a:rPr lang="en-US" sz="1800" dirty="0">
                <a:latin typeface="Times New Roman" panose="02020603050405020304" pitchFamily="18" charset="0"/>
                <a:ea typeface="Calibri" panose="020F0502020204030204" pitchFamily="34" charset="0"/>
              </a:rPr>
              <a:t>. In particular, examples (1) and (2), where the lexical head is in the matrix clause, are instances of externally-headed relative clauses, whereas (3) and (4) are internally-headed relative clauses, as the lexical head is within the relative clause itself.</a:t>
            </a:r>
            <a:endParaRPr lang="it-IT" altLang="it-IT" dirty="0"/>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5</a:t>
            </a:fld>
            <a:endParaRPr lang="it-IT" altLang="it-IT"/>
          </a:p>
        </p:txBody>
      </p:sp>
    </p:spTree>
    <p:extLst>
      <p:ext uri="{BB962C8B-B14F-4D97-AF65-F5344CB8AC3E}">
        <p14:creationId xmlns:p14="http://schemas.microsoft.com/office/powerpoint/2010/main" val="16680820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Therefore, in this kind of HRC there is no existential presupposition, and the occurrence of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is not due to semantic constraints. Conversely, such occurrences seem to be governed by syntax: cataphoric elements do not occur in non-</a:t>
            </a:r>
            <a:r>
              <a:rPr lang="en-US" sz="1800" dirty="0" err="1">
                <a:latin typeface="Times New Roman" panose="02020603050405020304" pitchFamily="18" charset="0"/>
                <a:ea typeface="Calibri" panose="020F0502020204030204" pitchFamily="34" charset="0"/>
                <a:cs typeface="Times New Roman" panose="02020603050405020304" pitchFamily="18" charset="0"/>
              </a:rPr>
              <a:t>argumental</a:t>
            </a:r>
            <a:r>
              <a:rPr lang="en-US" sz="1800" dirty="0">
                <a:latin typeface="Times New Roman" panose="02020603050405020304" pitchFamily="18" charset="0"/>
                <a:ea typeface="Calibri" panose="020F0502020204030204" pitchFamily="34" charset="0"/>
                <a:cs typeface="Times New Roman" panose="02020603050405020304" pitchFamily="18" charset="0"/>
              </a:rPr>
              <a:t> positions </a:t>
            </a:r>
            <a:r>
              <a:rPr lang="en-US" sz="1800" dirty="0" err="1">
                <a:latin typeface="Times New Roman" panose="02020603050405020304" pitchFamily="18" charset="0"/>
                <a:ea typeface="Calibri" panose="020F0502020204030204" pitchFamily="34" charset="0"/>
                <a:cs typeface="Times New Roman" panose="02020603050405020304" pitchFamily="18" charset="0"/>
              </a:rPr>
              <a:t>suc</a:t>
            </a:r>
            <a:r>
              <a:rPr lang="en-US" sz="1800" dirty="0">
                <a:latin typeface="Times New Roman" panose="02020603050405020304" pitchFamily="18" charset="0"/>
                <a:ea typeface="Calibri" panose="020F0502020204030204" pitchFamily="34" charset="0"/>
                <a:cs typeface="Times New Roman" panose="02020603050405020304" pitchFamily="18" charset="0"/>
              </a:rPr>
              <a:t> as </a:t>
            </a:r>
            <a:r>
              <a:rPr lang="en-US" sz="1800" i="1" dirty="0">
                <a:latin typeface="Times New Roman" panose="02020603050405020304" pitchFamily="18" charset="0"/>
                <a:ea typeface="Calibri" panose="020F0502020204030204" pitchFamily="34" charset="0"/>
                <a:cs typeface="Times New Roman" panose="02020603050405020304" pitchFamily="18" charset="0"/>
              </a:rPr>
              <a:t>there be</a:t>
            </a:r>
            <a:r>
              <a:rPr lang="en-US" sz="1800" dirty="0">
                <a:latin typeface="Times New Roman" panose="02020603050405020304" pitchFamily="18" charset="0"/>
                <a:ea typeface="Calibri" panose="020F0502020204030204" pitchFamily="34" charset="0"/>
                <a:cs typeface="Times New Roman" panose="02020603050405020304" pitchFamily="18" charset="0"/>
              </a:rPr>
              <a:t> constructions (28, 46); conversely, the cataphor is to be expected in other syntactic positions, first of all in positions of argument. In generative terms, the so-called DP-Hypothesis (Abney 1987) applies, according to which every nominal group needs to be headed by a D(</a:t>
            </a:r>
            <a:r>
              <a:rPr lang="en-US" sz="1800" dirty="0" err="1">
                <a:latin typeface="Times New Roman" panose="02020603050405020304" pitchFamily="18" charset="0"/>
                <a:ea typeface="Calibri" panose="020F0502020204030204" pitchFamily="34" charset="0"/>
                <a:cs typeface="Times New Roman" panose="02020603050405020304" pitchFamily="18" charset="0"/>
              </a:rPr>
              <a:t>eterminer</a:t>
            </a:r>
            <a:r>
              <a:rPr lang="en-US" sz="1800" dirty="0">
                <a:latin typeface="Times New Roman" panose="02020603050405020304" pitchFamily="18" charset="0"/>
                <a:ea typeface="Calibri" panose="020F0502020204030204" pitchFamily="34" charset="0"/>
                <a:cs typeface="Times New Roman" panose="02020603050405020304" pitchFamily="18" charset="0"/>
              </a:rPr>
              <a:t>) in order to be used as an argument, even if D is phonologically empty. According to the pro-drop nature of Latin, this means that the cataphor is not realized in subject and direct object position (43-45, 47), and perhaps even in that of the indirect object (26). On the other hand, other positions require the realization of the cataphor, especially if a preposition occurs, which usually involves the presence of a complement (47: </a:t>
            </a:r>
            <a:r>
              <a:rPr lang="en-US" sz="1800" i="1" dirty="0">
                <a:latin typeface="Times New Roman" panose="02020603050405020304" pitchFamily="18" charset="0"/>
                <a:ea typeface="Calibri" panose="020F0502020204030204" pitchFamily="34" charset="0"/>
                <a:cs typeface="Times New Roman" panose="02020603050405020304" pitchFamily="18" charset="0"/>
              </a:rPr>
              <a:t>sine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eo</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latin typeface="Times New Roman" panose="02020603050405020304" pitchFamily="18" charset="0"/>
                <a:ea typeface="SimSun" panose="02010600030101010101" pitchFamily="2" charset="-122"/>
              </a:rPr>
              <a:t>The lack of </a:t>
            </a:r>
            <a:r>
              <a:rPr lang="en-US" sz="1800" i="1" dirty="0" err="1">
                <a:latin typeface="Times New Roman" panose="02020603050405020304" pitchFamily="18" charset="0"/>
                <a:ea typeface="SimSun" panose="02010600030101010101" pitchFamily="2" charset="-122"/>
              </a:rPr>
              <a:t>ei</a:t>
            </a:r>
            <a:r>
              <a:rPr lang="en-US" sz="1800" dirty="0">
                <a:latin typeface="Times New Roman" panose="02020603050405020304" pitchFamily="18" charset="0"/>
                <a:ea typeface="SimSun" panose="02010600030101010101" pitchFamily="2" charset="-122"/>
              </a:rPr>
              <a:t> in (26) would be more problematic if we view the relative clause in this example as an instance of the second kind of HRC. Indeed, it seems an ambiguous case, located between the second and the third kind. On the other hand, the other unusual non-occurrences of the </a:t>
            </a:r>
            <a:r>
              <a:rPr lang="en-US" sz="1800" dirty="0" err="1">
                <a:latin typeface="Times New Roman" panose="02020603050405020304" pitchFamily="18" charset="0"/>
                <a:ea typeface="SimSun" panose="02010600030101010101" pitchFamily="2" charset="-122"/>
              </a:rPr>
              <a:t>phoric</a:t>
            </a:r>
            <a:r>
              <a:rPr lang="en-US" sz="1800" dirty="0">
                <a:latin typeface="Times New Roman" panose="02020603050405020304" pitchFamily="18" charset="0"/>
                <a:ea typeface="SimSun" panose="02010600030101010101" pitchFamily="2" charset="-122"/>
              </a:rPr>
              <a:t> element quoted in (24) and (25) cannot be explained in these syntactic terms as they seem to be instances of the first kind of HRC.</a:t>
            </a:r>
            <a:endParaRPr lang="it-IT" sz="1800" dirty="0">
              <a:latin typeface="Times New Roman" panose="02020603050405020304" pitchFamily="18" charset="0"/>
              <a:ea typeface="SimSun" panose="02010600030101010101" pitchFamily="2" charset="-122"/>
            </a:endParaRPr>
          </a:p>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50</a:t>
            </a:fld>
            <a:endParaRPr lang="it-IT" altLang="it-IT"/>
          </a:p>
        </p:txBody>
      </p:sp>
    </p:spTree>
    <p:extLst>
      <p:ext uri="{BB962C8B-B14F-4D97-AF65-F5344CB8AC3E}">
        <p14:creationId xmlns:p14="http://schemas.microsoft.com/office/powerpoint/2010/main" val="6402726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It might be asked whether HRCs of the third kind comparable to</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latin typeface="Times New Roman" panose="02020603050405020304" pitchFamily="18" charset="0"/>
                <a:ea typeface="Calibri" panose="020F0502020204030204" pitchFamily="34" charset="0"/>
                <a:cs typeface="Times New Roman" panose="02020603050405020304" pitchFamily="18" charset="0"/>
              </a:rPr>
              <a:t>free relative clauses that </a:t>
            </a:r>
            <a:r>
              <a:rPr lang="en-US" sz="1800" dirty="0" err="1">
                <a:latin typeface="Times New Roman" panose="02020603050405020304" pitchFamily="18" charset="0"/>
                <a:ea typeface="Calibri" panose="020F0502020204030204" pitchFamily="34" charset="0"/>
                <a:cs typeface="Times New Roman" panose="02020603050405020304" pitchFamily="18" charset="0"/>
              </a:rPr>
              <a:t>Grosu</a:t>
            </a:r>
            <a:r>
              <a:rPr lang="en-US" sz="1800" dirty="0">
                <a:latin typeface="Times New Roman" panose="02020603050405020304" pitchFamily="18" charset="0"/>
                <a:ea typeface="Calibri" panose="020F0502020204030204" pitchFamily="34" charset="0"/>
                <a:cs typeface="Times New Roman" panose="02020603050405020304" pitchFamily="18" charset="0"/>
              </a:rPr>
              <a:t> and Landman (1998: 155-158) define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irrealis</a:t>
            </a:r>
            <a:r>
              <a:rPr lang="en-US" sz="1800" dirty="0">
                <a:latin typeface="Times New Roman" panose="02020603050405020304" pitchFamily="18" charset="0"/>
                <a:ea typeface="Calibri" panose="020F0502020204030204" pitchFamily="34" charset="0"/>
                <a:cs typeface="Times New Roman" panose="02020603050405020304" pitchFamily="18" charset="0"/>
              </a:rPr>
              <a:t> (§ 4). Indeed,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irrealis</a:t>
            </a:r>
            <a:r>
              <a:rPr lang="en-US" sz="1800" dirty="0">
                <a:latin typeface="Times New Roman" panose="02020603050405020304" pitchFamily="18" charset="0"/>
                <a:ea typeface="Calibri" panose="020F0502020204030204" pitchFamily="34" charset="0"/>
                <a:cs typeface="Times New Roman" panose="02020603050405020304" pitchFamily="18" charset="0"/>
              </a:rPr>
              <a:t> relative clauses always exhibit an </a:t>
            </a:r>
            <a:r>
              <a:rPr lang="en-US" sz="1800" dirty="0" err="1">
                <a:latin typeface="Times New Roman" panose="02020603050405020304" pitchFamily="18" charset="0"/>
                <a:ea typeface="Calibri" panose="020F0502020204030204" pitchFamily="34" charset="0"/>
                <a:cs typeface="Times New Roman" panose="02020603050405020304" pitchFamily="18" charset="0"/>
              </a:rPr>
              <a:t>irrealis</a:t>
            </a:r>
            <a:r>
              <a:rPr lang="en-US" sz="1800" dirty="0">
                <a:latin typeface="Times New Roman" panose="02020603050405020304" pitchFamily="18" charset="0"/>
                <a:ea typeface="Calibri" panose="020F0502020204030204" pitchFamily="34" charset="0"/>
                <a:cs typeface="Times New Roman" panose="02020603050405020304" pitchFamily="18" charset="0"/>
              </a:rPr>
              <a:t> verb form, as in our case, where the only mood allowed is the subjunctive. Moreover, </a:t>
            </a:r>
            <a:r>
              <a:rPr lang="en-US" sz="1800" dirty="0" err="1">
                <a:latin typeface="Times New Roman" panose="02020603050405020304" pitchFamily="18" charset="0"/>
                <a:ea typeface="Calibri" panose="020F0502020204030204" pitchFamily="34" charset="0"/>
                <a:cs typeface="Times New Roman" panose="02020603050405020304" pitchFamily="18" charset="0"/>
              </a:rPr>
              <a:t>irrealis</a:t>
            </a:r>
            <a:r>
              <a:rPr lang="en-US" sz="1800" dirty="0">
                <a:latin typeface="Times New Roman" panose="02020603050405020304" pitchFamily="18" charset="0"/>
                <a:ea typeface="Calibri" panose="020F0502020204030204" pitchFamily="34" charset="0"/>
                <a:cs typeface="Times New Roman" panose="02020603050405020304" pitchFamily="18" charset="0"/>
              </a:rPr>
              <a:t> free relative clauses usually occur in indefinite contexts, i.e. contexts which show so-called definiteness</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latin typeface="Times New Roman" panose="02020603050405020304" pitchFamily="18" charset="0"/>
                <a:ea typeface="Calibri" panose="020F0502020204030204" pitchFamily="34" charset="0"/>
                <a:cs typeface="Times New Roman" panose="02020603050405020304" pitchFamily="18" charset="0"/>
              </a:rPr>
              <a:t>effects – such as, for instance, </a:t>
            </a:r>
            <a:r>
              <a:rPr lang="en-US" sz="1800" i="1" dirty="0">
                <a:latin typeface="Times New Roman" panose="02020603050405020304" pitchFamily="18" charset="0"/>
                <a:ea typeface="Calibri" panose="020F0502020204030204" pitchFamily="34" charset="0"/>
                <a:cs typeface="Times New Roman" panose="02020603050405020304" pitchFamily="18" charset="0"/>
              </a:rPr>
              <a:t>there be</a:t>
            </a:r>
            <a:r>
              <a:rPr lang="en-US" sz="1800" dirty="0">
                <a:latin typeface="Times New Roman" panose="02020603050405020304" pitchFamily="18" charset="0"/>
                <a:ea typeface="Calibri" panose="020F0502020204030204" pitchFamily="34" charset="0"/>
                <a:cs typeface="Times New Roman" panose="02020603050405020304" pitchFamily="18" charset="0"/>
              </a:rPr>
              <a:t> contexts – whose interpretation is set denoting. These are precisely the contexts where realis (i.e.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relative clauses cannot occur, so that there is a sort of complementary distribution between realis and </a:t>
            </a:r>
            <a:r>
              <a:rPr lang="en-US" sz="1800" dirty="0" err="1">
                <a:latin typeface="Times New Roman" panose="02020603050405020304" pitchFamily="18" charset="0"/>
                <a:ea typeface="Calibri" panose="020F0502020204030204" pitchFamily="34" charset="0"/>
                <a:cs typeface="Times New Roman" panose="02020603050405020304" pitchFamily="18" charset="0"/>
              </a:rPr>
              <a:t>irrealis</a:t>
            </a:r>
            <a:r>
              <a:rPr lang="en-US" sz="1800" dirty="0">
                <a:latin typeface="Times New Roman" panose="02020603050405020304" pitchFamily="18" charset="0"/>
                <a:ea typeface="Calibri" panose="020F0502020204030204" pitchFamily="34" charset="0"/>
                <a:cs typeface="Times New Roman" panose="02020603050405020304" pitchFamily="18" charset="0"/>
              </a:rPr>
              <a:t> free relative clauses with regard to the feature of definiteness. </a:t>
            </a:r>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51</a:t>
            </a:fld>
            <a:endParaRPr lang="it-IT" altLang="it-IT"/>
          </a:p>
        </p:txBody>
      </p:sp>
    </p:spTree>
    <p:extLst>
      <p:ext uri="{BB962C8B-B14F-4D97-AF65-F5344CB8AC3E}">
        <p14:creationId xmlns:p14="http://schemas.microsoft.com/office/powerpoint/2010/main" val="35412590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defTabSz="891631">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This distribution is consistent with the semantics of the third kind of HRC, which also seems to be compatible with existential quantifiers; this is the case, for instance, of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multa</a:t>
            </a:r>
            <a:r>
              <a:rPr lang="en-US" sz="1800" i="1" dirty="0">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quae</a:t>
            </a:r>
            <a:r>
              <a:rPr lang="en-US" sz="1800" dirty="0">
                <a:latin typeface="Times New Roman" panose="02020603050405020304" pitchFamily="18" charset="0"/>
                <a:ea typeface="Calibri" panose="020F0502020204030204" pitchFamily="34" charset="0"/>
                <a:cs typeface="Times New Roman" panose="02020603050405020304" pitchFamily="18" charset="0"/>
              </a:rPr>
              <a:t> in (33) and of </a:t>
            </a:r>
            <a:r>
              <a:rPr lang="en-US" sz="1800" i="1" dirty="0">
                <a:latin typeface="Times New Roman" panose="02020603050405020304" pitchFamily="18" charset="0"/>
                <a:ea typeface="Calibri" panose="020F0502020204030204" pitchFamily="34" charset="0"/>
                <a:cs typeface="Times New Roman" panose="02020603050405020304" pitchFamily="18" charset="0"/>
              </a:rPr>
              <a:t>nihil</a:t>
            </a:r>
            <a:r>
              <a:rPr lang="en-US" sz="1800" dirty="0">
                <a:latin typeface="Times New Roman" panose="02020603050405020304" pitchFamily="18" charset="0"/>
                <a:ea typeface="Calibri" panose="020F0502020204030204" pitchFamily="34" charset="0"/>
                <a:cs typeface="Times New Roman" panose="02020603050405020304" pitchFamily="18" charset="0"/>
              </a:rPr>
              <a:t> and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quisquam</a:t>
            </a:r>
            <a:r>
              <a:rPr lang="en-US" sz="1800" dirty="0">
                <a:latin typeface="Times New Roman" panose="02020603050405020304" pitchFamily="18" charset="0"/>
                <a:ea typeface="Calibri" panose="020F0502020204030204" pitchFamily="34" charset="0"/>
                <a:cs typeface="Times New Roman" panose="02020603050405020304" pitchFamily="18" charset="0"/>
              </a:rPr>
              <a:t> in examples (45) and (46).</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52</a:t>
            </a:fld>
            <a:endParaRPr lang="it-IT" altLang="it-IT"/>
          </a:p>
        </p:txBody>
      </p:sp>
    </p:spTree>
    <p:extLst>
      <p:ext uri="{BB962C8B-B14F-4D97-AF65-F5344CB8AC3E}">
        <p14:creationId xmlns:p14="http://schemas.microsoft.com/office/powerpoint/2010/main" val="4702419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Besides </a:t>
            </a:r>
            <a:r>
              <a:rPr lang="en-US" sz="1800" dirty="0" err="1">
                <a:latin typeface="Times New Roman" panose="02020603050405020304" pitchFamily="18" charset="0"/>
                <a:ea typeface="Calibri" panose="020F0502020204030204" pitchFamily="34" charset="0"/>
                <a:cs typeface="Times New Roman" panose="02020603050405020304" pitchFamily="18" charset="0"/>
              </a:rPr>
              <a:t>cooccurence</a:t>
            </a:r>
            <a:r>
              <a:rPr lang="en-US" sz="1800" dirty="0">
                <a:latin typeface="Times New Roman" panose="02020603050405020304" pitchFamily="18" charset="0"/>
                <a:ea typeface="Calibri" panose="020F0502020204030204" pitchFamily="34" charset="0"/>
                <a:cs typeface="Times New Roman" panose="02020603050405020304" pitchFamily="18" charset="0"/>
              </a:rPr>
              <a:t> with existential quantifiers, HRCs of the third kind seem to stack – unlike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HRCs – as happens in the following excerpt, if all three relative clauses do indeed refer to </a:t>
            </a:r>
            <a:r>
              <a:rPr lang="en-US" sz="1800" dirty="0" err="1">
                <a:latin typeface="Times New Roman" panose="02020603050405020304" pitchFamily="18" charset="0"/>
                <a:ea typeface="Calibri" panose="020F0502020204030204" pitchFamily="34" charset="0"/>
                <a:cs typeface="Times New Roman" panose="02020603050405020304" pitchFamily="18" charset="0"/>
              </a:rPr>
              <a:t>Tullia</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975"/>
              </a:spcAft>
            </a:pPr>
            <a:r>
              <a:rPr lang="en-US" sz="1800" dirty="0">
                <a:latin typeface="Times New Roman" panose="02020603050405020304" pitchFamily="18" charset="0"/>
                <a:ea typeface="Calibri" panose="020F0502020204030204" pitchFamily="34" charset="0"/>
              </a:rPr>
              <a:t>If this is the case, in this excerpt the allusion to </a:t>
            </a:r>
            <a:r>
              <a:rPr lang="en-US" sz="1800" dirty="0" err="1">
                <a:latin typeface="Times New Roman" panose="02020603050405020304" pitchFamily="18" charset="0"/>
                <a:ea typeface="Calibri" panose="020F0502020204030204" pitchFamily="34" charset="0"/>
              </a:rPr>
              <a:t>Tullia</a:t>
            </a:r>
            <a:r>
              <a:rPr lang="en-US" sz="1800" dirty="0">
                <a:latin typeface="Times New Roman" panose="02020603050405020304" pitchFamily="18" charset="0"/>
                <a:ea typeface="Calibri" panose="020F0502020204030204" pitchFamily="34" charset="0"/>
              </a:rPr>
              <a:t> is made through three subsequent relative clauses that encode the properties – i.e. the intension – of the class to which she belonged before her death. Unlike what </a:t>
            </a:r>
            <a:r>
              <a:rPr lang="en-US" sz="1800" dirty="0" err="1">
                <a:latin typeface="Times New Roman" panose="02020603050405020304" pitchFamily="18" charset="0"/>
                <a:ea typeface="Calibri" panose="020F0502020204030204" pitchFamily="34" charset="0"/>
              </a:rPr>
              <a:t>Givón</a:t>
            </a:r>
            <a:r>
              <a:rPr lang="en-US" sz="1800" dirty="0">
                <a:latin typeface="Times New Roman" panose="02020603050405020304" pitchFamily="18" charset="0"/>
                <a:ea typeface="Calibri" panose="020F0502020204030204" pitchFamily="34" charset="0"/>
              </a:rPr>
              <a:t> (1978: 294) says, in such a case the speaker, Cicero, definitely has in mind the (past) existence of one specific – even unique – individual of that class, i.e. </a:t>
            </a:r>
            <a:r>
              <a:rPr lang="en-US" sz="1800" dirty="0" err="1">
                <a:latin typeface="Times New Roman" panose="02020603050405020304" pitchFamily="18" charset="0"/>
                <a:ea typeface="Calibri" panose="020F0502020204030204" pitchFamily="34" charset="0"/>
              </a:rPr>
              <a:t>Tullia</a:t>
            </a:r>
            <a:r>
              <a:rPr lang="en-US" sz="1800">
                <a:latin typeface="Times New Roman" panose="02020603050405020304" pitchFamily="18" charset="0"/>
                <a:ea typeface="Calibri" panose="020F0502020204030204" pitchFamily="34" charset="0"/>
              </a:rPr>
              <a:t>; nonetheless, she is presented in an indefinite and non-referential manner, as her identity is conveyed by the intension of a class where she is the only member. </a:t>
            </a:r>
            <a:endParaRPr lang="it-IT" sz="1800">
              <a:latin typeface="Calibri" panose="020F0502020204030204" pitchFamily="34" charset="0"/>
              <a:ea typeface="Calibri" panose="020F0502020204030204" pitchFamily="34" charset="0"/>
              <a:cs typeface="Times New Roman" panose="02020603050405020304" pitchFamily="18" charset="0"/>
            </a:endParaRPr>
          </a:p>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53</a:t>
            </a:fld>
            <a:endParaRPr lang="it-IT" altLang="it-IT"/>
          </a:p>
        </p:txBody>
      </p:sp>
    </p:spTree>
    <p:extLst>
      <p:ext uri="{BB962C8B-B14F-4D97-AF65-F5344CB8AC3E}">
        <p14:creationId xmlns:p14="http://schemas.microsoft.com/office/powerpoint/2010/main" val="53585004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0000" lnSpcReduction="20000"/>
          </a:bodyPr>
          <a:lstStyle/>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Besides </a:t>
            </a:r>
            <a:r>
              <a:rPr lang="en-US" sz="1800" dirty="0" err="1">
                <a:latin typeface="Times New Roman" panose="02020603050405020304" pitchFamily="18" charset="0"/>
                <a:ea typeface="Calibri" panose="020F0502020204030204" pitchFamily="34" charset="0"/>
                <a:cs typeface="Times New Roman" panose="02020603050405020304" pitchFamily="18" charset="0"/>
              </a:rPr>
              <a:t>cooccurence</a:t>
            </a:r>
            <a:r>
              <a:rPr lang="en-US" sz="1800" dirty="0">
                <a:latin typeface="Times New Roman" panose="02020603050405020304" pitchFamily="18" charset="0"/>
                <a:ea typeface="Calibri" panose="020F0502020204030204" pitchFamily="34" charset="0"/>
                <a:cs typeface="Times New Roman" panose="02020603050405020304" pitchFamily="18" charset="0"/>
              </a:rPr>
              <a:t> with existential quantifiers, HRCs of the third kind seem to stack – unlike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HRCs – as happens in the following excerpt, if all three relative clauses do indeed refer to </a:t>
            </a:r>
            <a:r>
              <a:rPr lang="en-US" sz="1800" dirty="0" err="1">
                <a:latin typeface="Times New Roman" panose="02020603050405020304" pitchFamily="18" charset="0"/>
                <a:ea typeface="Calibri" panose="020F0502020204030204" pitchFamily="34" charset="0"/>
                <a:cs typeface="Times New Roman" panose="02020603050405020304" pitchFamily="18" charset="0"/>
              </a:rPr>
              <a:t>Tullia</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975"/>
              </a:spcAft>
            </a:pPr>
            <a:r>
              <a:rPr lang="en-US" sz="1800" dirty="0">
                <a:latin typeface="Times New Roman" panose="02020603050405020304" pitchFamily="18" charset="0"/>
                <a:ea typeface="Calibri" panose="020F0502020204030204" pitchFamily="34" charset="0"/>
              </a:rPr>
              <a:t>If this is the case, in this excerpt the allusion to </a:t>
            </a:r>
            <a:r>
              <a:rPr lang="en-US" sz="1800" dirty="0" err="1">
                <a:latin typeface="Times New Roman" panose="02020603050405020304" pitchFamily="18" charset="0"/>
                <a:ea typeface="Calibri" panose="020F0502020204030204" pitchFamily="34" charset="0"/>
              </a:rPr>
              <a:t>Tullia</a:t>
            </a:r>
            <a:r>
              <a:rPr lang="en-US" sz="1800" dirty="0">
                <a:latin typeface="Times New Roman" panose="02020603050405020304" pitchFamily="18" charset="0"/>
                <a:ea typeface="Calibri" panose="020F0502020204030204" pitchFamily="34" charset="0"/>
              </a:rPr>
              <a:t> is made through three subsequent relative clauses that encode the properties – i.e. the intension – of the class to which she belonged before her death. Unlike what </a:t>
            </a:r>
            <a:r>
              <a:rPr lang="en-US" sz="1800" dirty="0" err="1">
                <a:latin typeface="Times New Roman" panose="02020603050405020304" pitchFamily="18" charset="0"/>
                <a:ea typeface="Calibri" panose="020F0502020204030204" pitchFamily="34" charset="0"/>
              </a:rPr>
              <a:t>Givón</a:t>
            </a:r>
            <a:r>
              <a:rPr lang="en-US" sz="1800" dirty="0">
                <a:latin typeface="Times New Roman" panose="02020603050405020304" pitchFamily="18" charset="0"/>
                <a:ea typeface="Calibri" panose="020F0502020204030204" pitchFamily="34" charset="0"/>
              </a:rPr>
              <a:t> (1978: 294) says, in such a case the speaker, Cicero, definitely has in mind the (past) existence of one specific – even unique – individual of that class, i.e. </a:t>
            </a:r>
            <a:r>
              <a:rPr lang="en-US" sz="1800" dirty="0" err="1">
                <a:latin typeface="Times New Roman" panose="02020603050405020304" pitchFamily="18" charset="0"/>
                <a:ea typeface="Calibri" panose="020F0502020204030204" pitchFamily="34" charset="0"/>
              </a:rPr>
              <a:t>Tullia</a:t>
            </a:r>
            <a:r>
              <a:rPr lang="en-US" sz="1800" dirty="0">
                <a:latin typeface="Times New Roman" panose="02020603050405020304" pitchFamily="18" charset="0"/>
                <a:ea typeface="Calibri" panose="020F0502020204030204" pitchFamily="34" charset="0"/>
              </a:rPr>
              <a:t>; nonetheless, she is presented in an indefinite and non-referential manner, as her identity is conveyed by the intension of a class where she is the only member. </a:t>
            </a:r>
          </a:p>
          <a:p>
            <a:pPr algn="just">
              <a:lnSpc>
                <a:spcPct val="115000"/>
              </a:lnSpc>
              <a:spcAft>
                <a:spcPts val="975"/>
              </a:spcAft>
            </a:pPr>
            <a:r>
              <a:rPr lang="en-US" sz="1800" dirty="0">
                <a:latin typeface="Times New Roman" panose="02020603050405020304" pitchFamily="18" charset="0"/>
                <a:ea typeface="Calibri" panose="020F0502020204030204" pitchFamily="34" charset="0"/>
              </a:rPr>
              <a:t>If the identifiability of the third kind of HRC with </a:t>
            </a:r>
            <a:r>
              <a:rPr lang="en-US" sz="1800" dirty="0" err="1">
                <a:latin typeface="Times New Roman" panose="02020603050405020304" pitchFamily="18" charset="0"/>
                <a:ea typeface="Calibri" panose="020F0502020204030204" pitchFamily="34" charset="0"/>
              </a:rPr>
              <a:t>irrealis</a:t>
            </a:r>
            <a:r>
              <a:rPr lang="en-US" sz="1800" dirty="0">
                <a:latin typeface="Times New Roman" panose="02020603050405020304" pitchFamily="18" charset="0"/>
                <a:ea typeface="Calibri" panose="020F0502020204030204" pitchFamily="34" charset="0"/>
              </a:rPr>
              <a:t> free relative clauses is plausible from the semantic point of view, more problems arise syntactically. </a:t>
            </a:r>
            <a:r>
              <a:rPr lang="en-US" sz="1800" dirty="0" err="1">
                <a:latin typeface="Times New Roman" panose="02020603050405020304" pitchFamily="18" charset="0"/>
                <a:ea typeface="Calibri" panose="020F0502020204030204" pitchFamily="34" charset="0"/>
              </a:rPr>
              <a:t>Grosu</a:t>
            </a:r>
            <a:r>
              <a:rPr lang="en-US" sz="1800" dirty="0">
                <a:latin typeface="Times New Roman" panose="02020603050405020304" pitchFamily="18" charset="0"/>
                <a:ea typeface="Calibri" panose="020F0502020204030204" pitchFamily="34" charset="0"/>
              </a:rPr>
              <a:t> and Landman (1998: 156) argue that “</a:t>
            </a:r>
            <a:r>
              <a:rPr lang="en-US" sz="1800" dirty="0" err="1">
                <a:latin typeface="Times New Roman" panose="02020603050405020304" pitchFamily="18" charset="0"/>
                <a:ea typeface="Calibri" panose="020F0502020204030204" pitchFamily="34" charset="0"/>
              </a:rPr>
              <a:t>irrealis</a:t>
            </a:r>
            <a:r>
              <a:rPr lang="en-US" sz="1800" dirty="0">
                <a:latin typeface="Times New Roman" panose="02020603050405020304" pitchFamily="18" charset="0"/>
                <a:ea typeface="Calibri" panose="020F0502020204030204" pitchFamily="34" charset="0"/>
              </a:rPr>
              <a:t> free relatives are bare CPs, with no CP-external structure whatsoever”. Indeed, even if it is worth noting that HRCs of the third kind cannot have postposed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elements (b </a:t>
            </a:r>
            <a:r>
              <a:rPr lang="en-US" sz="1800" i="1" dirty="0">
                <a:latin typeface="Times New Roman" panose="02020603050405020304" pitchFamily="18" charset="0"/>
                <a:ea typeface="Calibri" panose="020F0502020204030204" pitchFamily="34" charset="0"/>
              </a:rPr>
              <a:t>supra</a:t>
            </a:r>
            <a:r>
              <a:rPr lang="en-US" sz="1800" dirty="0">
                <a:latin typeface="Times New Roman" panose="02020603050405020304" pitchFamily="18" charset="0"/>
                <a:ea typeface="Calibri" panose="020F0502020204030204" pitchFamily="34" charset="0"/>
              </a:rPr>
              <a:t>), cataphors (47) and existential quantifiers (33, 48-49) definitely cooccur with them. Nevertheless, the problem is raised in </a:t>
            </a:r>
            <a:r>
              <a:rPr lang="en-US" sz="1800" dirty="0" err="1">
                <a:latin typeface="Times New Roman" panose="02020603050405020304" pitchFamily="18" charset="0"/>
                <a:ea typeface="Calibri" panose="020F0502020204030204" pitchFamily="34" charset="0"/>
              </a:rPr>
              <a:t>Grosu</a:t>
            </a:r>
            <a:r>
              <a:rPr lang="en-US" sz="1800" dirty="0">
                <a:latin typeface="Times New Roman" panose="02020603050405020304" pitchFamily="18" charset="0"/>
                <a:ea typeface="Calibri" panose="020F0502020204030204" pitchFamily="34" charset="0"/>
              </a:rPr>
              <a:t> (1989) that only realis free relatives – that is </a:t>
            </a:r>
            <a:r>
              <a:rPr lang="en-US" sz="1800" dirty="0" err="1">
                <a:latin typeface="Times New Roman" panose="02020603050405020304" pitchFamily="18" charset="0"/>
                <a:ea typeface="Calibri" panose="020F0502020204030204" pitchFamily="34" charset="0"/>
              </a:rPr>
              <a:t>maximalizing</a:t>
            </a:r>
            <a:r>
              <a:rPr lang="en-US" sz="1800" dirty="0">
                <a:latin typeface="Times New Roman" panose="02020603050405020304" pitchFamily="18" charset="0"/>
                <a:ea typeface="Calibri" panose="020F0502020204030204" pitchFamily="34" charset="0"/>
              </a:rPr>
              <a:t> ones – cannot have a phrase in their Spec-CP that includes a DP which dominates, but is not a projection of, the </a:t>
            </a:r>
            <a:r>
              <a:rPr lang="en-US" sz="1800" i="1" dirty="0">
                <a:latin typeface="Times New Roman" panose="02020603050405020304" pitchFamily="18" charset="0"/>
                <a:ea typeface="Calibri" panose="020F0502020204030204" pitchFamily="34" charset="0"/>
              </a:rPr>
              <a:t>wh</a:t>
            </a:r>
            <a:r>
              <a:rPr lang="en-US" sz="1800" dirty="0">
                <a:latin typeface="Times New Roman" panose="02020603050405020304" pitchFamily="18" charset="0"/>
                <a:ea typeface="Calibri" panose="020F0502020204030204" pitchFamily="34" charset="0"/>
              </a:rPr>
              <a:t>-word, i.e. the relative pronoun. This could imply that the external material occurring with the third kind of HRC can be considered as being in a different syntactic position to that which occurs with other kinds of HRC. Indeed, restrictive relative clauses modify as adjuncts their lexical head, at least according to the standard theory originated by Ross (1967); likewise, appositive relative clauses modify as adjuncts a lexical head which is a DP. Even if this is not the place to deal with the much discussed, complex matter of the syntactic structure of relative clauses, we can perhaps surmise that the syntactic position of the external material </a:t>
            </a:r>
            <a:r>
              <a:rPr lang="en-US" sz="1800" dirty="0" err="1">
                <a:latin typeface="Times New Roman" panose="02020603050405020304" pitchFamily="18" charset="0"/>
                <a:ea typeface="Calibri" panose="020F0502020204030204" pitchFamily="34" charset="0"/>
              </a:rPr>
              <a:t>cooccuring</a:t>
            </a:r>
            <a:r>
              <a:rPr lang="en-US" sz="1800" dirty="0">
                <a:latin typeface="Times New Roman" panose="02020603050405020304" pitchFamily="18" charset="0"/>
                <a:ea typeface="Calibri" panose="020F0502020204030204" pitchFamily="34" charset="0"/>
              </a:rPr>
              <a:t> with the third kind of HRC is in the same position as the (lexical) head of restrictive relative clauses, so that HRCs of the third kind can modify it </a:t>
            </a:r>
            <a:r>
              <a:rPr lang="en-US" sz="1800" strike="sngStrike" dirty="0">
                <a:latin typeface="Times New Roman" panose="02020603050405020304" pitchFamily="18" charset="0"/>
                <a:ea typeface="Calibri" panose="020F0502020204030204" pitchFamily="34" charset="0"/>
              </a:rPr>
              <a:t>rather than be its complement</a:t>
            </a:r>
            <a:r>
              <a:rPr lang="en-US" sz="1800" dirty="0">
                <a:latin typeface="Times New Roman" panose="02020603050405020304" pitchFamily="18" charset="0"/>
                <a:ea typeface="Calibri" panose="020F0502020204030204" pitchFamily="34" charset="0"/>
              </a:rPr>
              <a:t>. This implies that HRCs of the third kind have a </a:t>
            </a:r>
            <a:r>
              <a:rPr lang="en-US" sz="1800" i="1" dirty="0">
                <a:latin typeface="Times New Roman" panose="02020603050405020304" pitchFamily="18" charset="0"/>
                <a:ea typeface="Calibri" panose="020F0502020204030204" pitchFamily="34" charset="0"/>
              </a:rPr>
              <a:t>modifying function</a:t>
            </a:r>
            <a:r>
              <a:rPr lang="en-US" sz="1800" dirty="0">
                <a:latin typeface="Times New Roman" panose="02020603050405020304" pitchFamily="18" charset="0"/>
                <a:ea typeface="Calibri" panose="020F0502020204030204" pitchFamily="34" charset="0"/>
              </a:rPr>
              <a:t> similar to headed relative clauses, and adjectives. This hypothesis is in line with the idea that the third kind of HRC is basically a CP rather than a DP, at least in contexts such as the </a:t>
            </a:r>
            <a:r>
              <a:rPr lang="en-US" sz="1800" i="1" dirty="0">
                <a:latin typeface="Times New Roman" panose="02020603050405020304" pitchFamily="18" charset="0"/>
                <a:ea typeface="Calibri" panose="020F0502020204030204" pitchFamily="34" charset="0"/>
              </a:rPr>
              <a:t>there be</a:t>
            </a:r>
            <a:r>
              <a:rPr lang="en-US" sz="1800" dirty="0">
                <a:latin typeface="Times New Roman" panose="02020603050405020304" pitchFamily="18" charset="0"/>
                <a:ea typeface="Calibri" panose="020F0502020204030204" pitchFamily="34" charset="0"/>
              </a:rPr>
              <a:t> construction. In </a:t>
            </a:r>
            <a:r>
              <a:rPr lang="en-US" sz="1800" dirty="0" err="1">
                <a:latin typeface="Times New Roman" panose="02020603050405020304" pitchFamily="18" charset="0"/>
                <a:ea typeface="Calibri" panose="020F0502020204030204" pitchFamily="34" charset="0"/>
              </a:rPr>
              <a:t>argumental</a:t>
            </a:r>
            <a:r>
              <a:rPr lang="en-US" sz="1800" dirty="0">
                <a:latin typeface="Times New Roman" panose="02020603050405020304" pitchFamily="18" charset="0"/>
                <a:ea typeface="Calibri" panose="020F0502020204030204" pitchFamily="34" charset="0"/>
              </a:rPr>
              <a:t> positions these HRCs have to convert to DPs, even if the </a:t>
            </a:r>
            <a:r>
              <a:rPr lang="en-US" sz="1800" dirty="0" err="1">
                <a:latin typeface="Times New Roman" panose="02020603050405020304" pitchFamily="18" charset="0"/>
                <a:ea typeface="Calibri" panose="020F0502020204030204" pitchFamily="34" charset="0"/>
              </a:rPr>
              <a:t>phonethic</a:t>
            </a:r>
            <a:r>
              <a:rPr lang="en-US" sz="1800" dirty="0">
                <a:latin typeface="Times New Roman" panose="02020603050405020304" pitchFamily="18" charset="0"/>
                <a:ea typeface="Calibri" panose="020F0502020204030204" pitchFamily="34" charset="0"/>
              </a:rPr>
              <a:t> realization of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elements does not seem to be necessary. Like adjectives, apart from converting into nouns/DPs, this kind of HRC can also modify a sort of pronominal head, i.e. at least existential quantifiers. Indeed, this hypothesis is more plausible for existential quantifiers, such as </a:t>
            </a:r>
            <a:r>
              <a:rPr lang="en-US" sz="1800" i="1" dirty="0" err="1">
                <a:latin typeface="Times New Roman" panose="02020603050405020304" pitchFamily="18" charset="0"/>
                <a:ea typeface="Calibri" panose="020F0502020204030204" pitchFamily="34" charset="0"/>
              </a:rPr>
              <a:t>multae</a:t>
            </a:r>
            <a:r>
              <a:rPr lang="en-US" sz="1800" dirty="0">
                <a:latin typeface="Times New Roman" panose="02020603050405020304" pitchFamily="18" charset="0"/>
                <a:ea typeface="Calibri" panose="020F0502020204030204" pitchFamily="34" charset="0"/>
              </a:rPr>
              <a:t>, </a:t>
            </a:r>
            <a:r>
              <a:rPr lang="en-US" sz="1800" i="1" dirty="0">
                <a:latin typeface="Times New Roman" panose="02020603050405020304" pitchFamily="18" charset="0"/>
                <a:ea typeface="Calibri" panose="020F0502020204030204" pitchFamily="34" charset="0"/>
              </a:rPr>
              <a:t>nihil</a:t>
            </a:r>
            <a:r>
              <a:rPr lang="en-US" sz="1800" dirty="0">
                <a:latin typeface="Times New Roman" panose="02020603050405020304" pitchFamily="18" charset="0"/>
                <a:ea typeface="Calibri" panose="020F0502020204030204" pitchFamily="34" charset="0"/>
              </a:rPr>
              <a:t> and </a:t>
            </a:r>
            <a:r>
              <a:rPr lang="en-US" sz="1800" i="1" dirty="0" err="1">
                <a:latin typeface="Times New Roman" panose="02020603050405020304" pitchFamily="18" charset="0"/>
                <a:ea typeface="Calibri" panose="020F0502020204030204" pitchFamily="34" charset="0"/>
              </a:rPr>
              <a:t>quisquam</a:t>
            </a:r>
            <a:r>
              <a:rPr lang="en-US" sz="1800" dirty="0">
                <a:latin typeface="Times New Roman" panose="02020603050405020304" pitchFamily="18" charset="0"/>
                <a:ea typeface="Calibri" panose="020F0502020204030204" pitchFamily="34" charset="0"/>
              </a:rPr>
              <a:t>, than for the cataphor </a:t>
            </a:r>
            <a:r>
              <a:rPr lang="en-US" sz="1800" dirty="0" err="1">
                <a:latin typeface="Times New Roman" panose="02020603050405020304" pitchFamily="18" charset="0"/>
                <a:ea typeface="Calibri" panose="020F0502020204030204" pitchFamily="34" charset="0"/>
              </a:rPr>
              <a:t>eo</a:t>
            </a:r>
            <a:r>
              <a:rPr lang="en-US" sz="1800" dirty="0">
                <a:latin typeface="Times New Roman" panose="02020603050405020304" pitchFamily="18" charset="0"/>
                <a:ea typeface="Calibri" panose="020F0502020204030204" pitchFamily="34" charset="0"/>
              </a:rPr>
              <a:t> in (47). The only possibility is to consider </a:t>
            </a:r>
            <a:r>
              <a:rPr lang="en-US" sz="1800" dirty="0" err="1">
                <a:latin typeface="Times New Roman" panose="02020603050405020304" pitchFamily="18" charset="0"/>
                <a:ea typeface="Calibri" panose="020F0502020204030204" pitchFamily="34" charset="0"/>
              </a:rPr>
              <a:t>eo</a:t>
            </a:r>
            <a:r>
              <a:rPr lang="en-US" sz="1800" dirty="0">
                <a:latin typeface="Times New Roman" panose="02020603050405020304" pitchFamily="18" charset="0"/>
                <a:ea typeface="Calibri" panose="020F0502020204030204" pitchFamily="34" charset="0"/>
              </a:rPr>
              <a:t> as a real pro-noun rather than a mere cataphor, i.e. a pro-form for something like </a:t>
            </a:r>
            <a:r>
              <a:rPr lang="en-US" sz="1800" i="1" dirty="0" err="1">
                <a:latin typeface="Times New Roman" panose="02020603050405020304" pitchFamily="18" charset="0"/>
                <a:ea typeface="Calibri" panose="020F0502020204030204" pitchFamily="34" charset="0"/>
              </a:rPr>
              <a:t>eo</a:t>
            </a:r>
            <a:r>
              <a:rPr lang="en-US" sz="1800" i="1"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homine</a:t>
            </a:r>
            <a:r>
              <a:rPr lang="en-US" sz="1800" dirty="0">
                <a:latin typeface="Times New Roman" panose="02020603050405020304" pitchFamily="18" charset="0"/>
                <a:ea typeface="Calibri" panose="020F0502020204030204" pitchFamily="34" charset="0"/>
              </a:rPr>
              <a:t>, which would, however, encourage a restrictive, definite interpretation. In this way, we return to Lehmann’s (1984: 293-318) distinction between relative clauses without a </a:t>
            </a:r>
            <a:r>
              <a:rPr lang="en-US" sz="1800" i="1" dirty="0" err="1">
                <a:latin typeface="Times New Roman" panose="02020603050405020304" pitchFamily="18" charset="0"/>
                <a:ea typeface="Calibri" panose="020F0502020204030204" pitchFamily="34" charset="0"/>
              </a:rPr>
              <a:t>Nukleus</a:t>
            </a:r>
            <a:r>
              <a:rPr lang="en-US" sz="1800" dirty="0">
                <a:latin typeface="Times New Roman" panose="02020603050405020304" pitchFamily="18" charset="0"/>
                <a:ea typeface="Calibri" panose="020F0502020204030204" pitchFamily="34" charset="0"/>
              </a:rPr>
              <a:t> and relative clauses with a pronominal </a:t>
            </a:r>
            <a:r>
              <a:rPr lang="en-US" sz="1800" i="1" dirty="0" err="1">
                <a:latin typeface="Times New Roman" panose="02020603050405020304" pitchFamily="18" charset="0"/>
                <a:ea typeface="Calibri" panose="020F0502020204030204" pitchFamily="34" charset="0"/>
              </a:rPr>
              <a:t>Nukleus</a:t>
            </a:r>
            <a:r>
              <a:rPr lang="en-US" sz="1800" dirty="0">
                <a:latin typeface="Times New Roman" panose="02020603050405020304" pitchFamily="18" charset="0"/>
                <a:ea typeface="Calibri" panose="020F0502020204030204" pitchFamily="34" charset="0"/>
              </a:rPr>
              <a:t>, for instance an indefinite pronoun.</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54</a:t>
            </a:fld>
            <a:endParaRPr lang="it-IT" altLang="it-IT"/>
          </a:p>
        </p:txBody>
      </p:sp>
    </p:spTree>
    <p:extLst>
      <p:ext uri="{BB962C8B-B14F-4D97-AF65-F5344CB8AC3E}">
        <p14:creationId xmlns:p14="http://schemas.microsoft.com/office/powerpoint/2010/main" val="17291080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algn="just"/>
            <a:r>
              <a:rPr lang="en-US" sz="1800" dirty="0">
                <a:latin typeface="Times New Roman" panose="02020603050405020304" pitchFamily="18" charset="0"/>
                <a:ea typeface="Calibri" panose="020F0502020204030204" pitchFamily="34" charset="0"/>
              </a:rPr>
              <a:t>To sum up, we have at least three kinds of HRC. We can distinguish them by the following different semantic features:</a:t>
            </a:r>
            <a:r>
              <a:rPr lang="it-IT" sz="2700" dirty="0"/>
              <a:t> </a:t>
            </a:r>
            <a:r>
              <a:rPr lang="en-US" sz="1800" dirty="0">
                <a:latin typeface="Times New Roman" panose="02020603050405020304" pitchFamily="18" charset="0"/>
                <a:ea typeface="SimSun" panose="02010600030101010101" pitchFamily="2" charset="-122"/>
              </a:rPr>
              <a:t>I do not consider here HRCs introduced by </a:t>
            </a:r>
            <a:r>
              <a:rPr lang="en-US" sz="1800" i="1" dirty="0" err="1">
                <a:latin typeface="Times New Roman" panose="02020603050405020304" pitchFamily="18" charset="0"/>
                <a:ea typeface="SimSun" panose="02010600030101010101" pitchFamily="2" charset="-122"/>
              </a:rPr>
              <a:t>quicumque</a:t>
            </a:r>
            <a:r>
              <a:rPr lang="en-US" sz="1800" i="1" dirty="0">
                <a:latin typeface="Times New Roman" panose="02020603050405020304" pitchFamily="18" charset="0"/>
                <a:ea typeface="SimSun" panose="02010600030101010101" pitchFamily="2" charset="-122"/>
              </a:rPr>
              <a:t> </a:t>
            </a:r>
            <a:r>
              <a:rPr lang="en-US" sz="1800" dirty="0">
                <a:latin typeface="Times New Roman" panose="02020603050405020304" pitchFamily="18" charset="0"/>
                <a:ea typeface="SimSun" panose="02010600030101010101" pitchFamily="2" charset="-122"/>
              </a:rPr>
              <a:t>and</a:t>
            </a:r>
            <a:r>
              <a:rPr lang="en-US" sz="1800" i="1" dirty="0">
                <a:latin typeface="Times New Roman" panose="02020603050405020304" pitchFamily="18" charset="0"/>
                <a:ea typeface="SimSun" panose="02010600030101010101" pitchFamily="2" charset="-122"/>
              </a:rPr>
              <a:t> </a:t>
            </a:r>
            <a:r>
              <a:rPr lang="en-US" sz="1800" i="1" dirty="0" err="1">
                <a:latin typeface="Times New Roman" panose="02020603050405020304" pitchFamily="18" charset="0"/>
                <a:ea typeface="SimSun" panose="02010600030101010101" pitchFamily="2" charset="-122"/>
              </a:rPr>
              <a:t>quiquis</a:t>
            </a:r>
            <a:r>
              <a:rPr lang="en-US" sz="1800" dirty="0">
                <a:latin typeface="Times New Roman" panose="02020603050405020304" pitchFamily="18" charset="0"/>
                <a:ea typeface="SimSun" panose="02010600030101010101" pitchFamily="2" charset="-122"/>
              </a:rPr>
              <a:t>, which are located between the first and the second kind. </a:t>
            </a:r>
          </a:p>
          <a:p>
            <a:pPr algn="just"/>
            <a:endParaRPr lang="en-US" sz="1800" dirty="0">
              <a:latin typeface="Times New Roman" panose="02020603050405020304" pitchFamily="18" charset="0"/>
              <a:ea typeface="SimSun" panose="02010600030101010101" pitchFamily="2" charset="-122"/>
            </a:endParaRPr>
          </a:p>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In Table 1 the prototypic features are in roman, whereas the peripheral ones are in italics. What really distinguishes the first kind of HRC is the mood, which is always the indicative. This implies their referentiality, i.e. their existence in the universe of the discourse, even if it is actually not unusual for the reference to range over a whole class of potential referents when genericness takes place. Thus, they are always definite and often generic HRCs. In any case, the reference is always inclusive (§ 5.1), meaning that HRCs of the first kind are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 In this case, specificity is not a pertinent feature.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Conversely, in the second kind the non-specificity is the relevant feature. This is the reason why it appears here in roman while genericness appears in italics, even if genericness implies non-specificity. A non-specific reading is in this case due to the general use of the subjunctive, which involves modal values such as possibility and non-</a:t>
            </a:r>
            <a:r>
              <a:rPr lang="en-US" sz="1800" dirty="0" err="1">
                <a:latin typeface="Times New Roman" panose="02020603050405020304" pitchFamily="18" charset="0"/>
                <a:ea typeface="Calibri" panose="020F0502020204030204" pitchFamily="34" charset="0"/>
                <a:cs typeface="Times New Roman" panose="02020603050405020304" pitchFamily="18" charset="0"/>
              </a:rPr>
              <a:t>factivity</a:t>
            </a:r>
            <a:r>
              <a:rPr lang="en-US" sz="1800" dirty="0">
                <a:latin typeface="Times New Roman" panose="02020603050405020304" pitchFamily="18" charset="0"/>
                <a:ea typeface="Calibri" panose="020F0502020204030204" pitchFamily="34" charset="0"/>
                <a:cs typeface="Times New Roman" panose="02020603050405020304" pitchFamily="18" charset="0"/>
              </a:rPr>
              <a:t>. The compulsory presence of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avoids a non-definite, non-referential interpretation in this case.</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On the other hand, the presence of subjunctive in the third kind of HRC effectively conveys non-definiteness. Such HRCs are thus never generic, genericness being dependent on definiteness. Non-definiteness involves the non-referentiality of the third kind of HRC. Consequently, their semantics can never be an identifying one, but only denotes a class and its properties, usually in a non-specific way. This is the characterizing use of the subjunctive in the grammatical tradition. And this means that not all HRCs are actually </a:t>
            </a:r>
            <a:r>
              <a:rPr lang="en-US" sz="1800" dirty="0" err="1">
                <a:latin typeface="Times New Roman" panose="02020603050405020304" pitchFamily="18" charset="0"/>
                <a:ea typeface="Calibri" panose="020F0502020204030204" pitchFamily="34" charset="0"/>
                <a:cs typeface="Times New Roman" panose="02020603050405020304" pitchFamily="18" charset="0"/>
              </a:rPr>
              <a:t>maximalizing</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1800" dirty="0">
              <a:latin typeface="Times New Roman" panose="02020603050405020304" pitchFamily="18" charset="0"/>
              <a:ea typeface="SimSun" panose="02010600030101010101" pitchFamily="2" charset="-122"/>
            </a:endParaRPr>
          </a:p>
          <a:p>
            <a:pPr algn="just"/>
            <a:endParaRPr lang="en-US" sz="1800" dirty="0">
              <a:latin typeface="Times New Roman" panose="02020603050405020304" pitchFamily="18" charset="0"/>
              <a:ea typeface="SimSun" panose="02010600030101010101" pitchFamily="2" charset="-122"/>
            </a:endParaRPr>
          </a:p>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55</a:t>
            </a:fld>
            <a:endParaRPr lang="it-IT" altLang="it-IT"/>
          </a:p>
        </p:txBody>
      </p:sp>
    </p:spTree>
    <p:extLst>
      <p:ext uri="{BB962C8B-B14F-4D97-AF65-F5344CB8AC3E}">
        <p14:creationId xmlns:p14="http://schemas.microsoft.com/office/powerpoint/2010/main" val="24757493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algn="just"/>
            <a:r>
              <a:rPr lang="en-US" sz="1800" dirty="0">
                <a:latin typeface="Times New Roman" panose="02020603050405020304" pitchFamily="18" charset="0"/>
                <a:ea typeface="Times New Roman" panose="02020603050405020304" pitchFamily="18" charset="0"/>
              </a:rPr>
              <a:t>In this way, the assumptions of scholars on the relationship between semi-free and free relative clauses seem to be all (partially) true. Given the pro-drop nature of Latin, from the purely syntactic point of view, </a:t>
            </a:r>
            <a:r>
              <a:rPr lang="en-US" sz="1800" dirty="0" err="1">
                <a:latin typeface="Times New Roman" panose="02020603050405020304" pitchFamily="18" charset="0"/>
                <a:ea typeface="Times New Roman" panose="02020603050405020304" pitchFamily="18" charset="0"/>
              </a:rPr>
              <a:t>phoric</a:t>
            </a:r>
            <a:r>
              <a:rPr lang="en-US" sz="1800" dirty="0">
                <a:latin typeface="Times New Roman" panose="02020603050405020304" pitchFamily="18" charset="0"/>
                <a:ea typeface="Times New Roman" panose="02020603050405020304" pitchFamily="18" charset="0"/>
              </a:rPr>
              <a:t> elements, where expected, would be phonetically realized only when the syntactic position of the semantically shared constituent  in the matrix clause is not recoverable. Indeed, in the first kind of HRC an understood </a:t>
            </a:r>
            <a:r>
              <a:rPr lang="en-US" sz="1800" dirty="0" err="1">
                <a:latin typeface="Times New Roman" panose="02020603050405020304" pitchFamily="18" charset="0"/>
                <a:ea typeface="Times New Roman" panose="02020603050405020304" pitchFamily="18" charset="0"/>
              </a:rPr>
              <a:t>phoric</a:t>
            </a:r>
            <a:r>
              <a:rPr lang="en-US" sz="1800" dirty="0">
                <a:latin typeface="Times New Roman" panose="02020603050405020304" pitchFamily="18" charset="0"/>
                <a:ea typeface="Times New Roman" panose="02020603050405020304" pitchFamily="18" charset="0"/>
              </a:rPr>
              <a:t> pronoun is always implied, but its </a:t>
            </a:r>
            <a:r>
              <a:rPr lang="en-US" sz="1800" dirty="0" err="1">
                <a:latin typeface="Times New Roman" panose="02020603050405020304" pitchFamily="18" charset="0"/>
                <a:ea typeface="Times New Roman" panose="02020603050405020304" pitchFamily="18" charset="0"/>
              </a:rPr>
              <a:t>phonogical</a:t>
            </a:r>
            <a:r>
              <a:rPr lang="en-US" sz="1800" dirty="0">
                <a:latin typeface="Times New Roman" panose="02020603050405020304" pitchFamily="18" charset="0"/>
                <a:ea typeface="Times New Roman" panose="02020603050405020304" pitchFamily="18" charset="0"/>
              </a:rPr>
              <a:t> realization seems to be fairly free and extends to occurrences where matching could take place due to pragmatic needs. Conversely, in the second kind, the obligatory occurrence of </a:t>
            </a:r>
            <a:r>
              <a:rPr lang="en-US" sz="1800" dirty="0" err="1">
                <a:latin typeface="Times New Roman" panose="02020603050405020304" pitchFamily="18" charset="0"/>
                <a:ea typeface="Times New Roman" panose="02020603050405020304" pitchFamily="18" charset="0"/>
              </a:rPr>
              <a:t>phoric</a:t>
            </a:r>
            <a:r>
              <a:rPr lang="en-US" sz="1800" dirty="0">
                <a:latin typeface="Times New Roman" panose="02020603050405020304" pitchFamily="18" charset="0"/>
                <a:ea typeface="Times New Roman" panose="02020603050405020304" pitchFamily="18" charset="0"/>
              </a:rPr>
              <a:t> elements answers a semantic function as a trigger of existential presupposition, namely, it avoids a non-definite reading which would be encouraged by the subjunctive. Finally, in the third kind the presence of </a:t>
            </a:r>
            <a:r>
              <a:rPr lang="en-US" sz="1800" dirty="0" err="1">
                <a:latin typeface="Times New Roman" panose="02020603050405020304" pitchFamily="18" charset="0"/>
                <a:ea typeface="Times New Roman" panose="02020603050405020304" pitchFamily="18" charset="0"/>
              </a:rPr>
              <a:t>phoric</a:t>
            </a:r>
            <a:r>
              <a:rPr lang="en-US" sz="1800" dirty="0">
                <a:latin typeface="Times New Roman" panose="02020603050405020304" pitchFamily="18" charset="0"/>
                <a:ea typeface="Times New Roman" panose="02020603050405020304" pitchFamily="18" charset="0"/>
              </a:rPr>
              <a:t> elements in the syntactic structure of HRCs never seems to occur. Indeed, in generative terms they are CPs in non </a:t>
            </a:r>
            <a:r>
              <a:rPr lang="en-US" sz="1800" dirty="0" err="1">
                <a:latin typeface="Times New Roman" panose="02020603050405020304" pitchFamily="18" charset="0"/>
                <a:ea typeface="Times New Roman" panose="02020603050405020304" pitchFamily="18" charset="0"/>
              </a:rPr>
              <a:t>argumental</a:t>
            </a:r>
            <a:r>
              <a:rPr lang="en-US" sz="1800" dirty="0">
                <a:latin typeface="Times New Roman" panose="02020603050405020304" pitchFamily="18" charset="0"/>
                <a:ea typeface="Times New Roman" panose="02020603050405020304" pitchFamily="18" charset="0"/>
              </a:rPr>
              <a:t> positions such as the </a:t>
            </a:r>
            <a:r>
              <a:rPr lang="en-US" sz="1800" i="1" dirty="0">
                <a:latin typeface="Times New Roman" panose="02020603050405020304" pitchFamily="18" charset="0"/>
                <a:ea typeface="Times New Roman" panose="02020603050405020304" pitchFamily="18" charset="0"/>
              </a:rPr>
              <a:t>there be</a:t>
            </a:r>
            <a:r>
              <a:rPr lang="en-US" sz="1800" dirty="0">
                <a:latin typeface="Times New Roman" panose="02020603050405020304" pitchFamily="18" charset="0"/>
                <a:ea typeface="Times New Roman" panose="02020603050405020304" pitchFamily="18" charset="0"/>
              </a:rPr>
              <a:t> construction, whereas in </a:t>
            </a:r>
            <a:r>
              <a:rPr lang="en-US" sz="1800" dirty="0" err="1">
                <a:latin typeface="Times New Roman" panose="02020603050405020304" pitchFamily="18" charset="0"/>
                <a:ea typeface="Times New Roman" panose="02020603050405020304" pitchFamily="18" charset="0"/>
              </a:rPr>
              <a:t>argumental</a:t>
            </a:r>
            <a:r>
              <a:rPr lang="en-US" sz="1800" dirty="0">
                <a:latin typeface="Times New Roman" panose="02020603050405020304" pitchFamily="18" charset="0"/>
                <a:ea typeface="Times New Roman" panose="02020603050405020304" pitchFamily="18" charset="0"/>
              </a:rPr>
              <a:t> ones they are DPs. Nevertheless, the effective phonetical realization of </a:t>
            </a:r>
            <a:r>
              <a:rPr lang="en-US" sz="1800" dirty="0" err="1">
                <a:latin typeface="Times New Roman" panose="02020603050405020304" pitchFamily="18" charset="0"/>
                <a:ea typeface="Times New Roman" panose="02020603050405020304" pitchFamily="18" charset="0"/>
              </a:rPr>
              <a:t>phoric</a:t>
            </a:r>
            <a:r>
              <a:rPr lang="en-US" sz="1800" dirty="0">
                <a:latin typeface="Times New Roman" panose="02020603050405020304" pitchFamily="18" charset="0"/>
                <a:ea typeface="Times New Roman" panose="02020603050405020304" pitchFamily="18" charset="0"/>
              </a:rPr>
              <a:t> elements is very restricted, and only occurs in contexts where their recoverability would be difficult, and above all in the position of the position of the complement of a prepositional phrase. Therefore, their occurrence is for purely syntactic reasons. HRCs of the third kind are the instances where free relative clauses are more similar to </a:t>
            </a:r>
            <a:r>
              <a:rPr lang="en-US" sz="1800" dirty="0" err="1">
                <a:latin typeface="Times New Roman" panose="02020603050405020304" pitchFamily="18" charset="0"/>
                <a:ea typeface="Times New Roman" panose="02020603050405020304" pitchFamily="18" charset="0"/>
              </a:rPr>
              <a:t>argumental</a:t>
            </a:r>
            <a:r>
              <a:rPr lang="en-US" sz="1800" dirty="0">
                <a:latin typeface="Times New Roman" panose="02020603050405020304" pitchFamily="18" charset="0"/>
                <a:ea typeface="Times New Roman" panose="02020603050405020304" pitchFamily="18" charset="0"/>
              </a:rPr>
              <a:t> clauses, such as indirect interrogatives, even if, in generative terms, real </a:t>
            </a:r>
            <a:r>
              <a:rPr lang="en-US" sz="1800" dirty="0" err="1">
                <a:latin typeface="Times New Roman" panose="02020603050405020304" pitchFamily="18" charset="0"/>
                <a:ea typeface="Times New Roman" panose="02020603050405020304" pitchFamily="18" charset="0"/>
              </a:rPr>
              <a:t>argumental</a:t>
            </a:r>
            <a:r>
              <a:rPr lang="en-US" sz="1800" dirty="0">
                <a:latin typeface="Times New Roman" panose="02020603050405020304" pitchFamily="18" charset="0"/>
                <a:ea typeface="Times New Roman" panose="02020603050405020304" pitchFamily="18" charset="0"/>
              </a:rPr>
              <a:t> clauses are CPs and never DPs. For HRCs in </a:t>
            </a:r>
            <a:r>
              <a:rPr lang="en-US" sz="1800" dirty="0" err="1">
                <a:latin typeface="Times New Roman" panose="02020603050405020304" pitchFamily="18" charset="0"/>
                <a:ea typeface="Times New Roman" panose="02020603050405020304" pitchFamily="18" charset="0"/>
              </a:rPr>
              <a:t>argumental</a:t>
            </a:r>
            <a:r>
              <a:rPr lang="en-US" sz="1800" dirty="0">
                <a:latin typeface="Times New Roman" panose="02020603050405020304" pitchFamily="18" charset="0"/>
                <a:ea typeface="Times New Roman" panose="02020603050405020304" pitchFamily="18" charset="0"/>
              </a:rPr>
              <a:t> position we can surmise a conversion from CPs to DPs, almost as if the third kind of HRC was adjectival in nature. Indeed, they seem modify some pronominal heads as if these were in the same syntactic position as the lexical heads modified by CPs restrictive relative clauses. Therefore, at the very least existential quantifiers have to be considered as different to </a:t>
            </a:r>
            <a:r>
              <a:rPr lang="en-US" sz="1800" dirty="0" err="1">
                <a:latin typeface="Times New Roman" panose="02020603050405020304" pitchFamily="18" charset="0"/>
                <a:ea typeface="Times New Roman" panose="02020603050405020304" pitchFamily="18" charset="0"/>
              </a:rPr>
              <a:t>phoric</a:t>
            </a:r>
            <a:r>
              <a:rPr lang="en-US" sz="1800" dirty="0">
                <a:latin typeface="Times New Roman" panose="02020603050405020304" pitchFamily="18" charset="0"/>
                <a:ea typeface="Times New Roman" panose="02020603050405020304" pitchFamily="18" charset="0"/>
              </a:rPr>
              <a:t> elements, according to Lehmann (1984: 293-318).</a:t>
            </a:r>
            <a:endParaRPr lang="it-IT" sz="1800" dirty="0">
              <a:latin typeface="Times New Roman" panose="02020603050405020304" pitchFamily="18" charset="0"/>
              <a:ea typeface="Times New Roman" panose="02020603050405020304" pitchFamily="18" charset="0"/>
            </a:endParaRPr>
          </a:p>
          <a:p>
            <a:pPr algn="just"/>
            <a:r>
              <a:rPr lang="en-US" sz="1800" dirty="0">
                <a:latin typeface="Times New Roman" panose="02020603050405020304" pitchFamily="18" charset="0"/>
                <a:ea typeface="Times New Roman" panose="02020603050405020304" pitchFamily="18" charset="0"/>
              </a:rPr>
              <a:t>It is worth noting that the possible identifiability of the third kind of HRC with </a:t>
            </a:r>
            <a:r>
              <a:rPr lang="en-US" sz="1800" dirty="0" err="1">
                <a:latin typeface="Times New Roman" panose="02020603050405020304" pitchFamily="18" charset="0"/>
                <a:ea typeface="Times New Roman" panose="02020603050405020304" pitchFamily="18" charset="0"/>
              </a:rPr>
              <a:t>irrealis</a:t>
            </a:r>
            <a:r>
              <a:rPr lang="en-US" sz="1800" dirty="0">
                <a:latin typeface="Times New Roman" panose="02020603050405020304" pitchFamily="18" charset="0"/>
                <a:ea typeface="Times New Roman" panose="02020603050405020304" pitchFamily="18" charset="0"/>
              </a:rPr>
              <a:t> free relative clauses might provide an interesting explanation for their presence in Romance languages.</a:t>
            </a:r>
            <a:endParaRPr lang="it-IT" sz="1800" dirty="0">
              <a:latin typeface="Times New Roman" panose="02020603050405020304" pitchFamily="18" charset="0"/>
              <a:ea typeface="Times New Roman" panose="02020603050405020304" pitchFamily="18" charset="0"/>
            </a:endParaRPr>
          </a:p>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56</a:t>
            </a:fld>
            <a:endParaRPr lang="it-IT" altLang="it-IT"/>
          </a:p>
        </p:txBody>
      </p:sp>
    </p:spTree>
    <p:extLst>
      <p:ext uri="{BB962C8B-B14F-4D97-AF65-F5344CB8AC3E}">
        <p14:creationId xmlns:p14="http://schemas.microsoft.com/office/powerpoint/2010/main" val="10490733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57</a:t>
            </a:fld>
            <a:endParaRPr lang="it-IT" altLang="it-IT"/>
          </a:p>
        </p:txBody>
      </p:sp>
    </p:spTree>
    <p:extLst>
      <p:ext uri="{BB962C8B-B14F-4D97-AF65-F5344CB8AC3E}">
        <p14:creationId xmlns:p14="http://schemas.microsoft.com/office/powerpoint/2010/main" val="243133837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58</a:t>
            </a:fld>
            <a:endParaRPr lang="it-IT" altLang="it-IT"/>
          </a:p>
        </p:txBody>
      </p:sp>
    </p:spTree>
    <p:extLst>
      <p:ext uri="{BB962C8B-B14F-4D97-AF65-F5344CB8AC3E}">
        <p14:creationId xmlns:p14="http://schemas.microsoft.com/office/powerpoint/2010/main" val="6002778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59</a:t>
            </a:fld>
            <a:endParaRPr lang="it-IT" altLang="it-IT"/>
          </a:p>
        </p:txBody>
      </p:sp>
    </p:spTree>
    <p:extLst>
      <p:ext uri="{BB962C8B-B14F-4D97-AF65-F5344CB8AC3E}">
        <p14:creationId xmlns:p14="http://schemas.microsoft.com/office/powerpoint/2010/main" val="1237819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sz="1800" dirty="0">
                <a:latin typeface="Times New Roman" panose="02020603050405020304" pitchFamily="18" charset="0"/>
                <a:ea typeface="Calibri" panose="020F0502020204030204" pitchFamily="34" charset="0"/>
              </a:rPr>
              <a:t>Also relatives clauses that modify a deictic element can be considered headed; in (5), for instance, the referent of </a:t>
            </a:r>
            <a:r>
              <a:rPr lang="en-US" sz="1800" i="1" dirty="0" err="1">
                <a:latin typeface="Times New Roman" panose="02020603050405020304" pitchFamily="18" charset="0"/>
                <a:ea typeface="Calibri" panose="020F0502020204030204" pitchFamily="34" charset="0"/>
              </a:rPr>
              <a:t>egomet</a:t>
            </a:r>
            <a:r>
              <a:rPr lang="en-US" sz="1800" i="1" dirty="0">
                <a:latin typeface="Times New Roman" panose="02020603050405020304" pitchFamily="18" charset="0"/>
                <a:ea typeface="Calibri" panose="020F0502020204030204" pitchFamily="34" charset="0"/>
              </a:rPr>
              <a:t> </a:t>
            </a:r>
            <a:r>
              <a:rPr lang="en-US" sz="1800" dirty="0">
                <a:latin typeface="Times New Roman" panose="02020603050405020304" pitchFamily="18" charset="0"/>
                <a:ea typeface="Calibri" panose="020F0502020204030204" pitchFamily="34" charset="0"/>
              </a:rPr>
              <a:t>(</a:t>
            </a:r>
            <a:r>
              <a:rPr lang="en-US" sz="1800" i="1" dirty="0" err="1">
                <a:latin typeface="Times New Roman" panose="02020603050405020304" pitchFamily="18" charset="0"/>
                <a:ea typeface="Calibri" panose="020F0502020204030204" pitchFamily="34" charset="0"/>
              </a:rPr>
              <a:t>memet</a:t>
            </a:r>
            <a:r>
              <a:rPr lang="en-US" sz="1800" dirty="0">
                <a:latin typeface="Times New Roman" panose="02020603050405020304" pitchFamily="18" charset="0"/>
                <a:ea typeface="Calibri" panose="020F0502020204030204" pitchFamily="34" charset="0"/>
              </a:rPr>
              <a:t>) is clearly the speaker, so the reference is easily recoverable from the context</a:t>
            </a:r>
            <a:endParaRPr lang="it-IT" altLang="it-IT" dirty="0"/>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6</a:t>
            </a:fld>
            <a:endParaRPr lang="it-IT" altLang="it-IT"/>
          </a:p>
        </p:txBody>
      </p:sp>
    </p:spTree>
    <p:extLst>
      <p:ext uri="{BB962C8B-B14F-4D97-AF65-F5344CB8AC3E}">
        <p14:creationId xmlns:p14="http://schemas.microsoft.com/office/powerpoint/2010/main" val="30181459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60</a:t>
            </a:fld>
            <a:endParaRPr lang="it-IT" altLang="it-IT"/>
          </a:p>
        </p:txBody>
      </p:sp>
    </p:spTree>
    <p:extLst>
      <p:ext uri="{BB962C8B-B14F-4D97-AF65-F5344CB8AC3E}">
        <p14:creationId xmlns:p14="http://schemas.microsoft.com/office/powerpoint/2010/main" val="307700173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169FF79C-814B-D115-C640-A669E0EC09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BF938B09-C055-F307-A3BF-AF24AB9F70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gn="just"/>
            <a:endParaRPr lang="it-IT" sz="1800" dirty="0">
              <a:latin typeface="Times New Roman" panose="02020603050405020304" pitchFamily="18" charset="0"/>
              <a:ea typeface="SimSun" panose="02010600030101010101" pitchFamily="2" charset="-122"/>
            </a:endParaRPr>
          </a:p>
        </p:txBody>
      </p:sp>
      <p:sp>
        <p:nvSpPr>
          <p:cNvPr id="13316" name="Segnaposto numero diapositiva 3">
            <a:extLst>
              <a:ext uri="{FF2B5EF4-FFF2-40B4-BE49-F238E27FC236}">
                <a16:creationId xmlns:a16="http://schemas.microsoft.com/office/drawing/2014/main" id="{2E039E0C-2701-55E4-2BB4-98C11CAA13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1637DD84-3A24-413A-99B5-C21B70052D49}" type="slidenum">
              <a:rPr lang="it-IT" altLang="it-IT" smtClean="0"/>
              <a:pPr/>
              <a:t>61</a:t>
            </a:fld>
            <a:endParaRPr lang="it-IT" altLang="it-IT"/>
          </a:p>
        </p:txBody>
      </p:sp>
    </p:spTree>
    <p:extLst>
      <p:ext uri="{BB962C8B-B14F-4D97-AF65-F5344CB8AC3E}">
        <p14:creationId xmlns:p14="http://schemas.microsoft.com/office/powerpoint/2010/main" val="194828870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7D3956A8-CA43-434A-9FED-BB2F03B68C95}" type="slidenum">
              <a:rPr lang="it-IT" altLang="it-IT" smtClean="0"/>
              <a:pPr>
                <a:defRPr/>
              </a:pPr>
              <a:t>62</a:t>
            </a:fld>
            <a:endParaRPr lang="it-IT" altLang="it-IT"/>
          </a:p>
        </p:txBody>
      </p:sp>
    </p:spTree>
    <p:extLst>
      <p:ext uri="{BB962C8B-B14F-4D97-AF65-F5344CB8AC3E}">
        <p14:creationId xmlns:p14="http://schemas.microsoft.com/office/powerpoint/2010/main" val="12538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algn="just"/>
            <a:r>
              <a:rPr lang="en-US" sz="1800" dirty="0">
                <a:latin typeface="Times New Roman" panose="02020603050405020304" pitchFamily="18" charset="0"/>
                <a:ea typeface="Calibri" panose="020F0502020204030204" pitchFamily="34" charset="0"/>
              </a:rPr>
              <a:t>On the other hand, when the constituent shared semantically by the relative and the matrix clause is not a lexical head or at least a deictic element, we speak of HRCs. In these cases, two different situations can occur in the matrix clause: either the shared constituent is represented by a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 (6-7), or it is missing (8)</a:t>
            </a:r>
          </a:p>
          <a:p>
            <a:pPr algn="just"/>
            <a:endParaRPr lang="it-IT" altLang="it-IT" dirty="0"/>
          </a:p>
          <a:p>
            <a:pPr algn="just">
              <a:lnSpc>
                <a:spcPct val="115000"/>
              </a:lnSpc>
              <a:spcAft>
                <a:spcPts val="975"/>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In (6) and (7) there are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elements, in particular two cataphors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eis</a:t>
            </a:r>
            <a:r>
              <a:rPr lang="en-US" sz="1800" dirty="0">
                <a:latin typeface="Times New Roman" panose="02020603050405020304" pitchFamily="18" charset="0"/>
                <a:ea typeface="Calibri" panose="020F0502020204030204" pitchFamily="34" charset="0"/>
                <a:cs typeface="Times New Roman" panose="02020603050405020304" pitchFamily="18" charset="0"/>
              </a:rPr>
              <a:t>) and an anaphor (</a:t>
            </a:r>
            <a:r>
              <a:rPr lang="en-US" sz="1800" i="1" dirty="0">
                <a:latin typeface="Times New Roman" panose="02020603050405020304" pitchFamily="18" charset="0"/>
                <a:ea typeface="Calibri" panose="020F0502020204030204" pitchFamily="34" charset="0"/>
                <a:cs typeface="Times New Roman" panose="02020603050405020304" pitchFamily="18" charset="0"/>
              </a:rPr>
              <a:t>his</a:t>
            </a:r>
            <a:r>
              <a:rPr lang="en-US" sz="1800" dirty="0">
                <a:latin typeface="Times New Roman" panose="02020603050405020304" pitchFamily="18" charset="0"/>
                <a:ea typeface="Calibri" panose="020F0502020204030204" pitchFamily="34" charset="0"/>
                <a:cs typeface="Times New Roman" panose="02020603050405020304" pitchFamily="18" charset="0"/>
              </a:rPr>
              <a:t>). Cataphoric pronouns are undoubtedly dummy elements: in (6) both instances of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eis</a:t>
            </a:r>
            <a:r>
              <a:rPr lang="en-US" sz="1800" dirty="0">
                <a:latin typeface="Times New Roman" panose="02020603050405020304" pitchFamily="18" charset="0"/>
                <a:ea typeface="Calibri" panose="020F0502020204030204" pitchFamily="34" charset="0"/>
                <a:cs typeface="Times New Roman" panose="02020603050405020304" pitchFamily="18" charset="0"/>
              </a:rPr>
              <a:t> have no referential function whatsoever, and to whom “the promise of what is criminal is pernicious” is established by the two relative clauses. On the other hand, anaphors are inserted within a reference tracking mechanism: in (7) </a:t>
            </a:r>
            <a:r>
              <a:rPr lang="en-US" sz="1800" i="1" dirty="0">
                <a:latin typeface="Times New Roman" panose="02020603050405020304" pitchFamily="18" charset="0"/>
                <a:ea typeface="Calibri" panose="020F0502020204030204" pitchFamily="34" charset="0"/>
                <a:cs typeface="Times New Roman" panose="02020603050405020304" pitchFamily="18" charset="0"/>
              </a:rPr>
              <a:t>his</a:t>
            </a:r>
            <a:r>
              <a:rPr lang="en-US" sz="1800" dirty="0">
                <a:latin typeface="Times New Roman" panose="02020603050405020304" pitchFamily="18" charset="0"/>
                <a:ea typeface="Calibri" panose="020F0502020204030204" pitchFamily="34" charset="0"/>
                <a:cs typeface="Times New Roman" panose="02020603050405020304" pitchFamily="18" charset="0"/>
              </a:rPr>
              <a:t> constitutes a resumption in the matrix clause, of those “whom he had observed in distress”, but also in this case the reference is fixed by the relative clause. Therefore, in both cases there are no lexical heads, so they can be seen as HRCs. The same is valid for (8) where there is not even a </a:t>
            </a:r>
            <a:r>
              <a:rPr lang="en-US" sz="1800" dirty="0" err="1">
                <a:latin typeface="Times New Roman" panose="02020603050405020304" pitchFamily="18" charset="0"/>
                <a:ea typeface="Calibri" panose="020F0502020204030204" pitchFamily="34" charset="0"/>
                <a:cs typeface="Times New Roman" panose="02020603050405020304" pitchFamily="18" charset="0"/>
              </a:rPr>
              <a:t>phoric</a:t>
            </a:r>
            <a:r>
              <a:rPr lang="en-US" sz="1800" dirty="0">
                <a:latin typeface="Times New Roman" panose="02020603050405020304" pitchFamily="18" charset="0"/>
                <a:ea typeface="Calibri" panose="020F0502020204030204" pitchFamily="34" charset="0"/>
                <a:cs typeface="Times New Roman" panose="02020603050405020304" pitchFamily="18" charset="0"/>
              </a:rPr>
              <a:t> element.</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Times New Roman" panose="02020603050405020304" pitchFamily="18" charset="0"/>
                <a:ea typeface="Calibri" panose="020F0502020204030204" pitchFamily="34" charset="0"/>
              </a:rPr>
              <a:t>		Therefore, the definition of HRCs is in principle a semantic one.</a:t>
            </a:r>
            <a:endParaRPr lang="it-IT" altLang="it-IT" dirty="0"/>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7</a:t>
            </a:fld>
            <a:endParaRPr lang="it-IT" altLang="it-IT"/>
          </a:p>
        </p:txBody>
      </p:sp>
    </p:spTree>
    <p:extLst>
      <p:ext uri="{BB962C8B-B14F-4D97-AF65-F5344CB8AC3E}">
        <p14:creationId xmlns:p14="http://schemas.microsoft.com/office/powerpoint/2010/main" val="3243620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sz="1800" dirty="0">
                <a:latin typeface="Times New Roman" panose="02020603050405020304" pitchFamily="18" charset="0"/>
                <a:ea typeface="Calibri" panose="020F0502020204030204" pitchFamily="34" charset="0"/>
              </a:rPr>
              <a:t>We can define the HRCs that do not feature any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 as </a:t>
            </a:r>
            <a:r>
              <a:rPr lang="en-US" sz="1800" i="1" dirty="0">
                <a:latin typeface="Times New Roman" panose="02020603050405020304" pitchFamily="18" charset="0"/>
                <a:ea typeface="Calibri" panose="020F0502020204030204" pitchFamily="34" charset="0"/>
              </a:rPr>
              <a:t>free</a:t>
            </a:r>
            <a:r>
              <a:rPr lang="en-US" sz="1800" i="1" baseline="30000" dirty="0">
                <a:latin typeface="Times New Roman" panose="02020603050405020304" pitchFamily="18" charset="0"/>
                <a:ea typeface="Calibri" panose="020F0502020204030204" pitchFamily="34" charset="0"/>
              </a:rPr>
              <a:t> </a:t>
            </a:r>
            <a:r>
              <a:rPr lang="en-US" sz="1800" baseline="30000" dirty="0">
                <a:latin typeface="Times New Roman" panose="02020603050405020304" pitchFamily="18" charset="0"/>
                <a:ea typeface="Calibri" panose="020F0502020204030204" pitchFamily="34" charset="0"/>
              </a:rPr>
              <a:t>relative clauses</a:t>
            </a:r>
            <a:r>
              <a:rPr lang="en-US" sz="1800" i="1" dirty="0">
                <a:latin typeface="Times New Roman" panose="02020603050405020304" pitchFamily="18" charset="0"/>
                <a:ea typeface="Calibri" panose="020F0502020204030204" pitchFamily="34" charset="0"/>
              </a:rPr>
              <a:t> </a:t>
            </a:r>
            <a:r>
              <a:rPr lang="en-US" sz="1800" dirty="0">
                <a:latin typeface="Times New Roman" panose="02020603050405020304" pitchFamily="18" charset="0"/>
                <a:ea typeface="Calibri" panose="020F0502020204030204" pitchFamily="34" charset="0"/>
              </a:rPr>
              <a:t>and HRCs with </a:t>
            </a:r>
            <a:r>
              <a:rPr lang="en-US" sz="1800" dirty="0" err="1">
                <a:latin typeface="Times New Roman" panose="02020603050405020304" pitchFamily="18" charset="0"/>
                <a:ea typeface="Calibri" panose="020F0502020204030204" pitchFamily="34" charset="0"/>
              </a:rPr>
              <a:t>phoric</a:t>
            </a:r>
            <a:r>
              <a:rPr lang="en-US" sz="1800" dirty="0">
                <a:latin typeface="Times New Roman" panose="02020603050405020304" pitchFamily="18" charset="0"/>
                <a:ea typeface="Calibri" panose="020F0502020204030204" pitchFamily="34" charset="0"/>
              </a:rPr>
              <a:t> elements as</a:t>
            </a:r>
            <a:r>
              <a:rPr lang="en-US" sz="1800" i="1" dirty="0">
                <a:latin typeface="Times New Roman" panose="02020603050405020304" pitchFamily="18" charset="0"/>
                <a:ea typeface="Calibri" panose="020F0502020204030204" pitchFamily="34" charset="0"/>
              </a:rPr>
              <a:t> semi-free.</a:t>
            </a:r>
          </a:p>
          <a:p>
            <a:pPr algn="just"/>
            <a:r>
              <a:rPr lang="en-US" sz="1800" dirty="0">
                <a:latin typeface="Calibri" panose="020F0502020204030204" pitchFamily="34" charset="0"/>
                <a:ea typeface="Calibri" panose="020F0502020204030204" pitchFamily="34" charset="0"/>
                <a:cs typeface="Times New Roman" panose="02020603050405020304" pitchFamily="18" charset="0"/>
              </a:rPr>
              <a:t>The term </a:t>
            </a:r>
            <a:r>
              <a:rPr lang="en-US" sz="1800" i="1" dirty="0">
                <a:latin typeface="Calibri" panose="020F0502020204030204" pitchFamily="34" charset="0"/>
                <a:ea typeface="Calibri" panose="020F0502020204030204" pitchFamily="34" charset="0"/>
                <a:cs typeface="Times New Roman" panose="02020603050405020304" pitchFamily="18" charset="0"/>
              </a:rPr>
              <a:t>semi-free relatives</a:t>
            </a:r>
            <a:r>
              <a:rPr lang="en-US" sz="1800" dirty="0">
                <a:latin typeface="Calibri" panose="020F0502020204030204" pitchFamily="34" charset="0"/>
                <a:ea typeface="Calibri" panose="020F0502020204030204" pitchFamily="34" charset="0"/>
                <a:cs typeface="Times New Roman" panose="02020603050405020304" pitchFamily="18" charset="0"/>
              </a:rPr>
              <a:t> was coined by Smits (1988)</a:t>
            </a: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8</a:t>
            </a:fld>
            <a:endParaRPr lang="it-IT" altLang="it-IT"/>
          </a:p>
        </p:txBody>
      </p:sp>
    </p:spTree>
    <p:extLst>
      <p:ext uri="{BB962C8B-B14F-4D97-AF65-F5344CB8AC3E}">
        <p14:creationId xmlns:p14="http://schemas.microsoft.com/office/powerpoint/2010/main" val="2481800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2D5239-97EE-8118-ED6D-18614F7714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A782EE6C-9C03-DE85-CE90-ED925EB177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dirty="0">
                <a:latin typeface="Times New Roman" panose="02020603050405020304" pitchFamily="18" charset="0"/>
                <a:ea typeface="Calibri" panose="020F0502020204030204" pitchFamily="34" charset="0"/>
              </a:rPr>
              <a:t>generally speaking, the semantically emptiest Latin pronoun in absolute is</a:t>
            </a:r>
            <a:r>
              <a:rPr lang="en-US" sz="1800" i="1"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is</a:t>
            </a:r>
            <a:r>
              <a:rPr lang="en-US" sz="1800" dirty="0">
                <a:latin typeface="Times New Roman" panose="02020603050405020304" pitchFamily="18" charset="0"/>
                <a:ea typeface="Calibri" panose="020F0502020204030204" pitchFamily="34" charset="0"/>
              </a:rPr>
              <a:t>, even when compared to </a:t>
            </a:r>
            <a:r>
              <a:rPr lang="en-US" sz="1800" i="1" dirty="0">
                <a:latin typeface="Times New Roman" panose="02020603050405020304" pitchFamily="18" charset="0"/>
                <a:ea typeface="Calibri" panose="020F0502020204030204" pitchFamily="34" charset="0"/>
              </a:rPr>
              <a:t>hic</a:t>
            </a:r>
            <a:r>
              <a:rPr lang="en-US" sz="1800" dirty="0">
                <a:latin typeface="Times New Roman" panose="02020603050405020304" pitchFamily="18" charset="0"/>
                <a:ea typeface="Calibri" panose="020F0502020204030204" pitchFamily="34" charset="0"/>
              </a:rPr>
              <a:t>, </a:t>
            </a:r>
            <a:r>
              <a:rPr lang="en-US" sz="1800" i="1" dirty="0" err="1">
                <a:latin typeface="Times New Roman" panose="02020603050405020304" pitchFamily="18" charset="0"/>
                <a:ea typeface="Calibri" panose="020F0502020204030204" pitchFamily="34" charset="0"/>
              </a:rPr>
              <a:t>iste</a:t>
            </a:r>
            <a:r>
              <a:rPr lang="en-US" sz="1800" dirty="0">
                <a:latin typeface="Times New Roman" panose="02020603050405020304" pitchFamily="18" charset="0"/>
                <a:ea typeface="Calibri" panose="020F0502020204030204" pitchFamily="34" charset="0"/>
              </a:rPr>
              <a:t> and </a:t>
            </a:r>
            <a:r>
              <a:rPr lang="en-US" sz="1800" i="1" dirty="0" err="1">
                <a:latin typeface="Times New Roman" panose="02020603050405020304" pitchFamily="18" charset="0"/>
                <a:ea typeface="Calibri" panose="020F0502020204030204" pitchFamily="34" charset="0"/>
              </a:rPr>
              <a:t>ille</a:t>
            </a:r>
            <a:r>
              <a:rPr lang="en-US" sz="1800" dirty="0">
                <a:latin typeface="Times New Roman" panose="02020603050405020304" pitchFamily="18" charset="0"/>
                <a:ea typeface="Calibri" panose="020F0502020204030204" pitchFamily="34" charset="0"/>
              </a:rPr>
              <a:t>, which are usually more suitable as deictic pronouns (at least until </a:t>
            </a:r>
            <a:r>
              <a:rPr lang="en-US" sz="1800" i="1" dirty="0" err="1">
                <a:latin typeface="Times New Roman" panose="02020603050405020304" pitchFamily="18" charset="0"/>
                <a:ea typeface="Calibri" panose="020F0502020204030204" pitchFamily="34" charset="0"/>
              </a:rPr>
              <a:t>ille</a:t>
            </a:r>
            <a:r>
              <a:rPr lang="en-US" sz="1800" dirty="0">
                <a:latin typeface="Times New Roman" panose="02020603050405020304" pitchFamily="18" charset="0"/>
                <a:ea typeface="Calibri" panose="020F0502020204030204" pitchFamily="34" charset="0"/>
              </a:rPr>
              <a:t> diachronically replaces </a:t>
            </a:r>
            <a:r>
              <a:rPr lang="en-US" sz="1800" i="1" dirty="0">
                <a:latin typeface="Times New Roman" panose="02020603050405020304" pitchFamily="18" charset="0"/>
                <a:ea typeface="Calibri" panose="020F0502020204030204" pitchFamily="34" charset="0"/>
              </a:rPr>
              <a:t>is</a:t>
            </a:r>
            <a:r>
              <a:rPr lang="en-US" sz="1800" dirty="0">
                <a:latin typeface="Times New Roman" panose="02020603050405020304" pitchFamily="18" charset="0"/>
                <a:ea typeface="Calibri" panose="020F0502020204030204" pitchFamily="34" charset="0"/>
              </a:rPr>
              <a:t> in its functions)</a:t>
            </a:r>
          </a:p>
          <a:p>
            <a:endParaRPr lang="it-IT" sz="1800" dirty="0">
              <a:latin typeface="Times New Roman" panose="02020603050405020304" pitchFamily="18" charset="0"/>
              <a:ea typeface="SimSun" panose="02010600030101010101" pitchFamily="2" charset="-122"/>
            </a:endParaRPr>
          </a:p>
        </p:txBody>
      </p:sp>
      <p:sp>
        <p:nvSpPr>
          <p:cNvPr id="9220" name="Segnaposto numero diapositiva 3">
            <a:extLst>
              <a:ext uri="{FF2B5EF4-FFF2-40B4-BE49-F238E27FC236}">
                <a16:creationId xmlns:a16="http://schemas.microsoft.com/office/drawing/2014/main" id="{7917CED0-3636-CAE7-F7FD-14AD35BED1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24355" indent="-278598">
              <a:defRPr>
                <a:solidFill>
                  <a:schemeClr val="tx1"/>
                </a:solidFill>
                <a:latin typeface="Arial" panose="020B0604020202020204" pitchFamily="34" charset="0"/>
              </a:defRPr>
            </a:lvl2pPr>
            <a:lvl3pPr marL="1114391" indent="-222879">
              <a:defRPr>
                <a:solidFill>
                  <a:schemeClr val="tx1"/>
                </a:solidFill>
                <a:latin typeface="Arial" panose="020B0604020202020204" pitchFamily="34" charset="0"/>
              </a:defRPr>
            </a:lvl3pPr>
            <a:lvl4pPr marL="1560148" indent="-222879">
              <a:defRPr>
                <a:solidFill>
                  <a:schemeClr val="tx1"/>
                </a:solidFill>
                <a:latin typeface="Arial" panose="020B0604020202020204" pitchFamily="34" charset="0"/>
              </a:defRPr>
            </a:lvl4pPr>
            <a:lvl5pPr marL="2005906" indent="-222879">
              <a:defRPr>
                <a:solidFill>
                  <a:schemeClr val="tx1"/>
                </a:solidFill>
                <a:latin typeface="Arial" panose="020B0604020202020204" pitchFamily="34" charset="0"/>
              </a:defRPr>
            </a:lvl5pPr>
            <a:lvl6pPr marL="2451661" indent="-222879" eaLnBrk="0" fontAlgn="base" hangingPunct="0">
              <a:spcBef>
                <a:spcPct val="0"/>
              </a:spcBef>
              <a:spcAft>
                <a:spcPct val="0"/>
              </a:spcAft>
              <a:defRPr>
                <a:solidFill>
                  <a:schemeClr val="tx1"/>
                </a:solidFill>
                <a:latin typeface="Arial" panose="020B0604020202020204" pitchFamily="34" charset="0"/>
              </a:defRPr>
            </a:lvl6pPr>
            <a:lvl7pPr marL="2897418" indent="-222879" eaLnBrk="0" fontAlgn="base" hangingPunct="0">
              <a:spcBef>
                <a:spcPct val="0"/>
              </a:spcBef>
              <a:spcAft>
                <a:spcPct val="0"/>
              </a:spcAft>
              <a:defRPr>
                <a:solidFill>
                  <a:schemeClr val="tx1"/>
                </a:solidFill>
                <a:latin typeface="Arial" panose="020B0604020202020204" pitchFamily="34" charset="0"/>
              </a:defRPr>
            </a:lvl7pPr>
            <a:lvl8pPr marL="3343175" indent="-222879" eaLnBrk="0" fontAlgn="base" hangingPunct="0">
              <a:spcBef>
                <a:spcPct val="0"/>
              </a:spcBef>
              <a:spcAft>
                <a:spcPct val="0"/>
              </a:spcAft>
              <a:defRPr>
                <a:solidFill>
                  <a:schemeClr val="tx1"/>
                </a:solidFill>
                <a:latin typeface="Arial" panose="020B0604020202020204" pitchFamily="34" charset="0"/>
              </a:defRPr>
            </a:lvl8pPr>
            <a:lvl9pPr marL="3788932" indent="-222879" eaLnBrk="0" fontAlgn="base" hangingPunct="0">
              <a:spcBef>
                <a:spcPct val="0"/>
              </a:spcBef>
              <a:spcAft>
                <a:spcPct val="0"/>
              </a:spcAft>
              <a:defRPr>
                <a:solidFill>
                  <a:schemeClr val="tx1"/>
                </a:solidFill>
                <a:latin typeface="Arial" panose="020B0604020202020204" pitchFamily="34" charset="0"/>
              </a:defRPr>
            </a:lvl9pPr>
          </a:lstStyle>
          <a:p>
            <a:fld id="{86F6D95A-A759-4639-803D-87C25B32B477}" type="slidenum">
              <a:rPr lang="it-IT" altLang="it-IT" smtClean="0"/>
              <a:pPr/>
              <a:t>9</a:t>
            </a:fld>
            <a:endParaRPr lang="it-IT" altLang="it-IT"/>
          </a:p>
        </p:txBody>
      </p:sp>
    </p:spTree>
    <p:extLst>
      <p:ext uri="{BB962C8B-B14F-4D97-AF65-F5344CB8AC3E}">
        <p14:creationId xmlns:p14="http://schemas.microsoft.com/office/powerpoint/2010/main" val="144131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Ovale 3">
            <a:extLst>
              <a:ext uri="{FF2B5EF4-FFF2-40B4-BE49-F238E27FC236}">
                <a16:creationId xmlns:a16="http://schemas.microsoft.com/office/drawing/2014/main" id="{35D5D6DA-A3EA-FBA2-6E8D-41AEC7C63726}"/>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5" name="Ovale 4">
            <a:extLst>
              <a:ext uri="{FF2B5EF4-FFF2-40B4-BE49-F238E27FC236}">
                <a16:creationId xmlns:a16="http://schemas.microsoft.com/office/drawing/2014/main" id="{5A8371AA-6B74-CB06-B4AB-B6EA54A5A493}"/>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4" name="Titolo 13"/>
          <p:cNvSpPr>
            <a:spLocks noGrp="1"/>
          </p:cNvSpPr>
          <p:nvPr>
            <p:ph type="ctrTitle"/>
          </p:nvPr>
        </p:nvSpPr>
        <p:spPr>
          <a:xfrm>
            <a:off x="1432560" y="359898"/>
            <a:ext cx="7406640" cy="1472184"/>
          </a:xfrm>
        </p:spPr>
        <p:txBody>
          <a:bodyPr anchor="b"/>
          <a:lstStyle>
            <a:lvl1pPr algn="l">
              <a:defRPr/>
            </a:lvl1pPr>
            <a:extLst/>
          </a:lstStyle>
          <a:p>
            <a:r>
              <a:rPr lang="it-IT"/>
              <a:t>Fare clic per modificare lo stile del titolo</a:t>
            </a:r>
            <a:endParaRPr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a:t>Fare clic per modificare lo stile del sottotitolo dello schema</a:t>
            </a:r>
            <a:endParaRPr lang="en-US"/>
          </a:p>
        </p:txBody>
      </p:sp>
      <p:sp>
        <p:nvSpPr>
          <p:cNvPr id="6" name="Segnaposto data 6">
            <a:extLst>
              <a:ext uri="{FF2B5EF4-FFF2-40B4-BE49-F238E27FC236}">
                <a16:creationId xmlns:a16="http://schemas.microsoft.com/office/drawing/2014/main" id="{5073F944-8418-50E3-215E-E18D3FA2ED18}"/>
              </a:ext>
            </a:extLst>
          </p:cNvPr>
          <p:cNvSpPr>
            <a:spLocks noGrp="1"/>
          </p:cNvSpPr>
          <p:nvPr>
            <p:ph type="dt" sz="half" idx="10"/>
          </p:nvPr>
        </p:nvSpPr>
        <p:spPr/>
        <p:txBody>
          <a:bodyPr/>
          <a:lstStyle>
            <a:lvl1pPr>
              <a:defRPr/>
            </a:lvl1pPr>
            <a:extLst/>
          </a:lstStyle>
          <a:p>
            <a:pPr>
              <a:defRPr/>
            </a:pPr>
            <a:fld id="{010BECDD-3E0C-4EE4-9608-20F1902D364E}" type="datetimeFigureOut">
              <a:rPr lang="it-IT"/>
              <a:pPr>
                <a:defRPr/>
              </a:pPr>
              <a:t>01/07/2022</a:t>
            </a:fld>
            <a:endParaRPr lang="it-IT"/>
          </a:p>
        </p:txBody>
      </p:sp>
      <p:sp>
        <p:nvSpPr>
          <p:cNvPr id="7" name="Segnaposto piè di pagina 19">
            <a:extLst>
              <a:ext uri="{FF2B5EF4-FFF2-40B4-BE49-F238E27FC236}">
                <a16:creationId xmlns:a16="http://schemas.microsoft.com/office/drawing/2014/main" id="{4C834A4D-C396-6963-0DF0-2132EAD0F4BF}"/>
              </a:ext>
            </a:extLst>
          </p:cNvPr>
          <p:cNvSpPr>
            <a:spLocks noGrp="1"/>
          </p:cNvSpPr>
          <p:nvPr>
            <p:ph type="ftr" sz="quarter" idx="11"/>
          </p:nvPr>
        </p:nvSpPr>
        <p:spPr/>
        <p:txBody>
          <a:bodyPr/>
          <a:lstStyle>
            <a:lvl1pPr>
              <a:defRPr/>
            </a:lvl1pPr>
            <a:extLst/>
          </a:lstStyle>
          <a:p>
            <a:pPr>
              <a:defRPr/>
            </a:pPr>
            <a:endParaRPr lang="it-IT"/>
          </a:p>
        </p:txBody>
      </p:sp>
      <p:sp>
        <p:nvSpPr>
          <p:cNvPr id="8" name="Segnaposto numero diapositiva 9">
            <a:extLst>
              <a:ext uri="{FF2B5EF4-FFF2-40B4-BE49-F238E27FC236}">
                <a16:creationId xmlns:a16="http://schemas.microsoft.com/office/drawing/2014/main" id="{99DEBA5D-FDEF-E07E-CC83-E0FCF8C15C65}"/>
              </a:ext>
            </a:extLst>
          </p:cNvPr>
          <p:cNvSpPr>
            <a:spLocks noGrp="1"/>
          </p:cNvSpPr>
          <p:nvPr>
            <p:ph type="sldNum" sz="quarter" idx="12"/>
          </p:nvPr>
        </p:nvSpPr>
        <p:spPr/>
        <p:txBody>
          <a:bodyPr/>
          <a:lstStyle>
            <a:lvl1pPr>
              <a:defRPr/>
            </a:lvl1pPr>
          </a:lstStyle>
          <a:p>
            <a:pPr>
              <a:defRPr/>
            </a:pPr>
            <a:fld id="{E0E99DFB-F436-4FC0-B80C-68721E60C691}" type="slidenum">
              <a:rPr lang="it-IT" altLang="it-IT"/>
              <a:pPr>
                <a:defRPr/>
              </a:pPr>
              <a:t>‹N›</a:t>
            </a:fld>
            <a:endParaRPr lang="it-IT" altLang="it-IT"/>
          </a:p>
        </p:txBody>
      </p:sp>
    </p:spTree>
    <p:extLst>
      <p:ext uri="{BB962C8B-B14F-4D97-AF65-F5344CB8AC3E}">
        <p14:creationId xmlns:p14="http://schemas.microsoft.com/office/powerpoint/2010/main" val="304623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23">
            <a:extLst>
              <a:ext uri="{FF2B5EF4-FFF2-40B4-BE49-F238E27FC236}">
                <a16:creationId xmlns:a16="http://schemas.microsoft.com/office/drawing/2014/main" id="{A4CEA33E-B3BB-E2D2-BE4A-6F278D1DEBF2}"/>
              </a:ext>
            </a:extLst>
          </p:cNvPr>
          <p:cNvSpPr>
            <a:spLocks noGrp="1"/>
          </p:cNvSpPr>
          <p:nvPr>
            <p:ph type="dt" sz="half" idx="10"/>
          </p:nvPr>
        </p:nvSpPr>
        <p:spPr/>
        <p:txBody>
          <a:bodyPr/>
          <a:lstStyle>
            <a:lvl1pPr>
              <a:defRPr/>
            </a:lvl1pPr>
          </a:lstStyle>
          <a:p>
            <a:pPr>
              <a:defRPr/>
            </a:pPr>
            <a:fld id="{4A587523-DD2E-4469-875E-C2B67610778B}" type="datetimeFigureOut">
              <a:rPr lang="it-IT"/>
              <a:pPr>
                <a:defRPr/>
              </a:pPr>
              <a:t>01/07/2022</a:t>
            </a:fld>
            <a:endParaRPr lang="it-IT"/>
          </a:p>
        </p:txBody>
      </p:sp>
      <p:sp>
        <p:nvSpPr>
          <p:cNvPr id="5" name="Segnaposto piè di pagina 9">
            <a:extLst>
              <a:ext uri="{FF2B5EF4-FFF2-40B4-BE49-F238E27FC236}">
                <a16:creationId xmlns:a16="http://schemas.microsoft.com/office/drawing/2014/main" id="{E12C8A41-968B-C554-3250-98FB19B803EB}"/>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21">
            <a:extLst>
              <a:ext uri="{FF2B5EF4-FFF2-40B4-BE49-F238E27FC236}">
                <a16:creationId xmlns:a16="http://schemas.microsoft.com/office/drawing/2014/main" id="{E3A32059-1367-37B6-7716-6381F1E4863B}"/>
              </a:ext>
            </a:extLst>
          </p:cNvPr>
          <p:cNvSpPr>
            <a:spLocks noGrp="1"/>
          </p:cNvSpPr>
          <p:nvPr>
            <p:ph type="sldNum" sz="quarter" idx="12"/>
          </p:nvPr>
        </p:nvSpPr>
        <p:spPr/>
        <p:txBody>
          <a:bodyPr/>
          <a:lstStyle>
            <a:lvl1pPr>
              <a:defRPr/>
            </a:lvl1pPr>
          </a:lstStyle>
          <a:p>
            <a:pPr>
              <a:defRPr/>
            </a:pPr>
            <a:fld id="{2CA70ACD-4EAA-4D60-8853-39BEDE8F26C8}" type="slidenum">
              <a:rPr lang="it-IT" altLang="it-IT"/>
              <a:pPr>
                <a:defRPr/>
              </a:pPr>
              <a:t>‹N›</a:t>
            </a:fld>
            <a:endParaRPr lang="it-IT" altLang="it-IT"/>
          </a:p>
        </p:txBody>
      </p:sp>
    </p:spTree>
    <p:extLst>
      <p:ext uri="{BB962C8B-B14F-4D97-AF65-F5344CB8AC3E}">
        <p14:creationId xmlns:p14="http://schemas.microsoft.com/office/powerpoint/2010/main" val="211225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1143000" y="274640"/>
            <a:ext cx="55626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23">
            <a:extLst>
              <a:ext uri="{FF2B5EF4-FFF2-40B4-BE49-F238E27FC236}">
                <a16:creationId xmlns:a16="http://schemas.microsoft.com/office/drawing/2014/main" id="{750379A5-4AE0-2B2F-1441-ACCA06194DFB}"/>
              </a:ext>
            </a:extLst>
          </p:cNvPr>
          <p:cNvSpPr>
            <a:spLocks noGrp="1"/>
          </p:cNvSpPr>
          <p:nvPr>
            <p:ph type="dt" sz="half" idx="10"/>
          </p:nvPr>
        </p:nvSpPr>
        <p:spPr/>
        <p:txBody>
          <a:bodyPr/>
          <a:lstStyle>
            <a:lvl1pPr>
              <a:defRPr/>
            </a:lvl1pPr>
          </a:lstStyle>
          <a:p>
            <a:pPr>
              <a:defRPr/>
            </a:pPr>
            <a:fld id="{2041AC08-DAB9-4B51-B8BB-873977DC7006}" type="datetimeFigureOut">
              <a:rPr lang="it-IT"/>
              <a:pPr>
                <a:defRPr/>
              </a:pPr>
              <a:t>01/07/2022</a:t>
            </a:fld>
            <a:endParaRPr lang="it-IT"/>
          </a:p>
        </p:txBody>
      </p:sp>
      <p:sp>
        <p:nvSpPr>
          <p:cNvPr id="5" name="Segnaposto piè di pagina 9">
            <a:extLst>
              <a:ext uri="{FF2B5EF4-FFF2-40B4-BE49-F238E27FC236}">
                <a16:creationId xmlns:a16="http://schemas.microsoft.com/office/drawing/2014/main" id="{A6889776-078C-5143-97C5-7997ACF8E73B}"/>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21">
            <a:extLst>
              <a:ext uri="{FF2B5EF4-FFF2-40B4-BE49-F238E27FC236}">
                <a16:creationId xmlns:a16="http://schemas.microsoft.com/office/drawing/2014/main" id="{E604AF43-5200-6378-AA90-78309CBA04BD}"/>
              </a:ext>
            </a:extLst>
          </p:cNvPr>
          <p:cNvSpPr>
            <a:spLocks noGrp="1"/>
          </p:cNvSpPr>
          <p:nvPr>
            <p:ph type="sldNum" sz="quarter" idx="12"/>
          </p:nvPr>
        </p:nvSpPr>
        <p:spPr/>
        <p:txBody>
          <a:bodyPr/>
          <a:lstStyle>
            <a:lvl1pPr>
              <a:defRPr/>
            </a:lvl1pPr>
          </a:lstStyle>
          <a:p>
            <a:pPr>
              <a:defRPr/>
            </a:pPr>
            <a:fld id="{894A53DF-8875-4067-8924-D44BA414FCAD}" type="slidenum">
              <a:rPr lang="it-IT" altLang="it-IT"/>
              <a:pPr>
                <a:defRPr/>
              </a:pPr>
              <a:t>‹N›</a:t>
            </a:fld>
            <a:endParaRPr lang="it-IT" altLang="it-IT"/>
          </a:p>
        </p:txBody>
      </p:sp>
    </p:spTree>
    <p:extLst>
      <p:ext uri="{BB962C8B-B14F-4D97-AF65-F5344CB8AC3E}">
        <p14:creationId xmlns:p14="http://schemas.microsoft.com/office/powerpoint/2010/main" val="227116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23">
            <a:extLst>
              <a:ext uri="{FF2B5EF4-FFF2-40B4-BE49-F238E27FC236}">
                <a16:creationId xmlns:a16="http://schemas.microsoft.com/office/drawing/2014/main" id="{371B440D-D672-1F35-0384-487C388CFD56}"/>
              </a:ext>
            </a:extLst>
          </p:cNvPr>
          <p:cNvSpPr>
            <a:spLocks noGrp="1"/>
          </p:cNvSpPr>
          <p:nvPr>
            <p:ph type="dt" sz="half" idx="10"/>
          </p:nvPr>
        </p:nvSpPr>
        <p:spPr/>
        <p:txBody>
          <a:bodyPr/>
          <a:lstStyle>
            <a:lvl1pPr>
              <a:defRPr/>
            </a:lvl1pPr>
          </a:lstStyle>
          <a:p>
            <a:pPr>
              <a:defRPr/>
            </a:pPr>
            <a:fld id="{59EB78DE-400A-4C68-98F1-E198A84129C3}" type="datetimeFigureOut">
              <a:rPr lang="it-IT"/>
              <a:pPr>
                <a:defRPr/>
              </a:pPr>
              <a:t>01/07/2022</a:t>
            </a:fld>
            <a:endParaRPr lang="it-IT"/>
          </a:p>
        </p:txBody>
      </p:sp>
      <p:sp>
        <p:nvSpPr>
          <p:cNvPr id="5" name="Segnaposto piè di pagina 9">
            <a:extLst>
              <a:ext uri="{FF2B5EF4-FFF2-40B4-BE49-F238E27FC236}">
                <a16:creationId xmlns:a16="http://schemas.microsoft.com/office/drawing/2014/main" id="{B179D983-D5F4-718A-1887-5B640F9AFE66}"/>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21">
            <a:extLst>
              <a:ext uri="{FF2B5EF4-FFF2-40B4-BE49-F238E27FC236}">
                <a16:creationId xmlns:a16="http://schemas.microsoft.com/office/drawing/2014/main" id="{D2AA36B1-AB1C-888A-3B22-80DC395086E2}"/>
              </a:ext>
            </a:extLst>
          </p:cNvPr>
          <p:cNvSpPr>
            <a:spLocks noGrp="1"/>
          </p:cNvSpPr>
          <p:nvPr>
            <p:ph type="sldNum" sz="quarter" idx="12"/>
          </p:nvPr>
        </p:nvSpPr>
        <p:spPr/>
        <p:txBody>
          <a:bodyPr/>
          <a:lstStyle>
            <a:lvl1pPr>
              <a:defRPr/>
            </a:lvl1pPr>
          </a:lstStyle>
          <a:p>
            <a:pPr>
              <a:defRPr/>
            </a:pPr>
            <a:fld id="{68A09EA6-91F3-4221-837C-2803E0465CBA}" type="slidenum">
              <a:rPr lang="it-IT" altLang="it-IT"/>
              <a:pPr>
                <a:defRPr/>
              </a:pPr>
              <a:t>‹N›</a:t>
            </a:fld>
            <a:endParaRPr lang="it-IT" altLang="it-IT"/>
          </a:p>
        </p:txBody>
      </p:sp>
    </p:spTree>
    <p:extLst>
      <p:ext uri="{BB962C8B-B14F-4D97-AF65-F5344CB8AC3E}">
        <p14:creationId xmlns:p14="http://schemas.microsoft.com/office/powerpoint/2010/main" val="271664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096C7C2B-E100-2045-9D13-F21BD2B8A7B6}"/>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ttangolo 4">
            <a:extLst>
              <a:ext uri="{FF2B5EF4-FFF2-40B4-BE49-F238E27FC236}">
                <a16:creationId xmlns:a16="http://schemas.microsoft.com/office/drawing/2014/main" id="{9A456B34-8408-CCC6-3558-18B792A36A76}"/>
              </a:ext>
            </a:extLst>
          </p:cNvPr>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e 5">
            <a:extLst>
              <a:ext uri="{FF2B5EF4-FFF2-40B4-BE49-F238E27FC236}">
                <a16:creationId xmlns:a16="http://schemas.microsoft.com/office/drawing/2014/main" id="{E2F31090-F06E-8D56-932D-4ABB42B08B09}"/>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7" name="Ovale 6">
            <a:extLst>
              <a:ext uri="{FF2B5EF4-FFF2-40B4-BE49-F238E27FC236}">
                <a16:creationId xmlns:a16="http://schemas.microsoft.com/office/drawing/2014/main" id="{E2B10E77-6966-CC25-3D30-F3017D8690BB}"/>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it-IT"/>
              <a:t>Fare clic per modificare lo stile del titolo</a:t>
            </a:r>
            <a:endParaRPr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a:t>Fare clic per modificare stili del testo dello schema</a:t>
            </a:r>
          </a:p>
        </p:txBody>
      </p:sp>
      <p:sp>
        <p:nvSpPr>
          <p:cNvPr id="8" name="Segnaposto data 3">
            <a:extLst>
              <a:ext uri="{FF2B5EF4-FFF2-40B4-BE49-F238E27FC236}">
                <a16:creationId xmlns:a16="http://schemas.microsoft.com/office/drawing/2014/main" id="{C7BA2DBC-F5DD-0818-69E0-D2A0F7DE6EDD}"/>
              </a:ext>
            </a:extLst>
          </p:cNvPr>
          <p:cNvSpPr>
            <a:spLocks noGrp="1"/>
          </p:cNvSpPr>
          <p:nvPr>
            <p:ph type="dt" sz="half" idx="10"/>
          </p:nvPr>
        </p:nvSpPr>
        <p:spPr/>
        <p:txBody>
          <a:bodyPr/>
          <a:lstStyle>
            <a:lvl1pPr>
              <a:defRPr/>
            </a:lvl1pPr>
            <a:extLst/>
          </a:lstStyle>
          <a:p>
            <a:pPr>
              <a:defRPr/>
            </a:pPr>
            <a:fld id="{C7E86F92-2779-4B2D-9299-5F4595D8F91F}" type="datetimeFigureOut">
              <a:rPr lang="it-IT"/>
              <a:pPr>
                <a:defRPr/>
              </a:pPr>
              <a:t>01/07/2022</a:t>
            </a:fld>
            <a:endParaRPr lang="it-IT"/>
          </a:p>
        </p:txBody>
      </p:sp>
      <p:sp>
        <p:nvSpPr>
          <p:cNvPr id="9" name="Segnaposto piè di pagina 4">
            <a:extLst>
              <a:ext uri="{FF2B5EF4-FFF2-40B4-BE49-F238E27FC236}">
                <a16:creationId xmlns:a16="http://schemas.microsoft.com/office/drawing/2014/main" id="{6FBBC2D0-6A0E-CEE3-FE76-6DFB23DA9CC9}"/>
              </a:ext>
            </a:extLst>
          </p:cNvPr>
          <p:cNvSpPr>
            <a:spLocks noGrp="1"/>
          </p:cNvSpPr>
          <p:nvPr>
            <p:ph type="ftr" sz="quarter" idx="11"/>
          </p:nvPr>
        </p:nvSpPr>
        <p:spPr/>
        <p:txBody>
          <a:bodyPr/>
          <a:lstStyle>
            <a:lvl1pPr>
              <a:defRPr/>
            </a:lvl1pPr>
            <a:extLst/>
          </a:lstStyle>
          <a:p>
            <a:pPr>
              <a:defRPr/>
            </a:pPr>
            <a:endParaRPr lang="it-IT"/>
          </a:p>
        </p:txBody>
      </p:sp>
      <p:sp>
        <p:nvSpPr>
          <p:cNvPr id="10" name="Segnaposto numero diapositiva 5">
            <a:extLst>
              <a:ext uri="{FF2B5EF4-FFF2-40B4-BE49-F238E27FC236}">
                <a16:creationId xmlns:a16="http://schemas.microsoft.com/office/drawing/2014/main" id="{1BDE80A9-9AA4-4142-49C9-EC3DA81DEEB1}"/>
              </a:ext>
            </a:extLst>
          </p:cNvPr>
          <p:cNvSpPr>
            <a:spLocks noGrp="1"/>
          </p:cNvSpPr>
          <p:nvPr>
            <p:ph type="sldNum" sz="quarter" idx="12"/>
          </p:nvPr>
        </p:nvSpPr>
        <p:spPr/>
        <p:txBody>
          <a:bodyPr/>
          <a:lstStyle>
            <a:lvl1pPr>
              <a:defRPr/>
            </a:lvl1pPr>
          </a:lstStyle>
          <a:p>
            <a:pPr>
              <a:defRPr/>
            </a:pPr>
            <a:fld id="{1F07BABA-A0AA-4475-B4A7-3C28B3A3A921}" type="slidenum">
              <a:rPr lang="it-IT" altLang="it-IT"/>
              <a:pPr>
                <a:defRPr/>
              </a:pPr>
              <a:t>‹N›</a:t>
            </a:fld>
            <a:endParaRPr lang="it-IT" altLang="it-IT"/>
          </a:p>
        </p:txBody>
      </p:sp>
    </p:spTree>
    <p:extLst>
      <p:ext uri="{BB962C8B-B14F-4D97-AF65-F5344CB8AC3E}">
        <p14:creationId xmlns:p14="http://schemas.microsoft.com/office/powerpoint/2010/main" val="228229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lang="it-IT"/>
              <a:t>Fare clic per modificare lo stile del titolo</a:t>
            </a:r>
            <a:endParaRPr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23">
            <a:extLst>
              <a:ext uri="{FF2B5EF4-FFF2-40B4-BE49-F238E27FC236}">
                <a16:creationId xmlns:a16="http://schemas.microsoft.com/office/drawing/2014/main" id="{5D85341E-4BFF-9B48-D9F7-5704BD4269D1}"/>
              </a:ext>
            </a:extLst>
          </p:cNvPr>
          <p:cNvSpPr>
            <a:spLocks noGrp="1"/>
          </p:cNvSpPr>
          <p:nvPr>
            <p:ph type="dt" sz="half" idx="10"/>
          </p:nvPr>
        </p:nvSpPr>
        <p:spPr/>
        <p:txBody>
          <a:bodyPr/>
          <a:lstStyle>
            <a:lvl1pPr>
              <a:defRPr/>
            </a:lvl1pPr>
          </a:lstStyle>
          <a:p>
            <a:pPr>
              <a:defRPr/>
            </a:pPr>
            <a:fld id="{887C43B5-F6A4-4E52-8A10-62C40587462C}" type="datetimeFigureOut">
              <a:rPr lang="it-IT"/>
              <a:pPr>
                <a:defRPr/>
              </a:pPr>
              <a:t>01/07/2022</a:t>
            </a:fld>
            <a:endParaRPr lang="it-IT"/>
          </a:p>
        </p:txBody>
      </p:sp>
      <p:sp>
        <p:nvSpPr>
          <p:cNvPr id="6" name="Segnaposto piè di pagina 9">
            <a:extLst>
              <a:ext uri="{FF2B5EF4-FFF2-40B4-BE49-F238E27FC236}">
                <a16:creationId xmlns:a16="http://schemas.microsoft.com/office/drawing/2014/main" id="{9DDAE945-12AB-3C40-D2AD-0CC02C6A5C3D}"/>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21">
            <a:extLst>
              <a:ext uri="{FF2B5EF4-FFF2-40B4-BE49-F238E27FC236}">
                <a16:creationId xmlns:a16="http://schemas.microsoft.com/office/drawing/2014/main" id="{EFE7D5AA-6148-B1E8-E6A3-D84114D5433B}"/>
              </a:ext>
            </a:extLst>
          </p:cNvPr>
          <p:cNvSpPr>
            <a:spLocks noGrp="1"/>
          </p:cNvSpPr>
          <p:nvPr>
            <p:ph type="sldNum" sz="quarter" idx="12"/>
          </p:nvPr>
        </p:nvSpPr>
        <p:spPr/>
        <p:txBody>
          <a:bodyPr/>
          <a:lstStyle>
            <a:lvl1pPr>
              <a:defRPr/>
            </a:lvl1pPr>
          </a:lstStyle>
          <a:p>
            <a:pPr>
              <a:defRPr/>
            </a:pPr>
            <a:fld id="{208760A0-B02D-475E-83DC-C326F96A804D}" type="slidenum">
              <a:rPr lang="it-IT" altLang="it-IT"/>
              <a:pPr>
                <a:defRPr/>
              </a:pPr>
              <a:t>‹N›</a:t>
            </a:fld>
            <a:endParaRPr lang="it-IT" altLang="it-IT"/>
          </a:p>
        </p:txBody>
      </p:sp>
    </p:spTree>
    <p:extLst>
      <p:ext uri="{BB962C8B-B14F-4D97-AF65-F5344CB8AC3E}">
        <p14:creationId xmlns:p14="http://schemas.microsoft.com/office/powerpoint/2010/main" val="234092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lstStyle>
            <a:lvl1pPr algn="ctr">
              <a:defRPr sz="4500" b="1" cap="none" baseline="0"/>
            </a:lvl1pPr>
            <a:extLst/>
          </a:lstStyle>
          <a:p>
            <a:r>
              <a:rPr lang="it-IT"/>
              <a:t>Fare clic per modificare lo stile del titolo</a:t>
            </a:r>
            <a:endParaRPr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it-IT"/>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it-IT"/>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23">
            <a:extLst>
              <a:ext uri="{FF2B5EF4-FFF2-40B4-BE49-F238E27FC236}">
                <a16:creationId xmlns:a16="http://schemas.microsoft.com/office/drawing/2014/main" id="{92C5EE57-76AF-67D0-6C53-F53172CC535B}"/>
              </a:ext>
            </a:extLst>
          </p:cNvPr>
          <p:cNvSpPr>
            <a:spLocks noGrp="1"/>
          </p:cNvSpPr>
          <p:nvPr>
            <p:ph type="dt" sz="half" idx="10"/>
          </p:nvPr>
        </p:nvSpPr>
        <p:spPr/>
        <p:txBody>
          <a:bodyPr/>
          <a:lstStyle>
            <a:lvl1pPr>
              <a:defRPr/>
            </a:lvl1pPr>
          </a:lstStyle>
          <a:p>
            <a:pPr>
              <a:defRPr/>
            </a:pPr>
            <a:fld id="{F84C7D4A-6FFB-46A8-B9E5-0E596DA51827}" type="datetimeFigureOut">
              <a:rPr lang="it-IT"/>
              <a:pPr>
                <a:defRPr/>
              </a:pPr>
              <a:t>01/07/2022</a:t>
            </a:fld>
            <a:endParaRPr lang="it-IT"/>
          </a:p>
        </p:txBody>
      </p:sp>
      <p:sp>
        <p:nvSpPr>
          <p:cNvPr id="8" name="Segnaposto piè di pagina 9">
            <a:extLst>
              <a:ext uri="{FF2B5EF4-FFF2-40B4-BE49-F238E27FC236}">
                <a16:creationId xmlns:a16="http://schemas.microsoft.com/office/drawing/2014/main" id="{871AE052-0384-8B31-9FD2-91A984B6DC60}"/>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21">
            <a:extLst>
              <a:ext uri="{FF2B5EF4-FFF2-40B4-BE49-F238E27FC236}">
                <a16:creationId xmlns:a16="http://schemas.microsoft.com/office/drawing/2014/main" id="{E417EFAF-629D-3614-FACC-E81095BF7D5F}"/>
              </a:ext>
            </a:extLst>
          </p:cNvPr>
          <p:cNvSpPr>
            <a:spLocks noGrp="1"/>
          </p:cNvSpPr>
          <p:nvPr>
            <p:ph type="sldNum" sz="quarter" idx="12"/>
          </p:nvPr>
        </p:nvSpPr>
        <p:spPr/>
        <p:txBody>
          <a:bodyPr/>
          <a:lstStyle>
            <a:lvl1pPr>
              <a:defRPr/>
            </a:lvl1pPr>
          </a:lstStyle>
          <a:p>
            <a:pPr>
              <a:defRPr/>
            </a:pPr>
            <a:fld id="{AAA85A9C-721C-425C-982F-4E6BD149FEBA}" type="slidenum">
              <a:rPr lang="it-IT" altLang="it-IT"/>
              <a:pPr>
                <a:defRPr/>
              </a:pPr>
              <a:t>‹N›</a:t>
            </a:fld>
            <a:endParaRPr lang="it-IT" altLang="it-IT"/>
          </a:p>
        </p:txBody>
      </p:sp>
    </p:spTree>
    <p:extLst>
      <p:ext uri="{BB962C8B-B14F-4D97-AF65-F5344CB8AC3E}">
        <p14:creationId xmlns:p14="http://schemas.microsoft.com/office/powerpoint/2010/main" val="1919980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lang="it-IT"/>
              <a:t>Fare clic per modificare lo stile del titolo</a:t>
            </a:r>
            <a:endParaRPr lang="en-US"/>
          </a:p>
        </p:txBody>
      </p:sp>
      <p:sp>
        <p:nvSpPr>
          <p:cNvPr id="3" name="Segnaposto data 23">
            <a:extLst>
              <a:ext uri="{FF2B5EF4-FFF2-40B4-BE49-F238E27FC236}">
                <a16:creationId xmlns:a16="http://schemas.microsoft.com/office/drawing/2014/main" id="{A4DA6990-546B-7BE6-0680-D7AE8480F407}"/>
              </a:ext>
            </a:extLst>
          </p:cNvPr>
          <p:cNvSpPr>
            <a:spLocks noGrp="1"/>
          </p:cNvSpPr>
          <p:nvPr>
            <p:ph type="dt" sz="half" idx="10"/>
          </p:nvPr>
        </p:nvSpPr>
        <p:spPr/>
        <p:txBody>
          <a:bodyPr/>
          <a:lstStyle>
            <a:lvl1pPr>
              <a:defRPr/>
            </a:lvl1pPr>
          </a:lstStyle>
          <a:p>
            <a:pPr>
              <a:defRPr/>
            </a:pPr>
            <a:fld id="{6D176517-730D-4AC5-B1E7-7169F3C4627D}" type="datetimeFigureOut">
              <a:rPr lang="it-IT"/>
              <a:pPr>
                <a:defRPr/>
              </a:pPr>
              <a:t>01/07/2022</a:t>
            </a:fld>
            <a:endParaRPr lang="it-IT"/>
          </a:p>
        </p:txBody>
      </p:sp>
      <p:sp>
        <p:nvSpPr>
          <p:cNvPr id="4" name="Segnaposto piè di pagina 9">
            <a:extLst>
              <a:ext uri="{FF2B5EF4-FFF2-40B4-BE49-F238E27FC236}">
                <a16:creationId xmlns:a16="http://schemas.microsoft.com/office/drawing/2014/main" id="{FB074E46-59C7-DF78-45DA-192266E4139E}"/>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21">
            <a:extLst>
              <a:ext uri="{FF2B5EF4-FFF2-40B4-BE49-F238E27FC236}">
                <a16:creationId xmlns:a16="http://schemas.microsoft.com/office/drawing/2014/main" id="{9BEF5A14-F0BA-33F4-9DEF-04F475E27DCD}"/>
              </a:ext>
            </a:extLst>
          </p:cNvPr>
          <p:cNvSpPr>
            <a:spLocks noGrp="1"/>
          </p:cNvSpPr>
          <p:nvPr>
            <p:ph type="sldNum" sz="quarter" idx="12"/>
          </p:nvPr>
        </p:nvSpPr>
        <p:spPr/>
        <p:txBody>
          <a:bodyPr/>
          <a:lstStyle>
            <a:lvl1pPr>
              <a:defRPr/>
            </a:lvl1pPr>
          </a:lstStyle>
          <a:p>
            <a:pPr>
              <a:defRPr/>
            </a:pPr>
            <a:fld id="{F15C22EB-B900-4279-9A5C-4588E21580B0}" type="slidenum">
              <a:rPr lang="it-IT" altLang="it-IT"/>
              <a:pPr>
                <a:defRPr/>
              </a:pPr>
              <a:t>‹N›</a:t>
            </a:fld>
            <a:endParaRPr lang="it-IT" altLang="it-IT"/>
          </a:p>
        </p:txBody>
      </p:sp>
    </p:spTree>
    <p:extLst>
      <p:ext uri="{BB962C8B-B14F-4D97-AF65-F5344CB8AC3E}">
        <p14:creationId xmlns:p14="http://schemas.microsoft.com/office/powerpoint/2010/main" val="125949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B685389-F598-AD5B-7F15-739343E82CA9}"/>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Rettangolo 2">
            <a:extLst>
              <a:ext uri="{FF2B5EF4-FFF2-40B4-BE49-F238E27FC236}">
                <a16:creationId xmlns:a16="http://schemas.microsoft.com/office/drawing/2014/main" id="{BE52F399-1644-B15D-15C2-F9DD9B53FE8F}"/>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Segnaposto data 1">
            <a:extLst>
              <a:ext uri="{FF2B5EF4-FFF2-40B4-BE49-F238E27FC236}">
                <a16:creationId xmlns:a16="http://schemas.microsoft.com/office/drawing/2014/main" id="{FA281AD7-A740-BF2B-EE52-4C1D8EFAB966}"/>
              </a:ext>
            </a:extLst>
          </p:cNvPr>
          <p:cNvSpPr>
            <a:spLocks noGrp="1"/>
          </p:cNvSpPr>
          <p:nvPr>
            <p:ph type="dt" sz="half" idx="10"/>
          </p:nvPr>
        </p:nvSpPr>
        <p:spPr/>
        <p:txBody>
          <a:bodyPr/>
          <a:lstStyle>
            <a:lvl1pPr>
              <a:defRPr/>
            </a:lvl1pPr>
            <a:extLst/>
          </a:lstStyle>
          <a:p>
            <a:pPr>
              <a:defRPr/>
            </a:pPr>
            <a:fld id="{10E9A1F5-94F3-455D-800D-F793F5F4A6EF}" type="datetimeFigureOut">
              <a:rPr lang="it-IT"/>
              <a:pPr>
                <a:defRPr/>
              </a:pPr>
              <a:t>01/07/2022</a:t>
            </a:fld>
            <a:endParaRPr lang="it-IT"/>
          </a:p>
        </p:txBody>
      </p:sp>
      <p:sp>
        <p:nvSpPr>
          <p:cNvPr id="5" name="Segnaposto piè di pagina 2">
            <a:extLst>
              <a:ext uri="{FF2B5EF4-FFF2-40B4-BE49-F238E27FC236}">
                <a16:creationId xmlns:a16="http://schemas.microsoft.com/office/drawing/2014/main" id="{633C150B-25BF-7400-6124-956FBB5AD57C}"/>
              </a:ext>
            </a:extLst>
          </p:cNvPr>
          <p:cNvSpPr>
            <a:spLocks noGrp="1"/>
          </p:cNvSpPr>
          <p:nvPr>
            <p:ph type="ftr" sz="quarter" idx="11"/>
          </p:nvPr>
        </p:nvSpPr>
        <p:spPr/>
        <p:txBody>
          <a:bodyPr/>
          <a:lstStyle>
            <a:lvl1pPr>
              <a:defRPr/>
            </a:lvl1pPr>
            <a:extLst/>
          </a:lstStyle>
          <a:p>
            <a:pPr>
              <a:defRPr/>
            </a:pPr>
            <a:endParaRPr lang="it-IT"/>
          </a:p>
        </p:txBody>
      </p:sp>
      <p:sp>
        <p:nvSpPr>
          <p:cNvPr id="6" name="Segnaposto numero diapositiva 3">
            <a:extLst>
              <a:ext uri="{FF2B5EF4-FFF2-40B4-BE49-F238E27FC236}">
                <a16:creationId xmlns:a16="http://schemas.microsoft.com/office/drawing/2014/main" id="{72BE39F8-ECAF-303E-7380-A36A6FC4D497}"/>
              </a:ext>
            </a:extLst>
          </p:cNvPr>
          <p:cNvSpPr>
            <a:spLocks noGrp="1"/>
          </p:cNvSpPr>
          <p:nvPr>
            <p:ph type="sldNum" sz="quarter" idx="12"/>
          </p:nvPr>
        </p:nvSpPr>
        <p:spPr/>
        <p:txBody>
          <a:bodyPr/>
          <a:lstStyle>
            <a:lvl1pPr>
              <a:defRPr/>
            </a:lvl1pPr>
          </a:lstStyle>
          <a:p>
            <a:pPr>
              <a:defRPr/>
            </a:pPr>
            <a:fld id="{E91E7453-195E-4717-9776-7DDB45ECC70A}" type="slidenum">
              <a:rPr lang="it-IT" altLang="it-IT"/>
              <a:pPr>
                <a:defRPr/>
              </a:pPr>
              <a:t>‹N›</a:t>
            </a:fld>
            <a:endParaRPr lang="it-IT" altLang="it-IT"/>
          </a:p>
        </p:txBody>
      </p:sp>
    </p:spTree>
    <p:extLst>
      <p:ext uri="{BB962C8B-B14F-4D97-AF65-F5344CB8AC3E}">
        <p14:creationId xmlns:p14="http://schemas.microsoft.com/office/powerpoint/2010/main" val="316944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it-IT"/>
              <a:t>Fare clic per modificare lo stile del titolo</a:t>
            </a:r>
            <a:endParaRPr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it-IT"/>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23">
            <a:extLst>
              <a:ext uri="{FF2B5EF4-FFF2-40B4-BE49-F238E27FC236}">
                <a16:creationId xmlns:a16="http://schemas.microsoft.com/office/drawing/2014/main" id="{B42B42B6-4B7F-B2D9-4D0B-2D407E22DBBA}"/>
              </a:ext>
            </a:extLst>
          </p:cNvPr>
          <p:cNvSpPr>
            <a:spLocks noGrp="1"/>
          </p:cNvSpPr>
          <p:nvPr>
            <p:ph type="dt" sz="half" idx="10"/>
          </p:nvPr>
        </p:nvSpPr>
        <p:spPr/>
        <p:txBody>
          <a:bodyPr/>
          <a:lstStyle>
            <a:lvl1pPr>
              <a:defRPr/>
            </a:lvl1pPr>
          </a:lstStyle>
          <a:p>
            <a:pPr>
              <a:defRPr/>
            </a:pPr>
            <a:fld id="{F81051C5-A0FB-4C24-B629-424102078329}" type="datetimeFigureOut">
              <a:rPr lang="it-IT"/>
              <a:pPr>
                <a:defRPr/>
              </a:pPr>
              <a:t>01/07/2022</a:t>
            </a:fld>
            <a:endParaRPr lang="it-IT"/>
          </a:p>
        </p:txBody>
      </p:sp>
      <p:sp>
        <p:nvSpPr>
          <p:cNvPr id="6" name="Segnaposto piè di pagina 9">
            <a:extLst>
              <a:ext uri="{FF2B5EF4-FFF2-40B4-BE49-F238E27FC236}">
                <a16:creationId xmlns:a16="http://schemas.microsoft.com/office/drawing/2014/main" id="{3D0A9EB3-ADE6-ED18-1688-4606EC5E213C}"/>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21">
            <a:extLst>
              <a:ext uri="{FF2B5EF4-FFF2-40B4-BE49-F238E27FC236}">
                <a16:creationId xmlns:a16="http://schemas.microsoft.com/office/drawing/2014/main" id="{4419EE45-3A0D-6A62-36EB-3436950D3369}"/>
              </a:ext>
            </a:extLst>
          </p:cNvPr>
          <p:cNvSpPr>
            <a:spLocks noGrp="1"/>
          </p:cNvSpPr>
          <p:nvPr>
            <p:ph type="sldNum" sz="quarter" idx="12"/>
          </p:nvPr>
        </p:nvSpPr>
        <p:spPr/>
        <p:txBody>
          <a:bodyPr/>
          <a:lstStyle>
            <a:lvl1pPr>
              <a:defRPr/>
            </a:lvl1pPr>
          </a:lstStyle>
          <a:p>
            <a:pPr>
              <a:defRPr/>
            </a:pPr>
            <a:fld id="{35A59D8C-8DF4-42BA-BC47-F0184B2E31F7}" type="slidenum">
              <a:rPr lang="it-IT" altLang="it-IT"/>
              <a:pPr>
                <a:defRPr/>
              </a:pPr>
              <a:t>‹N›</a:t>
            </a:fld>
            <a:endParaRPr lang="it-IT" altLang="it-IT"/>
          </a:p>
        </p:txBody>
      </p:sp>
    </p:spTree>
    <p:extLst>
      <p:ext uri="{BB962C8B-B14F-4D97-AF65-F5344CB8AC3E}">
        <p14:creationId xmlns:p14="http://schemas.microsoft.com/office/powerpoint/2010/main" val="2789727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639E0F9-39F6-E154-C7E4-49CF5D6871B5}"/>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Elaborazione 5">
            <a:extLst>
              <a:ext uri="{FF2B5EF4-FFF2-40B4-BE49-F238E27FC236}">
                <a16:creationId xmlns:a16="http://schemas.microsoft.com/office/drawing/2014/main" id="{B5675D42-A22C-0969-F947-9D609C3E5FA8}"/>
              </a:ext>
            </a:extLst>
          </p:cNvPr>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Elaborazione 6">
            <a:extLst>
              <a:ext uri="{FF2B5EF4-FFF2-40B4-BE49-F238E27FC236}">
                <a16:creationId xmlns:a16="http://schemas.microsoft.com/office/drawing/2014/main" id="{9FD5B62C-C68A-7009-4512-C6DD83C60359}"/>
              </a:ext>
            </a:extLst>
          </p:cNvPr>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it-IT"/>
              <a:t>Fare clic per modificare lo stile del titolo</a:t>
            </a:r>
            <a:endParaRPr lang="en-US"/>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it-IT" noProof="0"/>
              <a:t>Fare clic sull'icona per inserire un'immagine</a:t>
            </a:r>
            <a:endParaRPr lang="en-US" noProof="0"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it-IT"/>
              <a:t>Fare clic per modificare stili del testo dello schema</a:t>
            </a:r>
          </a:p>
        </p:txBody>
      </p:sp>
      <p:sp>
        <p:nvSpPr>
          <p:cNvPr id="8" name="Segnaposto data 4">
            <a:extLst>
              <a:ext uri="{FF2B5EF4-FFF2-40B4-BE49-F238E27FC236}">
                <a16:creationId xmlns:a16="http://schemas.microsoft.com/office/drawing/2014/main" id="{FE817F6A-DABC-EEE2-A204-3A289E8E5C33}"/>
              </a:ext>
            </a:extLst>
          </p:cNvPr>
          <p:cNvSpPr>
            <a:spLocks noGrp="1"/>
          </p:cNvSpPr>
          <p:nvPr>
            <p:ph type="dt" sz="half" idx="10"/>
          </p:nvPr>
        </p:nvSpPr>
        <p:spPr/>
        <p:txBody>
          <a:bodyPr/>
          <a:lstStyle>
            <a:lvl1pPr>
              <a:defRPr/>
            </a:lvl1pPr>
            <a:extLst/>
          </a:lstStyle>
          <a:p>
            <a:pPr>
              <a:defRPr/>
            </a:pPr>
            <a:fld id="{7738663A-7B81-4603-9180-FD8E97995C1C}" type="datetimeFigureOut">
              <a:rPr lang="it-IT"/>
              <a:pPr>
                <a:defRPr/>
              </a:pPr>
              <a:t>01/07/2022</a:t>
            </a:fld>
            <a:endParaRPr lang="it-IT"/>
          </a:p>
        </p:txBody>
      </p:sp>
      <p:sp>
        <p:nvSpPr>
          <p:cNvPr id="9" name="Segnaposto piè di pagina 5">
            <a:extLst>
              <a:ext uri="{FF2B5EF4-FFF2-40B4-BE49-F238E27FC236}">
                <a16:creationId xmlns:a16="http://schemas.microsoft.com/office/drawing/2014/main" id="{476EE291-7741-68F2-DA2C-B085460BC02C}"/>
              </a:ext>
            </a:extLst>
          </p:cNvPr>
          <p:cNvSpPr>
            <a:spLocks noGrp="1"/>
          </p:cNvSpPr>
          <p:nvPr>
            <p:ph type="ftr" sz="quarter" idx="11"/>
          </p:nvPr>
        </p:nvSpPr>
        <p:spPr/>
        <p:txBody>
          <a:bodyPr/>
          <a:lstStyle>
            <a:lvl1pPr>
              <a:defRPr/>
            </a:lvl1pPr>
            <a:extLst/>
          </a:lstStyle>
          <a:p>
            <a:pPr>
              <a:defRPr/>
            </a:pPr>
            <a:endParaRPr lang="it-IT"/>
          </a:p>
        </p:txBody>
      </p:sp>
      <p:sp>
        <p:nvSpPr>
          <p:cNvPr id="10" name="Segnaposto numero diapositiva 6">
            <a:extLst>
              <a:ext uri="{FF2B5EF4-FFF2-40B4-BE49-F238E27FC236}">
                <a16:creationId xmlns:a16="http://schemas.microsoft.com/office/drawing/2014/main" id="{EEDBDF78-8C1A-A3F8-C75E-3A7820E7593B}"/>
              </a:ext>
            </a:extLst>
          </p:cNvPr>
          <p:cNvSpPr>
            <a:spLocks noGrp="1"/>
          </p:cNvSpPr>
          <p:nvPr>
            <p:ph type="sldNum" sz="quarter" idx="12"/>
          </p:nvPr>
        </p:nvSpPr>
        <p:spPr/>
        <p:txBody>
          <a:bodyPr/>
          <a:lstStyle>
            <a:lvl1pPr>
              <a:defRPr/>
            </a:lvl1pPr>
          </a:lstStyle>
          <a:p>
            <a:pPr>
              <a:defRPr/>
            </a:pPr>
            <a:fld id="{48DDF4D4-71E6-48E1-80E7-9B083D207275}" type="slidenum">
              <a:rPr lang="it-IT" altLang="it-IT"/>
              <a:pPr>
                <a:defRPr/>
              </a:pPr>
              <a:t>‹N›</a:t>
            </a:fld>
            <a:endParaRPr lang="it-IT" altLang="it-IT"/>
          </a:p>
        </p:txBody>
      </p:sp>
    </p:spTree>
    <p:extLst>
      <p:ext uri="{BB962C8B-B14F-4D97-AF65-F5344CB8AC3E}">
        <p14:creationId xmlns:p14="http://schemas.microsoft.com/office/powerpoint/2010/main" val="140961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Torta 6">
            <a:extLst>
              <a:ext uri="{FF2B5EF4-FFF2-40B4-BE49-F238E27FC236}">
                <a16:creationId xmlns:a16="http://schemas.microsoft.com/office/drawing/2014/main" id="{F1636256-B104-4D7E-9783-B2EEE9ECF67D}"/>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e 7">
            <a:extLst>
              <a:ext uri="{FF2B5EF4-FFF2-40B4-BE49-F238E27FC236}">
                <a16:creationId xmlns:a16="http://schemas.microsoft.com/office/drawing/2014/main" id="{C571E3DB-C9D0-6273-622A-1513488FEF26}"/>
              </a:ext>
            </a:extLst>
          </p:cNvPr>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Anello 10">
            <a:extLst>
              <a:ext uri="{FF2B5EF4-FFF2-40B4-BE49-F238E27FC236}">
                <a16:creationId xmlns:a16="http://schemas.microsoft.com/office/drawing/2014/main" id="{16896AA0-9054-C017-B305-DEF8D30F4766}"/>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ttangolo 11">
            <a:extLst>
              <a:ext uri="{FF2B5EF4-FFF2-40B4-BE49-F238E27FC236}">
                <a16:creationId xmlns:a16="http://schemas.microsoft.com/office/drawing/2014/main" id="{47C158C8-53FB-140D-40FC-594C93D834A7}"/>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egnaposto titolo 4">
            <a:extLst>
              <a:ext uri="{FF2B5EF4-FFF2-40B4-BE49-F238E27FC236}">
                <a16:creationId xmlns:a16="http://schemas.microsoft.com/office/drawing/2014/main" id="{C41051E7-C5A7-D0E3-F0A3-D4E6722FB515}"/>
              </a:ext>
            </a:extLst>
          </p:cNvPr>
          <p:cNvSpPr>
            <a:spLocks noGrp="1"/>
          </p:cNvSpPr>
          <p:nvPr>
            <p:ph type="title"/>
          </p:nvPr>
        </p:nvSpPr>
        <p:spPr>
          <a:xfrm>
            <a:off x="1435100" y="274638"/>
            <a:ext cx="7499350" cy="1143000"/>
          </a:xfrm>
          <a:prstGeom prst="rect">
            <a:avLst/>
          </a:prstGeom>
        </p:spPr>
        <p:txBody>
          <a:bodyPr anchor="ctr">
            <a:normAutofit/>
          </a:bodyPr>
          <a:lstStyle/>
          <a:p>
            <a:r>
              <a:rPr lang="it-IT"/>
              <a:t>Fare clic per modificare lo stile del titolo</a:t>
            </a:r>
            <a:endParaRPr lang="en-US"/>
          </a:p>
        </p:txBody>
      </p:sp>
      <p:sp>
        <p:nvSpPr>
          <p:cNvPr id="1033" name="Segnaposto testo 8">
            <a:extLst>
              <a:ext uri="{FF2B5EF4-FFF2-40B4-BE49-F238E27FC236}">
                <a16:creationId xmlns:a16="http://schemas.microsoft.com/office/drawing/2014/main" id="{F627EA07-1BB9-E651-552F-4DFE21755F25}"/>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24" name="Segnaposto data 23">
            <a:extLst>
              <a:ext uri="{FF2B5EF4-FFF2-40B4-BE49-F238E27FC236}">
                <a16:creationId xmlns:a16="http://schemas.microsoft.com/office/drawing/2014/main" id="{DE0F1466-00AF-BC1B-9783-731F3E24217A}"/>
              </a:ext>
            </a:extLst>
          </p:cNvPr>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D9F9990E-A7E1-4750-ADB2-C03A74DBAA03}" type="datetimeFigureOut">
              <a:rPr lang="it-IT"/>
              <a:pPr>
                <a:defRPr/>
              </a:pPr>
              <a:t>01/07/2022</a:t>
            </a:fld>
            <a:endParaRPr lang="it-IT"/>
          </a:p>
        </p:txBody>
      </p:sp>
      <p:sp>
        <p:nvSpPr>
          <p:cNvPr id="10" name="Segnaposto piè di pagina 9">
            <a:extLst>
              <a:ext uri="{FF2B5EF4-FFF2-40B4-BE49-F238E27FC236}">
                <a16:creationId xmlns:a16="http://schemas.microsoft.com/office/drawing/2014/main" id="{9C3932E6-2A92-3DE9-B1CD-F1964BB7AB14}"/>
              </a:ext>
            </a:extLst>
          </p:cNvPr>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it-IT"/>
          </a:p>
        </p:txBody>
      </p:sp>
      <p:sp>
        <p:nvSpPr>
          <p:cNvPr id="22" name="Segnaposto numero diapositiva 21">
            <a:extLst>
              <a:ext uri="{FF2B5EF4-FFF2-40B4-BE49-F238E27FC236}">
                <a16:creationId xmlns:a16="http://schemas.microsoft.com/office/drawing/2014/main" id="{693F27AE-41DF-1208-F579-B0832D050871}"/>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4B1A0"/>
                </a:solidFill>
                <a:latin typeface="Gill Sans MT" panose="020B0502020104020203" pitchFamily="34" charset="0"/>
              </a:defRPr>
            </a:lvl1pPr>
          </a:lstStyle>
          <a:p>
            <a:pPr>
              <a:defRPr/>
            </a:pPr>
            <a:fld id="{3386902A-C548-418D-A72B-F444CAE66C7E}" type="slidenum">
              <a:rPr lang="it-IT" altLang="it-IT"/>
              <a:pPr>
                <a:defRPr/>
              </a:pPr>
              <a:t>‹N›</a:t>
            </a:fld>
            <a:endParaRPr lang="it-IT" altLang="it-IT"/>
          </a:p>
        </p:txBody>
      </p:sp>
      <p:sp>
        <p:nvSpPr>
          <p:cNvPr id="15" name="Rettangolo 14">
            <a:extLst>
              <a:ext uri="{FF2B5EF4-FFF2-40B4-BE49-F238E27FC236}">
                <a16:creationId xmlns:a16="http://schemas.microsoft.com/office/drawing/2014/main" id="{7E51EC74-2B8A-241C-8DE2-82B12AEBFC50}"/>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04" r:id="rId1"/>
    <p:sldLayoutId id="2147483997" r:id="rId2"/>
    <p:sldLayoutId id="2147484005" r:id="rId3"/>
    <p:sldLayoutId id="2147483998" r:id="rId4"/>
    <p:sldLayoutId id="2147483999" r:id="rId5"/>
    <p:sldLayoutId id="2147484000" r:id="rId6"/>
    <p:sldLayoutId id="2147484006" r:id="rId7"/>
    <p:sldLayoutId id="2147484001" r:id="rId8"/>
    <p:sldLayoutId id="2147484007" r:id="rId9"/>
    <p:sldLayoutId id="2147484002" r:id="rId10"/>
    <p:sldLayoutId id="2147484003" r:id="rId11"/>
  </p:sldLayoutIdLst>
  <p:txStyles>
    <p:titleStyle>
      <a:lvl1pPr algn="l" rtl="0" eaLnBrk="0" fontAlgn="base" hangingPunct="0">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11488B"/>
          </a:solidFill>
          <a:latin typeface="Gill Sans MT" pitchFamily="34" charset="0"/>
        </a:defRPr>
      </a:lvl2pPr>
      <a:lvl3pPr algn="l" rtl="0" eaLnBrk="0" fontAlgn="base" hangingPunct="0">
        <a:spcBef>
          <a:spcPct val="0"/>
        </a:spcBef>
        <a:spcAft>
          <a:spcPct val="0"/>
        </a:spcAft>
        <a:defRPr sz="4300">
          <a:solidFill>
            <a:srgbClr val="11488B"/>
          </a:solidFill>
          <a:latin typeface="Gill Sans MT" pitchFamily="34" charset="0"/>
        </a:defRPr>
      </a:lvl3pPr>
      <a:lvl4pPr algn="l" rtl="0" eaLnBrk="0" fontAlgn="base" hangingPunct="0">
        <a:spcBef>
          <a:spcPct val="0"/>
        </a:spcBef>
        <a:spcAft>
          <a:spcPct val="0"/>
        </a:spcAft>
        <a:defRPr sz="4300">
          <a:solidFill>
            <a:srgbClr val="11488B"/>
          </a:solidFill>
          <a:latin typeface="Gill Sans MT" pitchFamily="34" charset="0"/>
        </a:defRPr>
      </a:lvl4pPr>
      <a:lvl5pPr algn="l" rtl="0" eaLnBrk="0" fontAlgn="base" hangingPunct="0">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9BBB59"/>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064A2"/>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E8A1F7B3-95B9-0C5D-CDB8-3DB2446F8DE8}"/>
              </a:ext>
            </a:extLst>
          </p:cNvPr>
          <p:cNvSpPr>
            <a:spLocks noGrp="1"/>
          </p:cNvSpPr>
          <p:nvPr>
            <p:ph type="subTitle" idx="1"/>
          </p:nvPr>
        </p:nvSpPr>
        <p:spPr>
          <a:xfrm>
            <a:off x="1143000" y="357188"/>
            <a:ext cx="7407275" cy="6215062"/>
          </a:xfrm>
        </p:spPr>
        <p:txBody>
          <a:bodyPr>
            <a:normAutofit fontScale="55000" lnSpcReduction="20000"/>
          </a:bodyPr>
          <a:lstStyle/>
          <a:p>
            <a:pPr eaLnBrk="1" fontAlgn="auto" hangingPunct="1">
              <a:lnSpc>
                <a:spcPct val="120000"/>
              </a:lnSpc>
              <a:spcAft>
                <a:spcPts val="0"/>
              </a:spcAft>
              <a:defRPr/>
            </a:pPr>
            <a:r>
              <a:rPr lang="fr-FR" sz="3300" b="1" dirty="0"/>
              <a:t>Quid est « qui » ?</a:t>
            </a:r>
          </a:p>
          <a:p>
            <a:pPr eaLnBrk="1" fontAlgn="auto" hangingPunct="1">
              <a:lnSpc>
                <a:spcPct val="120000"/>
              </a:lnSpc>
              <a:spcAft>
                <a:spcPts val="0"/>
              </a:spcAft>
              <a:defRPr/>
            </a:pPr>
            <a:r>
              <a:rPr lang="fr-FR" sz="3300" b="1" dirty="0"/>
              <a:t>Colloque sur la phrase relative,</a:t>
            </a:r>
          </a:p>
          <a:p>
            <a:pPr eaLnBrk="1" fontAlgn="auto" hangingPunct="1">
              <a:lnSpc>
                <a:spcPct val="120000"/>
              </a:lnSpc>
              <a:spcAft>
                <a:spcPts val="0"/>
              </a:spcAft>
              <a:defRPr/>
            </a:pPr>
            <a:r>
              <a:rPr lang="fr-FR" sz="3300" b="1" dirty="0"/>
              <a:t>du proto-italique au </a:t>
            </a:r>
            <a:r>
              <a:rPr lang="fr-FR" sz="3300" b="1" dirty="0" err="1"/>
              <a:t>proto-roman</a:t>
            </a:r>
            <a:endParaRPr lang="it-IT" sz="3300" i="1" dirty="0"/>
          </a:p>
          <a:p>
            <a:pPr algn="ctr" eaLnBrk="1" fontAlgn="auto" hangingPunct="1">
              <a:spcBef>
                <a:spcPts val="7200"/>
              </a:spcBef>
              <a:spcAft>
                <a:spcPts val="0"/>
              </a:spcAft>
              <a:defRPr/>
            </a:pPr>
            <a:r>
              <a:rPr lang="en-US" sz="8000" dirty="0"/>
              <a:t>Qui or is qui? </a:t>
            </a:r>
          </a:p>
          <a:p>
            <a:pPr algn="ctr" eaLnBrk="1" fontAlgn="auto" hangingPunct="1">
              <a:spcBef>
                <a:spcPts val="1800"/>
              </a:spcBef>
              <a:spcAft>
                <a:spcPts val="0"/>
              </a:spcAft>
              <a:defRPr/>
            </a:pPr>
            <a:r>
              <a:rPr lang="en-US" sz="8000" dirty="0"/>
              <a:t>On free and semi-free relative clauses in Latin</a:t>
            </a:r>
            <a:endParaRPr lang="it-IT" sz="8000" i="1" dirty="0"/>
          </a:p>
          <a:p>
            <a:pPr algn="ctr" eaLnBrk="1" fontAlgn="auto" hangingPunct="1">
              <a:spcBef>
                <a:spcPts val="5400"/>
              </a:spcBef>
              <a:spcAft>
                <a:spcPts val="0"/>
              </a:spcAft>
              <a:defRPr/>
            </a:pPr>
            <a:endParaRPr lang="it-IT" sz="4400" i="1" dirty="0"/>
          </a:p>
          <a:p>
            <a:pPr algn="r" eaLnBrk="1" fontAlgn="auto" hangingPunct="1">
              <a:spcAft>
                <a:spcPts val="0"/>
              </a:spcAft>
              <a:buFont typeface="Wingdings 2"/>
              <a:buNone/>
              <a:defRPr/>
            </a:pPr>
            <a:endParaRPr lang="it-IT" sz="2400" dirty="0"/>
          </a:p>
          <a:p>
            <a:pPr algn="r" eaLnBrk="1" fontAlgn="auto" hangingPunct="1">
              <a:spcAft>
                <a:spcPts val="0"/>
              </a:spcAft>
              <a:buFont typeface="Wingdings 2"/>
              <a:buNone/>
              <a:defRPr/>
            </a:pPr>
            <a:r>
              <a:rPr lang="it-IT" sz="2900" dirty="0"/>
              <a:t>Anna Pompei </a:t>
            </a:r>
          </a:p>
          <a:p>
            <a:pPr algn="r" eaLnBrk="1" fontAlgn="auto" hangingPunct="1">
              <a:spcAft>
                <a:spcPts val="0"/>
              </a:spcAft>
              <a:buFont typeface="Wingdings 2"/>
              <a:buNone/>
              <a:defRPr/>
            </a:pPr>
            <a:r>
              <a:rPr lang="it-IT" sz="2900" dirty="0"/>
              <a:t>Università degli Studi Roma Tre</a:t>
            </a:r>
          </a:p>
          <a:p>
            <a:pPr algn="r" eaLnBrk="1" fontAlgn="auto" hangingPunct="1">
              <a:spcAft>
                <a:spcPts val="0"/>
              </a:spcAft>
              <a:buFont typeface="Wingdings 2"/>
              <a:buNone/>
              <a:defRPr/>
            </a:pPr>
            <a:r>
              <a:rPr lang="it-IT" sz="2900" dirty="0"/>
              <a:t>anna.pompei@uniroma3.it</a:t>
            </a:r>
            <a:endParaRPr lang="it-IT" sz="29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rPr>
              <a:t>	</a:t>
            </a:r>
            <a:r>
              <a:rPr lang="en-US" sz="2400" dirty="0" err="1">
                <a:latin typeface="Times New Roman" panose="02020603050405020304" pitchFamily="18" charset="0"/>
              </a:rPr>
              <a:t>Phoric</a:t>
            </a:r>
            <a:r>
              <a:rPr lang="en-US" sz="2400" dirty="0">
                <a:latin typeface="Times New Roman" panose="02020603050405020304" pitchFamily="18" charset="0"/>
              </a:rPr>
              <a:t> elements</a:t>
            </a:r>
            <a:endParaRPr lang="fr-FR" sz="1800" i="1" dirty="0">
              <a:effectLst/>
              <a:latin typeface="Times New Roman" panose="02020603050405020304" pitchFamily="18" charset="0"/>
              <a:ea typeface="Calibri" panose="020F0502020204030204" pitchFamily="34" charset="0"/>
              <a:cs typeface="Times New Roman" panose="02020603050405020304" pitchFamily="18" charset="0"/>
              <a:sym typeface="Wingdings"/>
            </a:endParaRPr>
          </a:p>
          <a:p>
            <a:pPr marL="0" lvl="0" indent="0" algn="just">
              <a:lnSpc>
                <a:spcPct val="115000"/>
              </a:lnSpc>
              <a:spcBef>
                <a:spcPts val="600"/>
              </a:spcBef>
              <a:spcAft>
                <a:spcPts val="0"/>
              </a:spcAft>
              <a:buNone/>
              <a:tabLst>
                <a:tab pos="358775" algn="l"/>
              </a:tabLst>
            </a:pPr>
            <a:r>
              <a:rPr lang="en-US" sz="1800" dirty="0">
                <a:latin typeface="Times New Roman" panose="02020603050405020304" pitchFamily="18" charset="0"/>
                <a:ea typeface="Calibri" panose="020F0502020204030204" pitchFamily="34" charset="0"/>
                <a:sym typeface="Wingdings" panose="05000000000000000000" pitchFamily="2" charset="2"/>
              </a:rPr>
              <a:t></a:t>
            </a:r>
            <a:r>
              <a:rPr lang="en-US" sz="1800" dirty="0">
                <a:effectLst/>
                <a:latin typeface="Times New Roman" panose="02020603050405020304" pitchFamily="18" charset="0"/>
                <a:ea typeface="Calibri" panose="020F0502020204030204" pitchFamily="34" charset="0"/>
              </a:rPr>
              <a:t>Lehmann (1984: 293-318) </a:t>
            </a:r>
            <a:endParaRPr lang="fr-FR" sz="1800" i="1" dirty="0">
              <a:latin typeface="Times New Roman" panose="02020603050405020304" pitchFamily="18" charset="0"/>
              <a:ea typeface="Calibri" panose="020F0502020204030204" pitchFamily="34" charset="0"/>
              <a:cs typeface="Times New Roman" panose="02020603050405020304" pitchFamily="18" charset="0"/>
              <a:sym typeface="Wingdings"/>
            </a:endParaRPr>
          </a:p>
          <a:p>
            <a:pPr marL="0" lvl="0" indent="0" algn="just">
              <a:lnSpc>
                <a:spcPct val="115000"/>
              </a:lnSpc>
              <a:spcBef>
                <a:spcPts val="600"/>
              </a:spcBef>
              <a:spcAft>
                <a:spcPts val="0"/>
              </a:spcAft>
              <a:buNone/>
              <a:tabLst>
                <a:tab pos="358775" algn="l"/>
              </a:tabLst>
            </a:pPr>
            <a:r>
              <a:rPr lang="en-US" sz="1800" i="1" dirty="0" err="1">
                <a:effectLst/>
                <a:latin typeface="Times New Roman" panose="02020603050405020304" pitchFamily="18" charset="0"/>
                <a:ea typeface="Calibri" panose="020F0502020204030204" pitchFamily="34" charset="0"/>
              </a:rPr>
              <a:t>Bezugsnomen-Attrappe</a:t>
            </a:r>
            <a:r>
              <a:rPr lang="en-US" sz="1800" dirty="0">
                <a:effectLst/>
                <a:latin typeface="Times New Roman" panose="02020603050405020304" pitchFamily="18" charset="0"/>
                <a:ea typeface="Calibri" panose="020F0502020204030204" pitchFamily="34" charset="0"/>
              </a:rPr>
              <a:t>, i.e. as pseudo</a:t>
            </a:r>
            <a:r>
              <a:rPr lang="en-US" sz="1800" i="1" dirty="0">
                <a:effectLst/>
                <a:latin typeface="Times New Roman" panose="02020603050405020304" pitchFamily="18" charset="0"/>
                <a:ea typeface="Calibri" panose="020F0502020204030204" pitchFamily="34" charset="0"/>
              </a:rPr>
              <a:t>-</a:t>
            </a:r>
            <a:r>
              <a:rPr lang="en-US" sz="1800" i="1" dirty="0" err="1">
                <a:effectLst/>
                <a:latin typeface="Times New Roman" panose="02020603050405020304" pitchFamily="18" charset="0"/>
                <a:ea typeface="Calibri" panose="020F0502020204030204" pitchFamily="34" charset="0"/>
              </a:rPr>
              <a:t>Bezugsnomen</a:t>
            </a:r>
            <a:r>
              <a:rPr lang="en-US" sz="1800" dirty="0">
                <a:effectLst/>
                <a:latin typeface="Times New Roman" panose="02020603050405020304" pitchFamily="18" charset="0"/>
                <a:ea typeface="Calibri" panose="020F0502020204030204" pitchFamily="34" charset="0"/>
              </a:rPr>
              <a:t>, but not as </a:t>
            </a:r>
            <a:r>
              <a:rPr lang="en-US" sz="1800" i="1" dirty="0" err="1">
                <a:effectLst/>
                <a:latin typeface="Times New Roman" panose="02020603050405020304" pitchFamily="18" charset="0"/>
                <a:ea typeface="Calibri" panose="020F0502020204030204" pitchFamily="34" charset="0"/>
              </a:rPr>
              <a:t>Nuklei</a:t>
            </a:r>
            <a:r>
              <a:rPr lang="en-US" sz="1800" i="1" dirty="0">
                <a:latin typeface="Times New Roman" panose="02020603050405020304" pitchFamily="18" charset="0"/>
                <a:ea typeface="Calibri" panose="020F0502020204030204" pitchFamily="34" charset="0"/>
              </a:rPr>
              <a:t>:</a:t>
            </a:r>
            <a:endParaRPr lang="en-US" sz="1800" dirty="0">
              <a:effectLst/>
              <a:latin typeface="Times New Roman" panose="02020603050405020304" pitchFamily="18" charset="0"/>
              <a:ea typeface="Calibri" panose="020F0502020204030204" pitchFamily="34" charset="0"/>
            </a:endParaRPr>
          </a:p>
          <a:p>
            <a:pPr marL="0" lvl="0" indent="0" algn="just">
              <a:lnSpc>
                <a:spcPct val="115000"/>
              </a:lnSpc>
              <a:spcBef>
                <a:spcPts val="600"/>
              </a:spcBef>
              <a:spcAft>
                <a:spcPts val="0"/>
              </a:spcAft>
              <a:buNone/>
              <a:tabLst>
                <a:tab pos="358775" algn="l"/>
              </a:tabLst>
            </a:pPr>
            <a:r>
              <a:rPr lang="en-US" sz="1800" dirty="0">
                <a:effectLst/>
                <a:latin typeface="Times New Roman" panose="02020603050405020304" pitchFamily="18" charset="0"/>
                <a:ea typeface="Calibri" panose="020F0502020204030204" pitchFamily="34" charset="0"/>
              </a:rPr>
              <a:t>semi-free relative clauses are semantically different from (other) pronominal relative clauses.</a:t>
            </a:r>
          </a:p>
          <a:p>
            <a:pPr marL="0" lvl="0" indent="0" algn="just">
              <a:lnSpc>
                <a:spcPct val="115000"/>
              </a:lnSpc>
              <a:spcBef>
                <a:spcPts val="600"/>
              </a:spcBef>
              <a:spcAft>
                <a:spcPts val="0"/>
              </a:spcAft>
              <a:buNone/>
              <a:tabLst>
                <a:tab pos="358775" algn="l"/>
              </a:tabLst>
            </a:pPr>
            <a:r>
              <a:rPr lang="en-US" sz="1800" dirty="0">
                <a:latin typeface="Times New Roman" panose="02020603050405020304" pitchFamily="18" charset="0"/>
                <a:ea typeface="Calibri" panose="020F0502020204030204" pitchFamily="34" charset="0"/>
                <a:sym typeface="Wingdings" panose="05000000000000000000" pitchFamily="2" charset="2"/>
              </a:rPr>
              <a:t> </a:t>
            </a:r>
            <a:r>
              <a:rPr lang="en-US" sz="1800" dirty="0">
                <a:effectLst/>
                <a:latin typeface="Times New Roman" panose="02020603050405020304" pitchFamily="18" charset="0"/>
                <a:ea typeface="Calibri" panose="020F0502020204030204" pitchFamily="34" charset="0"/>
              </a:rPr>
              <a:t>De Vries (2002: 55) </a:t>
            </a:r>
          </a:p>
          <a:p>
            <a:pPr marL="0" lvl="0" indent="0" algn="just">
              <a:lnSpc>
                <a:spcPct val="115000"/>
              </a:lnSpc>
              <a:spcBef>
                <a:spcPts val="600"/>
              </a:spcBef>
              <a:spcAft>
                <a:spcPts val="0"/>
              </a:spcAft>
              <a:buNone/>
              <a:tabLst>
                <a:tab pos="358775" algn="l"/>
              </a:tabLst>
            </a:pPr>
            <a:r>
              <a:rPr lang="en-US" sz="1800" dirty="0">
                <a:effectLst/>
                <a:latin typeface="Times New Roman" panose="02020603050405020304" pitchFamily="18" charset="0"/>
                <a:ea typeface="Calibri" panose="020F0502020204030204" pitchFamily="34" charset="0"/>
              </a:rPr>
              <a:t>Lehmann’s pronominal </a:t>
            </a:r>
            <a:r>
              <a:rPr lang="en-US" sz="1800" i="1" dirty="0" err="1">
                <a:effectLst/>
                <a:latin typeface="Times New Roman" panose="02020603050405020304" pitchFamily="18" charset="0"/>
                <a:ea typeface="Calibri" panose="020F0502020204030204" pitchFamily="34" charset="0"/>
              </a:rPr>
              <a:t>Nuklei</a:t>
            </a:r>
            <a:r>
              <a:rPr lang="en-US" sz="1800" dirty="0">
                <a:effectLst/>
                <a:latin typeface="Times New Roman" panose="02020603050405020304" pitchFamily="18" charset="0"/>
                <a:ea typeface="Calibri" panose="020F0502020204030204" pitchFamily="34" charset="0"/>
              </a:rPr>
              <a:t> as belonging to a single category D(</a:t>
            </a:r>
            <a:r>
              <a:rPr lang="en-US" sz="1800" dirty="0" err="1">
                <a:effectLst/>
                <a:latin typeface="Times New Roman" panose="02020603050405020304" pitchFamily="18" charset="0"/>
                <a:ea typeface="Calibri" panose="020F0502020204030204" pitchFamily="34" charset="0"/>
              </a:rPr>
              <a:t>eterminer</a:t>
            </a:r>
            <a:r>
              <a:rPr lang="en-US" sz="1800" dirty="0">
                <a:effectLst/>
                <a:latin typeface="Times New Roman" panose="02020603050405020304" pitchFamily="18" charset="0"/>
                <a:ea typeface="Calibri" panose="020F0502020204030204" pitchFamily="34" charset="0"/>
              </a:rPr>
              <a:t>) together with determiners and quantifiers; all relative clauses introduced by a D head are </a:t>
            </a:r>
            <a:r>
              <a:rPr lang="en-US" sz="1800" i="1" dirty="0">
                <a:effectLst/>
                <a:latin typeface="Times New Roman" panose="02020603050405020304" pitchFamily="18" charset="0"/>
                <a:ea typeface="Calibri" panose="020F0502020204030204" pitchFamily="34" charset="0"/>
              </a:rPr>
              <a:t>false free relatives:</a:t>
            </a:r>
            <a:r>
              <a:rPr lang="en-US" sz="1800" dirty="0">
                <a:effectLst/>
                <a:latin typeface="Times New Roman" panose="02020603050405020304" pitchFamily="18" charset="0"/>
                <a:ea typeface="Calibri" panose="020F0502020204030204" pitchFamily="34" charset="0"/>
              </a:rPr>
              <a:t> semi-free relative clauses are not distinguished from other pronominal relative clauses.</a:t>
            </a:r>
            <a:endParaRPr lang="en-US" sz="1800" dirty="0">
              <a:latin typeface="Times New Roman" panose="02020603050405020304" pitchFamily="18" charset="0"/>
              <a:ea typeface="Calibri" panose="020F0502020204030204" pitchFamily="34" charset="0"/>
            </a:endParaRPr>
          </a:p>
          <a:p>
            <a:pPr marL="0" lvl="0" indent="0" algn="just">
              <a:lnSpc>
                <a:spcPct val="115000"/>
              </a:lnSpc>
              <a:spcBef>
                <a:spcPts val="600"/>
              </a:spcBef>
              <a:spcAft>
                <a:spcPts val="0"/>
              </a:spcAft>
              <a:buNone/>
              <a:tabLst>
                <a:tab pos="358775" algn="l"/>
              </a:tabLst>
            </a:pPr>
            <a:endParaRPr lang="fr-FR" i="1" dirty="0"/>
          </a:p>
          <a:p>
            <a:pPr marL="80963" indent="0" eaLnBrk="1" hangingPunct="1">
              <a:buNone/>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47004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Are 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dirty="0" err="1">
                <a:latin typeface="Times New Roman" panose="02020603050405020304" pitchFamily="18" charset="0"/>
                <a:ea typeface="Calibri" panose="020F0502020204030204" pitchFamily="34" charset="0"/>
                <a:cs typeface="Times New Roman" panose="02020603050405020304" pitchFamily="18" charset="0"/>
              </a:rPr>
              <a:t>different</a:t>
            </a:r>
            <a:r>
              <a:rPr lang="it-IT" dirty="0">
                <a:latin typeface="Times New Roman" panose="02020603050405020304" pitchFamily="18" charset="0"/>
                <a:ea typeface="Calibri" panose="020F0502020204030204" pitchFamily="34" charset="0"/>
                <a:cs typeface="Times New Roman" panose="02020603050405020304" pitchFamily="18" charset="0"/>
              </a:rPr>
              <a:t> from free </a:t>
            </a:r>
            <a:r>
              <a:rPr lang="it-IT" dirty="0" err="1">
                <a:latin typeface="Times New Roman" panose="02020603050405020304" pitchFamily="18" charset="0"/>
                <a:ea typeface="Calibri" panose="020F0502020204030204" pitchFamily="34" charset="0"/>
                <a:cs typeface="Times New Roman" panose="02020603050405020304" pitchFamily="18" charset="0"/>
              </a:rPr>
              <a:t>ones</a:t>
            </a:r>
            <a:r>
              <a:rPr lang="it-IT" dirty="0">
                <a:latin typeface="Times New Roman" panose="02020603050405020304" pitchFamily="18" charset="0"/>
                <a:ea typeface="Calibri" panose="020F0502020204030204" pitchFamily="34" charset="0"/>
                <a:cs typeface="Times New Roman" panose="02020603050405020304" pitchFamily="18" charset="0"/>
              </a:rPr>
              <a:t> or </a:t>
            </a:r>
            <a:r>
              <a:rPr lang="it-IT" dirty="0" err="1">
                <a:latin typeface="Times New Roman" panose="02020603050405020304" pitchFamily="18" charset="0"/>
                <a:ea typeface="Calibri" panose="020F0502020204030204" pitchFamily="34" charset="0"/>
                <a:cs typeface="Times New Roman" panose="02020603050405020304" pitchFamily="18" charset="0"/>
              </a:rPr>
              <a:t>not</a:t>
            </a:r>
            <a:r>
              <a:rPr lang="it-IT"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sym typeface="Wingdings" panose="05000000000000000000" pitchFamily="2" charset="2"/>
              </a:rPr>
              <a:t>Syntax</a:t>
            </a:r>
          </a:p>
          <a:p>
            <a:pPr marL="0" lvl="0" indent="0" algn="just">
              <a:lnSpc>
                <a:spcPct val="115000"/>
              </a:lnSpc>
              <a:spcBef>
                <a:spcPts val="600"/>
              </a:spcBef>
              <a:spcAft>
                <a:spcPts val="0"/>
              </a:spcAft>
              <a:buNone/>
              <a:tabLst>
                <a:tab pos="358775" algn="l"/>
              </a:tabLst>
            </a:pPr>
            <a:r>
              <a:rPr lang="en-US" sz="2400" dirty="0" err="1">
                <a:latin typeface="Times New Roman" panose="02020603050405020304" pitchFamily="18" charset="0"/>
              </a:rPr>
              <a:t>Phoric</a:t>
            </a:r>
            <a:r>
              <a:rPr lang="en-US" sz="2400" dirty="0">
                <a:latin typeface="Times New Roman" panose="02020603050405020304" pitchFamily="18" charset="0"/>
              </a:rPr>
              <a:t> elements as syntactic place markers</a:t>
            </a:r>
          </a:p>
          <a:p>
            <a:pPr marL="0" lvl="0" indent="0" algn="just">
              <a:lnSpc>
                <a:spcPct val="115000"/>
              </a:lnSpc>
              <a:spcBef>
                <a:spcPts val="600"/>
              </a:spcBef>
              <a:spcAft>
                <a:spcPts val="0"/>
              </a:spcAft>
              <a:buNone/>
              <a:tabLst>
                <a:tab pos="358775" algn="l"/>
              </a:tabLst>
            </a:pPr>
            <a:endParaRPr lang="fr-FR" sz="1800" i="1" dirty="0">
              <a:effectLst/>
              <a:latin typeface="Times New Roman" panose="02020603050405020304" pitchFamily="18" charset="0"/>
              <a:ea typeface="Calibri" panose="020F0502020204030204" pitchFamily="34" charset="0"/>
              <a:cs typeface="Times New Roman" panose="02020603050405020304" pitchFamily="18" charset="0"/>
              <a:sym typeface="Wingdings"/>
            </a:endParaRPr>
          </a:p>
          <a:p>
            <a:pPr marL="0" lvl="0" indent="0" algn="just">
              <a:lnSpc>
                <a:spcPct val="115000"/>
              </a:lnSpc>
              <a:spcBef>
                <a:spcPts val="600"/>
              </a:spcBef>
              <a:spcAft>
                <a:spcPts val="1000"/>
              </a:spcAft>
              <a:buNone/>
            </a:pP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(9) </a:t>
            </a:r>
            <a:r>
              <a:rPr lang="it-IT" sz="22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ad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eas</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res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erant</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usui</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ex continenti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conportari</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iubebat</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a:p>
            <a:pPr marL="401320" indent="0" algn="just">
              <a:lnSpc>
                <a:spcPct val="115000"/>
              </a:lnSpc>
              <a:spcAft>
                <a:spcPts val="10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“[Caesar] ordered whatever things besides were necessary for this object to be brought to him from the continent”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IV 31.2)</a:t>
            </a:r>
            <a:r>
              <a:rPr lang="it-IT" sz="22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Case syncretism</a:t>
            </a:r>
            <a:r>
              <a:rPr lang="fr-FR" sz="1800" i="1"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(van </a:t>
            </a:r>
            <a:r>
              <a:rPr lang="en-US" sz="1800" dirty="0" err="1">
                <a:effectLst/>
                <a:latin typeface="Times New Roman" panose="02020603050405020304" pitchFamily="18" charset="0"/>
                <a:ea typeface="Calibri" panose="020F0502020204030204" pitchFamily="34" charset="0"/>
              </a:rPr>
              <a:t>Riemsdijk</a:t>
            </a:r>
            <a:r>
              <a:rPr lang="en-US" sz="1800" dirty="0">
                <a:effectLst/>
                <a:latin typeface="Times New Roman" panose="02020603050405020304" pitchFamily="18" charset="0"/>
                <a:ea typeface="Calibri" panose="020F0502020204030204" pitchFamily="34" charset="0"/>
              </a:rPr>
              <a:t> 2006: 349-360) </a:t>
            </a:r>
            <a:endParaRPr lang="fr-FR" i="1" dirty="0"/>
          </a:p>
          <a:p>
            <a:pPr marL="80963" indent="0" eaLnBrk="1" hangingPunct="1">
              <a:buNone/>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220220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lvl="0" indent="0" algn="just">
              <a:lnSpc>
                <a:spcPct val="115000"/>
              </a:lnSpc>
              <a:spcBef>
                <a:spcPts val="600"/>
              </a:spcBef>
              <a:spcAft>
                <a:spcPts val="1000"/>
              </a:spcAft>
              <a:buNone/>
              <a:tabLst>
                <a:tab pos="358775" algn="l"/>
                <a:tab pos="442913" algn="l"/>
              </a:tabLs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(10)	‘o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terque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quaterque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beati,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quis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ante ora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patrum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Troiae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sub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moenibus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altis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contigit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oppetere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buNone/>
              <a:tabLst>
                <a:tab pos="442913" algn="l"/>
              </a:tabLst>
            </a:pPr>
            <a:r>
              <a:rPr lang="en-US" sz="2000" dirty="0">
                <a:effectLst/>
                <a:latin typeface="Times New Roman" panose="02020603050405020304" pitchFamily="18" charset="0"/>
                <a:ea typeface="Calibri" panose="020F0502020204030204" pitchFamily="34" charset="0"/>
              </a:rPr>
              <a:t>	“‘Three and four times happy are those who happened to die under 	</a:t>
            </a:r>
            <a:r>
              <a:rPr lang="en-US" sz="2000" dirty="0" err="1">
                <a:effectLst/>
                <a:latin typeface="Times New Roman" panose="02020603050405020304" pitchFamily="18" charset="0"/>
                <a:ea typeface="Calibri" panose="020F0502020204030204" pitchFamily="34" charset="0"/>
              </a:rPr>
              <a:t>Ilian</a:t>
            </a:r>
            <a:r>
              <a:rPr lang="en-US" sz="2000" dirty="0">
                <a:effectLst/>
                <a:latin typeface="Times New Roman" panose="02020603050405020304" pitchFamily="18" charset="0"/>
                <a:ea typeface="Calibri" panose="020F0502020204030204" pitchFamily="34" charset="0"/>
              </a:rPr>
              <a:t> walls before their parents!”’ (</a:t>
            </a:r>
            <a:r>
              <a:rPr lang="en-US" sz="2000" dirty="0" err="1">
                <a:effectLst/>
                <a:latin typeface="Times New Roman" panose="02020603050405020304" pitchFamily="18" charset="0"/>
                <a:ea typeface="Calibri" panose="020F0502020204030204" pitchFamily="34" charset="0"/>
              </a:rPr>
              <a:t>Verg</a:t>
            </a:r>
            <a:r>
              <a:rPr lang="en-US" sz="2000" dirty="0">
                <a:effectLst/>
                <a:latin typeface="Times New Roman" panose="02020603050405020304" pitchFamily="18" charset="0"/>
                <a:ea typeface="Calibri" panose="020F0502020204030204" pitchFamily="34" charset="0"/>
              </a:rPr>
              <a:t>. </a:t>
            </a:r>
            <a:r>
              <a:rPr lang="en-US" sz="2000" i="1" dirty="0" err="1">
                <a:effectLst/>
                <a:latin typeface="Times New Roman" panose="02020603050405020304" pitchFamily="18" charset="0"/>
                <a:ea typeface="Calibri" panose="020F0502020204030204" pitchFamily="34" charset="0"/>
              </a:rPr>
              <a:t>Aen</a:t>
            </a:r>
            <a:r>
              <a:rPr lang="en-US" sz="2000" dirty="0">
                <a:effectLst/>
                <a:latin typeface="Times New Roman" panose="02020603050405020304" pitchFamily="18" charset="0"/>
                <a:ea typeface="Calibri" panose="020F0502020204030204" pitchFamily="34" charset="0"/>
              </a:rPr>
              <a:t>. I 94-96)</a:t>
            </a:r>
          </a:p>
          <a:p>
            <a:pPr marL="0" lvl="0" indent="0" algn="just">
              <a:lnSpc>
                <a:spcPct val="115000"/>
              </a:lnSpc>
              <a:spcBef>
                <a:spcPts val="600"/>
              </a:spcBef>
              <a:spcAft>
                <a:spcPts val="1000"/>
              </a:spcAft>
              <a:buNone/>
              <a:tabLst>
                <a:tab pos="442913" algn="l"/>
              </a:tabLs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(11)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pecuniam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quam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agrum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maluisset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ei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se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argento</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satisfacturum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sociorum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cives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Carthaginienses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fieri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vellent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potestatem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facturum</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401320" indent="0" algn="just">
              <a:lnSpc>
                <a:spcPct val="115000"/>
              </a:lnSpc>
              <a:spcAft>
                <a:spcPts val="10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“if any one preferred money to land, he would satisfy him in silver; if any of the allies wished to become citizens of Carthage, he would grant them permission”</a:t>
            </a: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rPr>
              <a:t>(Liv. XXI 45.5-6)</a:t>
            </a:r>
            <a:endParaRPr lang="fr-FR" sz="2000"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147895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lvl="0" indent="0" algn="just">
              <a:lnSpc>
                <a:spcPct val="115000"/>
              </a:lnSpc>
              <a:spcBef>
                <a:spcPts val="600"/>
              </a:spcBef>
              <a:spcAft>
                <a:spcPts val="1000"/>
              </a:spcAft>
              <a:buNone/>
              <a:tabLst>
                <a:tab pos="358775" algn="l"/>
                <a:tab pos="442913" algn="l"/>
              </a:tabLst>
            </a:pPr>
            <a:r>
              <a:rPr lang="en-US" sz="2400" dirty="0" err="1">
                <a:effectLst/>
                <a:latin typeface="Times New Roman" panose="02020603050405020304" pitchFamily="18" charset="0"/>
                <a:ea typeface="Calibri" panose="020F0502020204030204" pitchFamily="34" charset="0"/>
              </a:rPr>
              <a:t>Touratier</a:t>
            </a:r>
            <a:r>
              <a:rPr lang="en-US" sz="2400" dirty="0">
                <a:effectLst/>
                <a:latin typeface="Times New Roman" panose="02020603050405020304" pitchFamily="18" charset="0"/>
                <a:ea typeface="Calibri" panose="020F0502020204030204" pitchFamily="34" charset="0"/>
              </a:rPr>
              <a:t> (1994: 628-629)</a:t>
            </a:r>
          </a:p>
          <a:p>
            <a:pPr marL="0" lvl="0" indent="0" algn="just">
              <a:lnSpc>
                <a:spcPct val="115000"/>
              </a:lnSpc>
              <a:spcBef>
                <a:spcPts val="600"/>
              </a:spcBef>
              <a:spcAft>
                <a:spcPts val="1000"/>
              </a:spcAft>
              <a:buNone/>
              <a:tabLst>
                <a:tab pos="358775" algn="l"/>
                <a:tab pos="442913" algn="l"/>
              </a:tabLst>
            </a:pPr>
            <a:r>
              <a:rPr lang="en-US" sz="2400" i="1" dirty="0">
                <a:effectLst/>
                <a:latin typeface="Times New Roman" panose="02020603050405020304" pitchFamily="18" charset="0"/>
                <a:ea typeface="Calibri" panose="020F0502020204030204" pitchFamily="34" charset="0"/>
              </a:rPr>
              <a:t>id </a:t>
            </a:r>
            <a:r>
              <a:rPr lang="en-US" sz="2400" i="1" dirty="0" err="1">
                <a:effectLst/>
                <a:latin typeface="Times New Roman" panose="02020603050405020304" pitchFamily="18" charset="0"/>
                <a:ea typeface="Calibri" panose="020F0502020204030204" pitchFamily="34" charset="0"/>
              </a:rPr>
              <a:t>quod</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vult</a:t>
            </a:r>
            <a:r>
              <a:rPr lang="en-US" sz="2400" i="1" dirty="0">
                <a:latin typeface="Times New Roman" panose="02020603050405020304" pitchFamily="18" charset="0"/>
                <a:ea typeface="Calibri" panose="020F0502020204030204" pitchFamily="34" charset="0"/>
              </a:rPr>
              <a:t>: </a:t>
            </a:r>
          </a:p>
          <a:p>
            <a:pPr marL="0" lvl="0" indent="0" algn="just">
              <a:lnSpc>
                <a:spcPct val="115000"/>
              </a:lnSpc>
              <a:spcBef>
                <a:spcPts val="600"/>
              </a:spcBef>
              <a:spcAft>
                <a:spcPts val="1000"/>
              </a:spcAft>
              <a:buNone/>
              <a:tabLst>
                <a:tab pos="358775" algn="l"/>
                <a:tab pos="442913" algn="l"/>
              </a:tabLst>
            </a:pPr>
            <a:r>
              <a:rPr lang="en-US" sz="2400" dirty="0">
                <a:effectLst/>
                <a:latin typeface="Times New Roman" panose="02020603050405020304" pitchFamily="18" charset="0"/>
                <a:ea typeface="Calibri" panose="020F0502020204030204" pitchFamily="34" charset="0"/>
              </a:rPr>
              <a:t>“</a:t>
            </a:r>
            <a:r>
              <a:rPr lang="en-US" sz="2400" dirty="0" err="1">
                <a:effectLst/>
                <a:latin typeface="Times New Roman" panose="02020603050405020304" pitchFamily="18" charset="0"/>
                <a:ea typeface="Calibri" panose="020F0502020204030204" pitchFamily="34" charset="0"/>
              </a:rPr>
              <a:t>l’antécédent</a:t>
            </a:r>
            <a:r>
              <a:rPr lang="en-US" sz="2400" dirty="0">
                <a:effectLst/>
                <a:latin typeface="Times New Roman" panose="02020603050405020304" pitchFamily="18" charset="0"/>
                <a:ea typeface="Calibri" panose="020F0502020204030204" pitchFamily="34" charset="0"/>
              </a:rPr>
              <a:t> </a:t>
            </a:r>
            <a:r>
              <a:rPr lang="en-US" sz="2400" i="1" dirty="0">
                <a:effectLst/>
                <a:latin typeface="Times New Roman" panose="02020603050405020304" pitchFamily="18" charset="0"/>
                <a:ea typeface="Calibri" panose="020F0502020204030204" pitchFamily="34" charset="0"/>
              </a:rPr>
              <a:t>id</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n’a</a:t>
            </a:r>
            <a:r>
              <a:rPr lang="en-US" sz="2400" dirty="0">
                <a:effectLst/>
                <a:latin typeface="Times New Roman" panose="02020603050405020304" pitchFamily="18" charset="0"/>
                <a:ea typeface="Calibri" panose="020F0502020204030204" pitchFamily="34" charset="0"/>
              </a:rPr>
              <a:t> pas </a:t>
            </a:r>
            <a:r>
              <a:rPr lang="en-US" sz="2400" dirty="0" err="1">
                <a:effectLst/>
                <a:latin typeface="Times New Roman" panose="02020603050405020304" pitchFamily="18" charset="0"/>
                <a:ea typeface="Calibri" panose="020F0502020204030204" pitchFamily="34" charset="0"/>
              </a:rPr>
              <a:t>une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valeur</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anaphorique</a:t>
            </a:r>
            <a:r>
              <a:rPr lang="en-US" sz="2400" dirty="0">
                <a:effectLst/>
                <a:latin typeface="Times New Roman" panose="02020603050405020304" pitchFamily="18" charset="0"/>
                <a:ea typeface="Calibri" panose="020F0502020204030204" pitchFamily="34" charset="0"/>
              </a:rPr>
              <a:t>, son </a:t>
            </a:r>
            <a:r>
              <a:rPr lang="en-US" sz="2400" dirty="0" err="1">
                <a:effectLst/>
                <a:latin typeface="Times New Roman" panose="02020603050405020304" pitchFamily="18" charset="0"/>
                <a:ea typeface="Calibri" panose="020F0502020204030204" pitchFamily="34" charset="0"/>
              </a:rPr>
              <a:t>rôle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étant</a:t>
            </a:r>
            <a:r>
              <a:rPr lang="en-US" sz="2400" dirty="0">
                <a:effectLst/>
                <a:latin typeface="Times New Roman" panose="02020603050405020304" pitchFamily="18" charset="0"/>
                <a:ea typeface="Calibri" panose="020F0502020204030204" pitchFamily="34" charset="0"/>
              </a:rPr>
              <a:t> de transformer la relative </a:t>
            </a:r>
            <a:r>
              <a:rPr lang="en-US" sz="2400" i="1" dirty="0" err="1">
                <a:effectLst/>
                <a:latin typeface="Times New Roman" panose="02020603050405020304" pitchFamily="18" charset="0"/>
                <a:ea typeface="Calibri" panose="020F0502020204030204" pitchFamily="34" charset="0"/>
              </a:rPr>
              <a:t>quod</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vult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en</a:t>
            </a:r>
            <a:r>
              <a:rPr lang="en-US" sz="2400" dirty="0">
                <a:effectLst/>
                <a:latin typeface="Times New Roman" panose="02020603050405020304" pitchFamily="18" charset="0"/>
                <a:ea typeface="Calibri" panose="020F0502020204030204" pitchFamily="34" charset="0"/>
              </a:rPr>
              <a:t> un SN, </a:t>
            </a:r>
            <a:r>
              <a:rPr lang="en-US" sz="2400" dirty="0" err="1">
                <a:effectLst/>
                <a:latin typeface="Times New Roman" panose="02020603050405020304" pitchFamily="18" charset="0"/>
                <a:ea typeface="Calibri" panose="020F0502020204030204" pitchFamily="34" charset="0"/>
              </a:rPr>
              <a:t>c’est</a:t>
            </a:r>
            <a:r>
              <a:rPr lang="en-US" sz="2400" dirty="0">
                <a:effectLst/>
                <a:latin typeface="Times New Roman" panose="02020603050405020304" pitchFamily="18" charset="0"/>
                <a:ea typeface="Calibri" panose="020F0502020204030204" pitchFamily="34" charset="0"/>
              </a:rPr>
              <a:t>-à-dire de faire </a:t>
            </a:r>
            <a:r>
              <a:rPr lang="en-US" sz="2400" dirty="0" err="1">
                <a:effectLst/>
                <a:latin typeface="Times New Roman" panose="02020603050405020304" pitchFamily="18" charset="0"/>
                <a:ea typeface="Calibri" panose="020F0502020204030204" pitchFamily="34" charset="0"/>
              </a:rPr>
              <a:t>correspondre</a:t>
            </a:r>
            <a:r>
              <a:rPr lang="en-US" sz="2400" dirty="0">
                <a:effectLst/>
                <a:latin typeface="Times New Roman" panose="02020603050405020304" pitchFamily="18" charset="0"/>
                <a:ea typeface="Calibri" panose="020F0502020204030204" pitchFamily="34" charset="0"/>
              </a:rPr>
              <a:t> à un ensemble [...] la </a:t>
            </a:r>
            <a:r>
              <a:rPr lang="en-US" sz="2400" dirty="0" err="1">
                <a:effectLst/>
                <a:latin typeface="Times New Roman" panose="02020603050405020304" pitchFamily="18" charset="0"/>
                <a:ea typeface="Calibri" panose="020F0502020204030204" pitchFamily="34" charset="0"/>
              </a:rPr>
              <a:t>propriété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signifiée</a:t>
            </a:r>
            <a:r>
              <a:rPr lang="en-US" sz="2400" dirty="0">
                <a:effectLst/>
                <a:latin typeface="Times New Roman" panose="02020603050405020304" pitchFamily="18" charset="0"/>
                <a:ea typeface="Calibri" panose="020F0502020204030204" pitchFamily="34" charset="0"/>
              </a:rPr>
              <a:t> par la relative”</a:t>
            </a:r>
            <a:endParaRPr lang="en-US" sz="2400" i="1" dirty="0">
              <a:effectLst/>
              <a:latin typeface="Times New Roman" panose="02020603050405020304" pitchFamily="18" charset="0"/>
              <a:ea typeface="Calibri" panose="020F0502020204030204" pitchFamily="34" charset="0"/>
            </a:endParaRPr>
          </a:p>
          <a:p>
            <a:pPr marL="0" lvl="0" indent="0" algn="just">
              <a:lnSpc>
                <a:spcPct val="115000"/>
              </a:lnSpc>
              <a:spcBef>
                <a:spcPts val="600"/>
              </a:spcBef>
              <a:spcAft>
                <a:spcPts val="1000"/>
              </a:spcAft>
              <a:buNone/>
              <a:tabLst>
                <a:tab pos="358775" algn="l"/>
                <a:tab pos="442913" algn="l"/>
              </a:tabLst>
            </a:pPr>
            <a:r>
              <a:rPr lang="en-US" sz="2400" dirty="0">
                <a:effectLst/>
                <a:latin typeface="Times New Roman" panose="02020603050405020304" pitchFamily="18" charset="0"/>
                <a:ea typeface="Calibri" panose="020F0502020204030204" pitchFamily="34" charset="0"/>
              </a:rPr>
              <a:t>Vester (1989: 342) </a:t>
            </a:r>
          </a:p>
          <a:p>
            <a:pPr marL="0" lvl="0" indent="0" algn="just">
              <a:lnSpc>
                <a:spcPct val="115000"/>
              </a:lnSpc>
              <a:spcBef>
                <a:spcPts val="600"/>
              </a:spcBef>
              <a:spcAft>
                <a:spcPts val="1000"/>
              </a:spcAft>
              <a:buNone/>
              <a:tabLst>
                <a:tab pos="358775" algn="l"/>
                <a:tab pos="442913" algn="l"/>
              </a:tabLst>
            </a:pPr>
            <a:r>
              <a:rPr lang="en-US" sz="2400" dirty="0">
                <a:effectLst/>
                <a:latin typeface="Times New Roman" panose="02020603050405020304" pitchFamily="18" charset="0"/>
                <a:ea typeface="Calibri" panose="020F0502020204030204" pitchFamily="34" charset="0"/>
              </a:rPr>
              <a:t>“a kind of nominalizer which is used only to carry </a:t>
            </a:r>
            <a:r>
              <a:rPr lang="en-US" sz="2400" dirty="0" err="1">
                <a:effectLst/>
                <a:latin typeface="Times New Roman" panose="02020603050405020304" pitchFamily="18" charset="0"/>
                <a:ea typeface="Calibri" panose="020F0502020204030204" pitchFamily="34" charset="0"/>
              </a:rPr>
              <a:t>casemarking</a:t>
            </a:r>
            <a:r>
              <a:rPr lang="en-US" sz="2400" dirty="0">
                <a:effectLst/>
                <a:latin typeface="Times New Roman" panose="02020603050405020304" pitchFamily="18" charset="0"/>
                <a:ea typeface="Calibri" panose="020F0502020204030204" pitchFamily="34" charset="0"/>
              </a:rPr>
              <a:t>”</a:t>
            </a:r>
            <a:endParaRPr lang="fr-FR" sz="2400"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1488699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Are 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dirty="0" err="1">
                <a:latin typeface="Times New Roman" panose="02020603050405020304" pitchFamily="18" charset="0"/>
                <a:ea typeface="Calibri" panose="020F0502020204030204" pitchFamily="34" charset="0"/>
                <a:cs typeface="Times New Roman" panose="02020603050405020304" pitchFamily="18" charset="0"/>
              </a:rPr>
              <a:t>different</a:t>
            </a:r>
            <a:r>
              <a:rPr lang="it-IT" dirty="0">
                <a:latin typeface="Times New Roman" panose="02020603050405020304" pitchFamily="18" charset="0"/>
                <a:ea typeface="Calibri" panose="020F0502020204030204" pitchFamily="34" charset="0"/>
                <a:cs typeface="Times New Roman" panose="02020603050405020304" pitchFamily="18" charset="0"/>
              </a:rPr>
              <a:t> from free </a:t>
            </a:r>
            <a:r>
              <a:rPr lang="it-IT" dirty="0" err="1">
                <a:latin typeface="Times New Roman" panose="02020603050405020304" pitchFamily="18" charset="0"/>
                <a:ea typeface="Calibri" panose="020F0502020204030204" pitchFamily="34" charset="0"/>
                <a:cs typeface="Times New Roman" panose="02020603050405020304" pitchFamily="18" charset="0"/>
              </a:rPr>
              <a:t>ones</a:t>
            </a:r>
            <a:r>
              <a:rPr lang="it-IT" dirty="0">
                <a:latin typeface="Times New Roman" panose="02020603050405020304" pitchFamily="18" charset="0"/>
                <a:ea typeface="Calibri" panose="020F0502020204030204" pitchFamily="34" charset="0"/>
                <a:cs typeface="Times New Roman" panose="02020603050405020304" pitchFamily="18" charset="0"/>
              </a:rPr>
              <a:t> or </a:t>
            </a:r>
            <a:r>
              <a:rPr lang="it-IT" dirty="0" err="1">
                <a:latin typeface="Times New Roman" panose="02020603050405020304" pitchFamily="18" charset="0"/>
                <a:ea typeface="Calibri" panose="020F0502020204030204" pitchFamily="34" charset="0"/>
                <a:cs typeface="Times New Roman" panose="02020603050405020304" pitchFamily="18" charset="0"/>
              </a:rPr>
              <a:t>not</a:t>
            </a:r>
            <a:r>
              <a:rPr lang="it-IT"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sym typeface="Wingdings" panose="05000000000000000000" pitchFamily="2" charset="2"/>
              </a:rPr>
              <a:t>Semantics</a:t>
            </a:r>
          </a:p>
          <a:p>
            <a:pPr marL="0" lvl="0" indent="0" algn="just">
              <a:lnSpc>
                <a:spcPct val="115000"/>
              </a:lnSpc>
              <a:spcBef>
                <a:spcPts val="600"/>
              </a:spcBef>
              <a:spcAft>
                <a:spcPts val="0"/>
              </a:spcAft>
              <a:buNone/>
              <a:tabLst>
                <a:tab pos="358775" algn="l"/>
              </a:tabLst>
            </a:pPr>
            <a:r>
              <a:rPr lang="en-US" sz="2400" dirty="0" err="1">
                <a:latin typeface="Times New Roman" panose="02020603050405020304" pitchFamily="18" charset="0"/>
              </a:rPr>
              <a:t>Phoric</a:t>
            </a:r>
            <a:r>
              <a:rPr lang="en-US" sz="2400" dirty="0">
                <a:latin typeface="Times New Roman" panose="02020603050405020304" pitchFamily="18" charset="0"/>
              </a:rPr>
              <a:t> elements for specific or ‘determinate’ reference</a:t>
            </a:r>
          </a:p>
          <a:p>
            <a:pPr marL="0" lvl="0" indent="0" algn="r">
              <a:lnSpc>
                <a:spcPct val="115000"/>
              </a:lnSpc>
              <a:spcBef>
                <a:spcPts val="600"/>
              </a:spcBef>
              <a:spcAft>
                <a:spcPts val="0"/>
              </a:spcAft>
              <a:buNone/>
              <a:tabLst>
                <a:tab pos="35877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(e.g., Addabbo 2001: 163, and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Lavency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1998: 59).</a:t>
            </a:r>
            <a:endParaRPr lang="fr-FR" sz="1800" i="1" dirty="0">
              <a:effectLst/>
              <a:latin typeface="Times New Roman" panose="02020603050405020304" pitchFamily="18" charset="0"/>
              <a:ea typeface="Calibri" panose="020F0502020204030204" pitchFamily="34" charset="0"/>
              <a:cs typeface="Times New Roman" panose="02020603050405020304" pitchFamily="18" charset="0"/>
              <a:sym typeface="Wingdings"/>
            </a:endParaRPr>
          </a:p>
          <a:p>
            <a:pPr marL="0" lvl="0" indent="0" algn="just">
              <a:lnSpc>
                <a:spcPct val="115000"/>
              </a:lnSpc>
              <a:spcBef>
                <a:spcPts val="600"/>
              </a:spcBef>
              <a:spcAft>
                <a:spcPts val="1000"/>
              </a:spcAft>
              <a:buNone/>
            </a:pPr>
            <a:r>
              <a:rPr lang="it-IT" sz="2200" dirty="0">
                <a:latin typeface="Times New Roman" panose="02020603050405020304" pitchFamily="18" charset="0"/>
                <a:ea typeface="Calibri" panose="020F0502020204030204" pitchFamily="34" charset="0"/>
                <a:cs typeface="Times New Roman" panose="02020603050405020304" pitchFamily="18" charset="0"/>
              </a:rPr>
              <a:t>v</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s.</a:t>
            </a:r>
          </a:p>
          <a:p>
            <a:pPr marL="0" lvl="0" indent="0" algn="just">
              <a:lnSpc>
                <a:spcPct val="115000"/>
              </a:lnSpc>
              <a:spcBef>
                <a:spcPts val="600"/>
              </a:spcBef>
              <a:spcAft>
                <a:spcPts val="1000"/>
              </a:spcAft>
              <a:buNone/>
            </a:pPr>
            <a:r>
              <a:rPr lang="en-US" sz="2400" i="1" dirty="0">
                <a:effectLst/>
                <a:latin typeface="Times New Roman" panose="02020603050405020304" pitchFamily="18" charset="0"/>
                <a:ea typeface="Calibri" panose="020F0502020204030204" pitchFamily="34" charset="0"/>
              </a:rPr>
              <a:t>is qui</a:t>
            </a:r>
            <a:r>
              <a:rPr lang="en-US" sz="2400" dirty="0">
                <a:effectLst/>
                <a:latin typeface="Times New Roman" panose="02020603050405020304" pitchFamily="18" charset="0"/>
                <a:ea typeface="Calibri" panose="020F0502020204030204" pitchFamily="34" charset="0"/>
              </a:rPr>
              <a:t> = </a:t>
            </a:r>
            <a:r>
              <a:rPr lang="en-US" sz="2400" i="1" dirty="0">
                <a:effectLst/>
                <a:latin typeface="Times New Roman" panose="02020603050405020304" pitchFamily="18" charset="0"/>
                <a:ea typeface="Calibri" panose="020F0502020204030204" pitchFamily="34" charset="0"/>
              </a:rPr>
              <a:t>qui</a:t>
            </a:r>
          </a:p>
          <a:p>
            <a:pPr marL="0" lvl="0" indent="0" algn="r">
              <a:lnSpc>
                <a:spcPct val="115000"/>
              </a:lnSpc>
              <a:spcBef>
                <a:spcPts val="600"/>
              </a:spcBef>
              <a:spcAft>
                <a:spcPts val="10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(e.g., Vester 1989: 342)</a:t>
            </a:r>
            <a:endParaRPr lang="it-IT" sz="1800" i="1" dirty="0"/>
          </a:p>
        </p:txBody>
      </p:sp>
    </p:spTree>
    <p:extLst>
      <p:ext uri="{BB962C8B-B14F-4D97-AF65-F5344CB8AC3E}">
        <p14:creationId xmlns:p14="http://schemas.microsoft.com/office/powerpoint/2010/main" val="3830481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Are 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dirty="0" err="1">
                <a:latin typeface="Times New Roman" panose="02020603050405020304" pitchFamily="18" charset="0"/>
                <a:ea typeface="Calibri" panose="020F0502020204030204" pitchFamily="34" charset="0"/>
                <a:cs typeface="Times New Roman" panose="02020603050405020304" pitchFamily="18" charset="0"/>
              </a:rPr>
              <a:t>different</a:t>
            </a:r>
            <a:r>
              <a:rPr lang="it-IT" dirty="0">
                <a:latin typeface="Times New Roman" panose="02020603050405020304" pitchFamily="18" charset="0"/>
                <a:ea typeface="Calibri" panose="020F0502020204030204" pitchFamily="34" charset="0"/>
                <a:cs typeface="Times New Roman" panose="02020603050405020304" pitchFamily="18" charset="0"/>
              </a:rPr>
              <a:t> from free </a:t>
            </a:r>
            <a:r>
              <a:rPr lang="it-IT" dirty="0" err="1">
                <a:latin typeface="Times New Roman" panose="02020603050405020304" pitchFamily="18" charset="0"/>
                <a:ea typeface="Calibri" panose="020F0502020204030204" pitchFamily="34" charset="0"/>
                <a:cs typeface="Times New Roman" panose="02020603050405020304" pitchFamily="18" charset="0"/>
              </a:rPr>
              <a:t>ones</a:t>
            </a:r>
            <a:r>
              <a:rPr lang="it-IT" dirty="0">
                <a:latin typeface="Times New Roman" panose="02020603050405020304" pitchFamily="18" charset="0"/>
                <a:ea typeface="Calibri" panose="020F0502020204030204" pitchFamily="34" charset="0"/>
                <a:cs typeface="Times New Roman" panose="02020603050405020304" pitchFamily="18" charset="0"/>
              </a:rPr>
              <a:t> or </a:t>
            </a:r>
            <a:r>
              <a:rPr lang="it-IT" dirty="0" err="1">
                <a:latin typeface="Times New Roman" panose="02020603050405020304" pitchFamily="18" charset="0"/>
                <a:ea typeface="Calibri" panose="020F0502020204030204" pitchFamily="34" charset="0"/>
                <a:cs typeface="Times New Roman" panose="02020603050405020304" pitchFamily="18" charset="0"/>
              </a:rPr>
              <a:t>not</a:t>
            </a:r>
            <a:r>
              <a:rPr lang="it-IT"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sym typeface="Wingdings" panose="05000000000000000000" pitchFamily="2" charset="2"/>
              </a:rPr>
              <a:t>Semantics</a:t>
            </a:r>
          </a:p>
          <a:p>
            <a:pPr marL="0" lvl="0" indent="0" algn="just">
              <a:lnSpc>
                <a:spcPct val="115000"/>
              </a:lnSpc>
              <a:spcBef>
                <a:spcPts val="600"/>
              </a:spcBef>
              <a:spcAft>
                <a:spcPts val="1000"/>
              </a:spcAft>
              <a:buNone/>
              <a:tabLst>
                <a:tab pos="442913" algn="l"/>
              </a:tabLst>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(12) si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mihi</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perget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volt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dicere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ea</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non volt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audiet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01320" indent="0" algn="just">
              <a:lnSpc>
                <a:spcPct val="115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he persists in telling me what he likes, he’ll be hearing things that he doesn’t like”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401320" indent="0" algn="r">
              <a:lnSpc>
                <a:spcPct val="115000"/>
              </a:lnSpc>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(Ter.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Andr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920)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344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Are 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dirty="0" err="1">
                <a:latin typeface="Times New Roman" panose="02020603050405020304" pitchFamily="18" charset="0"/>
                <a:ea typeface="Calibri" panose="020F0502020204030204" pitchFamily="34" charset="0"/>
                <a:cs typeface="Times New Roman" panose="02020603050405020304" pitchFamily="18" charset="0"/>
              </a:rPr>
              <a:t>different</a:t>
            </a:r>
            <a:r>
              <a:rPr lang="it-IT" dirty="0">
                <a:latin typeface="Times New Roman" panose="02020603050405020304" pitchFamily="18" charset="0"/>
                <a:ea typeface="Calibri" panose="020F0502020204030204" pitchFamily="34" charset="0"/>
                <a:cs typeface="Times New Roman" panose="02020603050405020304" pitchFamily="18" charset="0"/>
              </a:rPr>
              <a:t> from free </a:t>
            </a:r>
            <a:r>
              <a:rPr lang="it-IT" dirty="0" err="1">
                <a:latin typeface="Times New Roman" panose="02020603050405020304" pitchFamily="18" charset="0"/>
                <a:ea typeface="Calibri" panose="020F0502020204030204" pitchFamily="34" charset="0"/>
                <a:cs typeface="Times New Roman" panose="02020603050405020304" pitchFamily="18" charset="0"/>
              </a:rPr>
              <a:t>ones</a:t>
            </a:r>
            <a:r>
              <a:rPr lang="it-IT" dirty="0">
                <a:latin typeface="Times New Roman" panose="02020603050405020304" pitchFamily="18" charset="0"/>
                <a:ea typeface="Calibri" panose="020F0502020204030204" pitchFamily="34" charset="0"/>
                <a:cs typeface="Times New Roman" panose="02020603050405020304" pitchFamily="18" charset="0"/>
              </a:rPr>
              <a:t> or </a:t>
            </a:r>
            <a:r>
              <a:rPr lang="it-IT" dirty="0" err="1">
                <a:latin typeface="Times New Roman" panose="02020603050405020304" pitchFamily="18" charset="0"/>
                <a:ea typeface="Calibri" panose="020F0502020204030204" pitchFamily="34" charset="0"/>
                <a:cs typeface="Times New Roman" panose="02020603050405020304" pitchFamily="18" charset="0"/>
              </a:rPr>
              <a:t>not</a:t>
            </a:r>
            <a:r>
              <a:rPr lang="it-IT"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sym typeface="Wingdings" panose="05000000000000000000" pitchFamily="2" charset="2"/>
              </a:rPr>
              <a:t>Pragmatics</a:t>
            </a:r>
          </a:p>
          <a:p>
            <a:pPr marL="0" lvl="0" indent="0" algn="just">
              <a:lnSpc>
                <a:spcPct val="115000"/>
              </a:lnSpc>
              <a:spcBef>
                <a:spcPts val="600"/>
              </a:spcBef>
              <a:spcAft>
                <a:spcPts val="0"/>
              </a:spcAft>
              <a:buNone/>
              <a:tabLst>
                <a:tab pos="358775" algn="l"/>
              </a:tabLst>
            </a:pPr>
            <a:r>
              <a:rPr lang="en-US" sz="2400" dirty="0" err="1">
                <a:latin typeface="Times New Roman" panose="02020603050405020304" pitchFamily="18" charset="0"/>
              </a:rPr>
              <a:t>Phoric</a:t>
            </a:r>
            <a:r>
              <a:rPr lang="en-US" sz="2400" dirty="0">
                <a:latin typeface="Times New Roman" panose="02020603050405020304" pitchFamily="18" charset="0"/>
              </a:rPr>
              <a:t> elements because of Information Structure, metrical and/or stylistic reasons:</a:t>
            </a:r>
          </a:p>
          <a:p>
            <a:pPr marL="0" indent="0" algn="just">
              <a:lnSpc>
                <a:spcPct val="115000"/>
              </a:lnSpc>
              <a:spcAft>
                <a:spcPts val="0"/>
              </a:spcAft>
              <a:buNone/>
              <a:tabLst>
                <a:tab pos="358775" algn="l"/>
              </a:tabLs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(13)hos subsecuti equites calonesque eodem impetu militum uirtute seruantur.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iugo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constiterant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iniquum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locum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demiserunt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Aft>
                <a:spcPts val="10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camp attendants and the horse following close upon them with the same impetuosity, are saved by the courage of the soldiers. But those who had taken their stand upon the eminence [...] had descended into an unfavorable situation”</a:t>
            </a:r>
            <a:r>
              <a:rPr lang="it-IT"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a:t>
            </a:r>
            <a:r>
              <a:rPr lang="en-US" sz="1800" dirty="0" err="1">
                <a:effectLst/>
                <a:latin typeface="Times New Roman" panose="02020603050405020304" pitchFamily="18" charset="0"/>
                <a:ea typeface="Calibri" panose="020F0502020204030204" pitchFamily="34" charset="0"/>
              </a:rPr>
              <a:t>Caes</a:t>
            </a:r>
            <a:r>
              <a:rPr lang="en-US" sz="1800" dirty="0">
                <a:effectLst/>
                <a:latin typeface="Times New Roman" panose="02020603050405020304" pitchFamily="18" charset="0"/>
                <a:ea typeface="Calibri" panose="020F0502020204030204" pitchFamily="34" charset="0"/>
              </a:rPr>
              <a:t>. </a:t>
            </a:r>
            <a:r>
              <a:rPr lang="en-US" sz="1800" i="1" dirty="0">
                <a:effectLst/>
                <a:latin typeface="Times New Roman" panose="02020603050405020304" pitchFamily="18" charset="0"/>
                <a:ea typeface="Calibri" panose="020F0502020204030204" pitchFamily="34" charset="0"/>
              </a:rPr>
              <a:t>Gall</a:t>
            </a:r>
            <a:r>
              <a:rPr lang="en-US" sz="1800" dirty="0">
                <a:effectLst/>
                <a:latin typeface="Times New Roman" panose="02020603050405020304" pitchFamily="18" charset="0"/>
                <a:ea typeface="Calibri" panose="020F0502020204030204" pitchFamily="34" charset="0"/>
              </a:rPr>
              <a:t>. VI 40.5-6)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endParaRPr>
          </a:p>
        </p:txBody>
      </p:sp>
    </p:spTree>
    <p:extLst>
      <p:ext uri="{BB962C8B-B14F-4D97-AF65-F5344CB8AC3E}">
        <p14:creationId xmlns:p14="http://schemas.microsoft.com/office/powerpoint/2010/main" val="2003204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Are 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dirty="0" err="1">
                <a:latin typeface="Times New Roman" panose="02020603050405020304" pitchFamily="18" charset="0"/>
                <a:ea typeface="Calibri" panose="020F0502020204030204" pitchFamily="34" charset="0"/>
                <a:cs typeface="Times New Roman" panose="02020603050405020304" pitchFamily="18" charset="0"/>
              </a:rPr>
              <a:t>different</a:t>
            </a:r>
            <a:r>
              <a:rPr lang="it-IT" dirty="0">
                <a:latin typeface="Times New Roman" panose="02020603050405020304" pitchFamily="18" charset="0"/>
                <a:ea typeface="Calibri" panose="020F0502020204030204" pitchFamily="34" charset="0"/>
                <a:cs typeface="Times New Roman" panose="02020603050405020304" pitchFamily="18" charset="0"/>
              </a:rPr>
              <a:t> from free </a:t>
            </a:r>
            <a:r>
              <a:rPr lang="it-IT" dirty="0" err="1">
                <a:latin typeface="Times New Roman" panose="02020603050405020304" pitchFamily="18" charset="0"/>
                <a:ea typeface="Calibri" panose="020F0502020204030204" pitchFamily="34" charset="0"/>
                <a:cs typeface="Times New Roman" panose="02020603050405020304" pitchFamily="18" charset="0"/>
              </a:rPr>
              <a:t>ones</a:t>
            </a:r>
            <a:r>
              <a:rPr lang="it-IT" dirty="0">
                <a:latin typeface="Times New Roman" panose="02020603050405020304" pitchFamily="18" charset="0"/>
                <a:ea typeface="Calibri" panose="020F0502020204030204" pitchFamily="34" charset="0"/>
                <a:cs typeface="Times New Roman" panose="02020603050405020304" pitchFamily="18" charset="0"/>
              </a:rPr>
              <a:t> or </a:t>
            </a:r>
            <a:r>
              <a:rPr lang="it-IT" dirty="0" err="1">
                <a:latin typeface="Times New Roman" panose="02020603050405020304" pitchFamily="18" charset="0"/>
                <a:ea typeface="Calibri" panose="020F0502020204030204" pitchFamily="34" charset="0"/>
                <a:cs typeface="Times New Roman" panose="02020603050405020304" pitchFamily="18" charset="0"/>
              </a:rPr>
              <a:t>not</a:t>
            </a:r>
            <a:r>
              <a:rPr lang="it-IT"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it-IT" sz="2400" dirty="0" err="1">
                <a:latin typeface="Times New Roman" panose="02020603050405020304" pitchFamily="18" charset="0"/>
                <a:sym typeface="Wingdings" panose="05000000000000000000" pitchFamily="2" charset="2"/>
              </a:rPr>
              <a:t>Lavency</a:t>
            </a:r>
            <a:r>
              <a:rPr lang="it-IT" sz="2400" dirty="0">
                <a:latin typeface="Times New Roman" panose="02020603050405020304" pitchFamily="18" charset="0"/>
                <a:sym typeface="Wingdings" panose="05000000000000000000" pitchFamily="2" charset="2"/>
              </a:rPr>
              <a:t> (1998: 57):</a:t>
            </a:r>
          </a:p>
          <a:p>
            <a:pPr marL="0" lvl="0" indent="0" algn="just">
              <a:lnSpc>
                <a:spcPct val="115000"/>
              </a:lnSpc>
              <a:spcBef>
                <a:spcPts val="600"/>
              </a:spcBef>
              <a:spcAft>
                <a:spcPts val="0"/>
              </a:spcAft>
              <a:buNone/>
              <a:tabLst>
                <a:tab pos="358775" algn="l"/>
              </a:tabLst>
            </a:pPr>
            <a:r>
              <a:rPr lang="it-IT"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Both</a:t>
            </a:r>
            <a:r>
              <a:rPr lang="it-IT"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free and semi-free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r>
              <a:rPr lang="it-IT"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are </a:t>
            </a:r>
            <a:r>
              <a:rPr lang="it-IT" sz="2400" i="1"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nominalisées</a:t>
            </a:r>
            <a:r>
              <a:rPr lang="it-IT"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lvl="0" indent="0" algn="just">
              <a:lnSpc>
                <a:spcPct val="115000"/>
              </a:lnSpc>
              <a:spcBef>
                <a:spcPts val="600"/>
              </a:spcBef>
              <a:spcAft>
                <a:spcPts val="0"/>
              </a:spcAft>
              <a:buNone/>
              <a:tabLst>
                <a:tab pos="358775" algn="l"/>
              </a:tabLst>
            </a:pPr>
            <a:endParaRPr lang="it-IT"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r>
              <a:rPr lang="it-IT"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they</a:t>
            </a:r>
            <a:r>
              <a:rPr lang="it-IT"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can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commute with a noun </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r>
              <a:rPr lang="it-IT"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they</a:t>
            </a:r>
            <a:r>
              <a:rPr lang="it-IT"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can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designate or categorize entities</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endParaRPr>
          </a:p>
        </p:txBody>
      </p:sp>
    </p:spTree>
    <p:extLst>
      <p:ext uri="{BB962C8B-B14F-4D97-AF65-F5344CB8AC3E}">
        <p14:creationId xmlns:p14="http://schemas.microsoft.com/office/powerpoint/2010/main" val="4245663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structure</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of free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endPar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r>
              <a:rPr lang="it-IT" sz="2400" dirty="0">
                <a:latin typeface="Times New Roman" panose="02020603050405020304" pitchFamily="18" charset="0"/>
                <a:sym typeface="Wingdings" panose="05000000000000000000" pitchFamily="2" charset="2"/>
              </a:rPr>
              <a:t>Are </a:t>
            </a:r>
            <a:r>
              <a:rPr lang="it-IT" sz="2400" dirty="0" err="1">
                <a:latin typeface="Times New Roman" panose="02020603050405020304" pitchFamily="18" charset="0"/>
                <a:sym typeface="Wingdings" panose="05000000000000000000" pitchFamily="2" charset="2"/>
              </a:rPr>
              <a:t>they</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actual</a:t>
            </a:r>
            <a:r>
              <a:rPr lang="it-IT" sz="2400" dirty="0">
                <a:latin typeface="Times New Roman" panose="02020603050405020304" pitchFamily="18" charset="0"/>
                <a:sym typeface="Wingdings" panose="05000000000000000000" pitchFamily="2" charset="2"/>
              </a:rPr>
              <a:t> attributive or </a:t>
            </a:r>
            <a:r>
              <a:rPr lang="it-IT" sz="2400" dirty="0" err="1">
                <a:latin typeface="Times New Roman" panose="02020603050405020304" pitchFamily="18" charset="0"/>
                <a:sym typeface="Wingdings" panose="05000000000000000000" pitchFamily="2" charset="2"/>
              </a:rPr>
              <a:t>argumental</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clauses</a:t>
            </a:r>
            <a:r>
              <a:rPr lang="it-IT" sz="2400" dirty="0">
                <a:latin typeface="Times New Roman" panose="02020603050405020304" pitchFamily="18" charset="0"/>
                <a:sym typeface="Wingdings" panose="05000000000000000000" pitchFamily="2" charset="2"/>
              </a:rPr>
              <a:t>?</a:t>
            </a:r>
          </a:p>
          <a:p>
            <a:pPr marL="0" lvl="0" indent="0" algn="just">
              <a:lnSpc>
                <a:spcPct val="115000"/>
              </a:lnSpc>
              <a:spcBef>
                <a:spcPts val="600"/>
              </a:spcBef>
              <a:spcAft>
                <a:spcPts val="0"/>
              </a:spcAft>
              <a:buNone/>
              <a:tabLst>
                <a:tab pos="358775" algn="l"/>
              </a:tabLst>
            </a:pPr>
            <a:endParaRPr lang="it-IT" sz="1100" dirty="0">
              <a:latin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1000"/>
              </a:spcAf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(14)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dicam</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quidem</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certe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quod </a:t>
            </a:r>
            <a:r>
              <a:rPr lang="fr-FR" sz="2400" i="1" dirty="0" err="1">
                <a:effectLst/>
                <a:latin typeface="Times New Roman" panose="02020603050405020304" pitchFamily="18" charset="0"/>
                <a:ea typeface="Calibri" panose="020F0502020204030204" pitchFamily="34" charset="0"/>
                <a:cs typeface="Times New Roman" panose="02020603050405020304" pitchFamily="18" charset="0"/>
              </a:rPr>
              <a:t>sentio</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Aft>
                <a:spcPts val="6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will surely give my opinion”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har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resp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3895" algn="r">
              <a:lnSpc>
                <a:spcPct val="115000"/>
              </a:lnSpc>
              <a:spcAft>
                <a:spcPts val="6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1000"/>
              </a:spcAft>
              <a:buNone/>
            </a:pP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(15) de te ipso dicam </a:t>
            </a:r>
            <a:r>
              <a:rPr lang="es-ES_tradnl" sz="2400" i="1" dirty="0">
                <a:effectLst/>
                <a:latin typeface="Times New Roman" panose="02020603050405020304" pitchFamily="18" charset="0"/>
                <a:ea typeface="Calibri" panose="020F0502020204030204" pitchFamily="34" charset="0"/>
                <a:cs typeface="Times New Roman" panose="02020603050405020304" pitchFamily="18" charset="0"/>
              </a:rPr>
              <a:t>quid sentiam</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Aft>
                <a:spcPts val="10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will give you my opinion of yourself’”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deor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58)</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endParaRPr>
          </a:p>
        </p:txBody>
      </p:sp>
    </p:spTree>
    <p:extLst>
      <p:ext uri="{BB962C8B-B14F-4D97-AF65-F5344CB8AC3E}">
        <p14:creationId xmlns:p14="http://schemas.microsoft.com/office/powerpoint/2010/main" val="964560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structure</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of free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endPar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r>
              <a:rPr lang="it-IT" sz="2400" dirty="0">
                <a:latin typeface="Times New Roman" panose="02020603050405020304" pitchFamily="18" charset="0"/>
                <a:sym typeface="Wingdings" panose="05000000000000000000" pitchFamily="2" charset="2"/>
              </a:rPr>
              <a:t></a:t>
            </a:r>
            <a:r>
              <a:rPr lang="it-IT" sz="2400" i="1" dirty="0">
                <a:latin typeface="Times New Roman" panose="02020603050405020304" pitchFamily="18" charset="0"/>
                <a:sym typeface="Wingdings" panose="05000000000000000000" pitchFamily="2" charset="2"/>
              </a:rPr>
              <a:t>pro</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argumental</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interpretation</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Pinkster</a:t>
            </a:r>
            <a:r>
              <a:rPr lang="it-IT" sz="2400" dirty="0">
                <a:latin typeface="Times New Roman" panose="02020603050405020304" pitchFamily="18" charset="0"/>
                <a:sym typeface="Wingdings" panose="05000000000000000000" pitchFamily="2" charset="2"/>
              </a:rPr>
              <a:t> 1990: 90)</a:t>
            </a:r>
          </a:p>
          <a:p>
            <a:pPr marL="0" lvl="0" indent="0" algn="just">
              <a:lnSpc>
                <a:spcPct val="115000"/>
              </a:lnSpc>
              <a:spcBef>
                <a:spcPts val="600"/>
              </a:spcBef>
              <a:spcAft>
                <a:spcPts val="0"/>
              </a:spcAft>
              <a:buNone/>
              <a:tabLst>
                <a:tab pos="358775" algn="l"/>
              </a:tabLst>
            </a:pPr>
            <a:endParaRPr lang="it-IT" sz="1100" dirty="0">
              <a:latin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10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qui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deum</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amat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virtutem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amat</a:t>
            </a:r>
            <a:endParaRPr lang="it-IT" sz="28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1000"/>
              </a:spcAft>
              <a:buNone/>
            </a:pP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amator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dei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virtutem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amat</a:t>
            </a:r>
            <a:endParaRPr lang="it-IT"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endParaRPr>
          </a:p>
        </p:txBody>
      </p:sp>
    </p:spTree>
    <p:extLst>
      <p:ext uri="{BB962C8B-B14F-4D97-AF65-F5344CB8AC3E}">
        <p14:creationId xmlns:p14="http://schemas.microsoft.com/office/powerpoint/2010/main" val="67695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it-IT" sz="3200" cap="small" dirty="0" err="1">
                <a:solidFill>
                  <a:schemeClr val="tx2">
                    <a:satMod val="130000"/>
                  </a:schemeClr>
                </a:solidFill>
              </a:rPr>
              <a:t>Subject</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595313" indent="-514350" eaLnBrk="1" hangingPunct="1">
              <a:buFont typeface="Wingdings 2" panose="05020102010507070707" pitchFamily="18" charset="2"/>
              <a:buNone/>
              <a:defRPr/>
            </a:pPr>
            <a:r>
              <a:rPr lang="fr-FR" dirty="0">
                <a:sym typeface="Wingdings" panose="05000000000000000000" pitchFamily="2" charset="2"/>
              </a:rPr>
              <a:t></a:t>
            </a:r>
            <a:r>
              <a:rPr lang="en-US" dirty="0">
                <a:effectLst/>
                <a:latin typeface="Times New Roman" panose="02020603050405020304" pitchFamily="18" charset="0"/>
                <a:ea typeface="Calibri" panose="020F0502020204030204" pitchFamily="34" charset="0"/>
              </a:rPr>
              <a:t>Headless relative clauses</a:t>
            </a:r>
          </a:p>
          <a:p>
            <a:pPr marL="595313" indent="-514350" eaLnBrk="1" hangingPunct="1">
              <a:buFont typeface="Wingdings 2" panose="05020102010507070707" pitchFamily="18" charset="2"/>
              <a:buNone/>
              <a:defRPr/>
            </a:pPr>
            <a:endParaRPr lang="en-US" dirty="0">
              <a:effectLst/>
              <a:latin typeface="Times New Roman" panose="02020603050405020304" pitchFamily="18" charset="0"/>
              <a:ea typeface="Calibri" panose="020F0502020204030204" pitchFamily="34" charset="0"/>
            </a:endParaRPr>
          </a:p>
          <a:p>
            <a:pPr marL="595313" indent="-514350" eaLnBrk="1" hangingPunct="1">
              <a:buFont typeface="Wingdings 2" panose="05020102010507070707" pitchFamily="18" charset="2"/>
              <a:buNone/>
              <a:defRPr/>
            </a:pPr>
            <a:r>
              <a:rPr lang="en-US" sz="2800" dirty="0">
                <a:latin typeface="Times New Roman" panose="02020603050405020304" pitchFamily="18" charset="0"/>
                <a:sym typeface="Wingdings" panose="05000000000000000000" pitchFamily="2" charset="2"/>
              </a:rPr>
              <a:t>Headless vs. headed RCs</a:t>
            </a:r>
          </a:p>
          <a:p>
            <a:pPr marL="595313" indent="-514350" eaLnBrk="1" hangingPunct="1">
              <a:buFont typeface="Wingdings 2" panose="05020102010507070707" pitchFamily="18" charset="2"/>
              <a:buNone/>
              <a:defRPr/>
            </a:pPr>
            <a:r>
              <a:rPr lang="en-US" sz="2800" dirty="0">
                <a:latin typeface="Times New Roman" panose="02020603050405020304" pitchFamily="18" charset="0"/>
                <a:sym typeface="Wingdings" panose="05000000000000000000" pitchFamily="2" charset="2"/>
              </a:rPr>
              <a:t></a:t>
            </a:r>
            <a:r>
              <a:rPr lang="en-US" sz="2800" dirty="0">
                <a:latin typeface="Times New Roman" panose="02020603050405020304" pitchFamily="18" charset="0"/>
              </a:rPr>
              <a:t>Free and semi-free headless RCs</a:t>
            </a:r>
          </a:p>
          <a:p>
            <a:pPr marL="80963" indent="0" eaLnBrk="1" hangingPunct="1">
              <a:buNone/>
              <a:defRPr/>
            </a:pPr>
            <a:r>
              <a:rPr lang="en-US" sz="2800" dirty="0">
                <a:latin typeface="Times New Roman" panose="02020603050405020304" pitchFamily="18" charset="0"/>
                <a:sym typeface="Wingdings" panose="05000000000000000000" pitchFamily="2" charset="2"/>
              </a:rPr>
              <a:t> S</a:t>
            </a:r>
            <a:r>
              <a:rPr lang="en-US" sz="2800" dirty="0">
                <a:latin typeface="Times New Roman" panose="02020603050405020304" pitchFamily="18" charset="0"/>
              </a:rPr>
              <a:t>emantics of headed and headless RCs</a:t>
            </a:r>
          </a:p>
          <a:p>
            <a:pPr marL="80963" indent="0" eaLnBrk="1" hangingPunct="1">
              <a:buNone/>
              <a:tabLst>
                <a:tab pos="358775" algn="l"/>
                <a:tab pos="442913" algn="l"/>
                <a:tab pos="536575" algn="l"/>
                <a:tab pos="631825" algn="l"/>
              </a:tabLst>
              <a:defRPr/>
            </a:pPr>
            <a:r>
              <a:rPr lang="en-US" sz="2800" dirty="0">
                <a:latin typeface="Times New Roman" panose="02020603050405020304" pitchFamily="18" charset="0"/>
                <a:sym typeface="Wingdings" panose="05000000000000000000" pitchFamily="2" charset="2"/>
              </a:rPr>
              <a:t> T</a:t>
            </a:r>
            <a:r>
              <a:rPr lang="en-US" sz="2800" dirty="0">
                <a:latin typeface="Times New Roman" panose="02020603050405020304" pitchFamily="18" charset="0"/>
              </a:rPr>
              <a:t>hree types of headless RCs and different 			functions of the </a:t>
            </a:r>
            <a:r>
              <a:rPr lang="en-US" sz="2800" dirty="0" err="1">
                <a:latin typeface="Times New Roman" panose="02020603050405020304" pitchFamily="18" charset="0"/>
              </a:rPr>
              <a:t>phoric</a:t>
            </a:r>
            <a:r>
              <a:rPr lang="en-US" sz="2800" dirty="0">
                <a:latin typeface="Times New Roman" panose="02020603050405020304" pitchFamily="18" charset="0"/>
              </a:rPr>
              <a:t> elements in each of them</a:t>
            </a:r>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496126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structure</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of free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endPar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r>
              <a:rPr lang="it-IT" sz="2400" dirty="0">
                <a:latin typeface="Times New Roman" panose="02020603050405020304" pitchFamily="18" charset="0"/>
                <a:sym typeface="Wingdings" panose="05000000000000000000" pitchFamily="2" charset="2"/>
              </a:rPr>
              <a:t></a:t>
            </a:r>
            <a:r>
              <a:rPr lang="it-IT" sz="2400" i="1" dirty="0">
                <a:latin typeface="Times New Roman" panose="02020603050405020304" pitchFamily="18" charset="0"/>
                <a:sym typeface="Wingdings" panose="05000000000000000000" pitchFamily="2" charset="2"/>
              </a:rPr>
              <a:t>contra</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argumental</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interpretation</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Oniga</a:t>
            </a:r>
            <a:r>
              <a:rPr lang="it-IT" sz="2400" dirty="0">
                <a:latin typeface="Times New Roman" panose="02020603050405020304" pitchFamily="18" charset="0"/>
                <a:sym typeface="Wingdings" panose="05000000000000000000" pitchFamily="2" charset="2"/>
              </a:rPr>
              <a:t> (2007: 266-272)</a:t>
            </a:r>
          </a:p>
          <a:p>
            <a:pPr marL="0" lvl="0" indent="0" algn="just">
              <a:lnSpc>
                <a:spcPct val="115000"/>
              </a:lnSpc>
              <a:spcBef>
                <a:spcPts val="600"/>
              </a:spcBef>
              <a:spcAft>
                <a:spcPts val="0"/>
              </a:spcAft>
              <a:buNone/>
              <a:tabLst>
                <a:tab pos="358775" algn="l"/>
              </a:tabLst>
            </a:pPr>
            <a:endParaRPr lang="it-IT" sz="800" dirty="0">
              <a:latin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6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(18) a.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amare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aequum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est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600"/>
              </a:spcAft>
              <a:buNone/>
              <a:tabLst>
                <a:tab pos="5365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 </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i="1" dirty="0">
                <a:latin typeface="Times New Roman" panose="02020603050405020304" pitchFamily="18" charset="0"/>
                <a:ea typeface="Calibri" panose="020F0502020204030204" pitchFamily="34" charset="0"/>
                <a:cs typeface="Times New Roman" panose="02020603050405020304" pitchFamily="18" charset="0"/>
              </a:rPr>
              <a:t>qui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amat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aequum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est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15000"/>
              </a:lnSpc>
              <a:spcBef>
                <a:spcPts val="600"/>
              </a:spcBef>
              <a:spcAft>
                <a:spcPts val="600"/>
              </a:spcAft>
              <a:buNone/>
              <a:tabLst>
                <a:tab pos="5365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(19) a. </a:t>
            </a:r>
            <a:r>
              <a:rPr lang="en-US" sz="2400" i="1" dirty="0">
                <a:latin typeface="Times New Roman" panose="02020603050405020304" pitchFamily="18" charset="0"/>
                <a:ea typeface="Calibri" panose="020F0502020204030204" pitchFamily="34" charset="0"/>
                <a:cs typeface="Times New Roman" panose="02020603050405020304" pitchFamily="18" charset="0"/>
              </a:rPr>
              <a:t>qui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amat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virtutem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amat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15000"/>
              </a:lnSpc>
              <a:spcBef>
                <a:spcPts val="600"/>
              </a:spcBef>
              <a:spcAft>
                <a:spcPts val="600"/>
              </a:spcAft>
              <a:buNone/>
              <a:tabLst>
                <a:tab pos="536575"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	b.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deum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amare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virtutem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amat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600"/>
              </a:spcAft>
              <a:buNone/>
              <a:tabLst>
                <a:tab pos="446088" algn="l"/>
                <a:tab pos="62865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a:t>
            </a:r>
            <a:r>
              <a:rPr lang="en-US" sz="2400" baseline="-250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CP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qui</a:t>
            </a:r>
            <a:r>
              <a:rPr lang="en-US" sz="2400" baseline="-250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a:t>
            </a:r>
            <a:r>
              <a:rPr lang="en-US" sz="2400" baseline="-250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virtutem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amat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deum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amat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600"/>
              </a:spcAft>
              <a:buNone/>
              <a:tabLst>
                <a:tab pos="446088" algn="l"/>
              </a:tabLst>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II)</a:t>
            </a:r>
            <a:r>
              <a:rPr lang="it-IT"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strike="sngStrike"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strike="sngStrike" baseline="-25000" dirty="0">
                <a:effectLst/>
                <a:latin typeface="Times New Roman" panose="02020603050405020304" pitchFamily="18" charset="0"/>
                <a:ea typeface="Calibri" panose="020F0502020204030204" pitchFamily="34" charset="0"/>
                <a:cs typeface="Times New Roman" panose="02020603050405020304" pitchFamily="18" charset="0"/>
              </a:rPr>
              <a:t>CP</a:t>
            </a:r>
            <a:r>
              <a:rPr lang="en-US" sz="2400" strike="sng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strike="sngStrike" dirty="0" err="1">
                <a:effectLst/>
                <a:latin typeface="Times New Roman" panose="02020603050405020304" pitchFamily="18" charset="0"/>
                <a:ea typeface="Calibri" panose="020F0502020204030204" pitchFamily="34" charset="0"/>
                <a:cs typeface="Times New Roman" panose="02020603050405020304" pitchFamily="18" charset="0"/>
              </a:rPr>
              <a:t>qui</a:t>
            </a:r>
            <a:r>
              <a:rPr lang="en-US" sz="2400" strike="sngStrike" baseline="-250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strike="sng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strike="sngStrike" dirty="0" err="1">
                <a:effectLst/>
                <a:latin typeface="Times New Roman" panose="02020603050405020304" pitchFamily="18" charset="0"/>
                <a:ea typeface="Calibri" panose="020F0502020204030204" pitchFamily="34" charset="0"/>
                <a:cs typeface="Times New Roman" panose="02020603050405020304" pitchFamily="18" charset="0"/>
              </a:rPr>
              <a:t>virtutem</a:t>
            </a:r>
            <a:r>
              <a:rPr lang="en-US" sz="2400" strike="sng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strike="sngStrike" dirty="0" err="1">
                <a:effectLst/>
                <a:latin typeface="Times New Roman" panose="02020603050405020304" pitchFamily="18" charset="0"/>
                <a:ea typeface="Calibri" panose="020F0502020204030204" pitchFamily="34" charset="0"/>
                <a:cs typeface="Times New Roman" panose="02020603050405020304" pitchFamily="18" charset="0"/>
              </a:rPr>
              <a:t>amat</a:t>
            </a:r>
            <a:r>
              <a:rPr lang="en-US" sz="2400" strike="sng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strike="sngStrike" dirty="0" err="1">
                <a:effectLst/>
                <a:latin typeface="Times New Roman" panose="02020603050405020304" pitchFamily="18" charset="0"/>
                <a:ea typeface="Calibri" panose="020F0502020204030204" pitchFamily="34" charset="0"/>
                <a:cs typeface="Times New Roman" panose="02020603050405020304" pitchFamily="18" charset="0"/>
              </a:rPr>
              <a:t>deum</a:t>
            </a:r>
            <a:r>
              <a:rPr lang="en-US" sz="2400" strike="sng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strike="sngStrike" dirty="0" err="1">
                <a:effectLst/>
                <a:latin typeface="Times New Roman" panose="02020603050405020304" pitchFamily="18" charset="0"/>
                <a:ea typeface="Calibri" panose="020F0502020204030204" pitchFamily="34" charset="0"/>
                <a:cs typeface="Times New Roman" panose="02020603050405020304" pitchFamily="18" charset="0"/>
              </a:rPr>
              <a:t>amat</a:t>
            </a:r>
            <a:endParaRPr lang="it-IT" sz="2400" strike="sng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endParaRPr>
          </a:p>
        </p:txBody>
      </p:sp>
    </p:spTree>
    <p:extLst>
      <p:ext uri="{BB962C8B-B14F-4D97-AF65-F5344CB8AC3E}">
        <p14:creationId xmlns:p14="http://schemas.microsoft.com/office/powerpoint/2010/main" val="666191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structure</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of free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endPar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r>
              <a:rPr lang="it-IT" sz="2400" dirty="0">
                <a:latin typeface="Times New Roman" panose="02020603050405020304" pitchFamily="18" charset="0"/>
                <a:sym typeface="Wingdings" panose="05000000000000000000" pitchFamily="2" charset="2"/>
              </a:rPr>
              <a:t></a:t>
            </a:r>
            <a:r>
              <a:rPr lang="it-IT" sz="2400" dirty="0" err="1">
                <a:latin typeface="Times New Roman" panose="02020603050405020304" pitchFamily="18" charset="0"/>
                <a:sym typeface="Wingdings" panose="05000000000000000000" pitchFamily="2" charset="2"/>
              </a:rPr>
              <a:t>Is</a:t>
            </a:r>
            <a:r>
              <a:rPr lang="it-IT" sz="2400" dirty="0">
                <a:latin typeface="Times New Roman" panose="02020603050405020304" pitchFamily="18" charset="0"/>
                <a:sym typeface="Wingdings" panose="05000000000000000000" pitchFamily="2" charset="2"/>
              </a:rPr>
              <a:t> the </a:t>
            </a:r>
            <a:r>
              <a:rPr lang="it-IT" sz="2400" dirty="0" err="1">
                <a:latin typeface="Times New Roman" panose="02020603050405020304" pitchFamily="18" charset="0"/>
                <a:sym typeface="Wingdings" panose="05000000000000000000" pitchFamily="2" charset="2"/>
              </a:rPr>
              <a:t>phoric</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mandatory</a:t>
            </a:r>
            <a:r>
              <a:rPr lang="it-IT" sz="2400" dirty="0">
                <a:latin typeface="Times New Roman" panose="02020603050405020304" pitchFamily="18" charset="0"/>
                <a:sym typeface="Wingdings" panose="05000000000000000000" pitchFamily="2" charset="2"/>
              </a:rPr>
              <a:t>, i.e., to be </a:t>
            </a:r>
            <a:r>
              <a:rPr lang="it-IT" sz="2400" dirty="0" err="1">
                <a:latin typeface="Times New Roman" panose="02020603050405020304" pitchFamily="18" charset="0"/>
                <a:sym typeface="Wingdings" panose="05000000000000000000" pitchFamily="2" charset="2"/>
              </a:rPr>
              <a:t>considered</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as</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implied</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if</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missing</a:t>
            </a:r>
            <a:r>
              <a:rPr lang="it-IT" sz="2400" dirty="0">
                <a:latin typeface="Times New Roman" panose="02020603050405020304" pitchFamily="18" charset="0"/>
                <a:sym typeface="Wingdings" panose="05000000000000000000" pitchFamily="2" charset="2"/>
              </a:rPr>
              <a:t>?</a:t>
            </a:r>
          </a:p>
          <a:p>
            <a:pPr marL="0" lvl="0" indent="0" algn="just">
              <a:lnSpc>
                <a:spcPct val="115000"/>
              </a:lnSpc>
              <a:spcBef>
                <a:spcPts val="600"/>
              </a:spcBef>
              <a:spcAft>
                <a:spcPts val="0"/>
              </a:spcAft>
              <a:buNone/>
              <a:tabLst>
                <a:tab pos="358775" algn="l"/>
              </a:tabLst>
            </a:pPr>
            <a:endParaRPr lang="it-IT" sz="2400" dirty="0">
              <a:latin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endParaRPr lang="it-IT" sz="1100" dirty="0">
              <a:latin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1000"/>
              </a:spcAf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DP</a:t>
            </a: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or </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CP</a:t>
            </a: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analysis</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endParaRPr>
          </a:p>
        </p:txBody>
      </p:sp>
    </p:spTree>
    <p:extLst>
      <p:ext uri="{BB962C8B-B14F-4D97-AF65-F5344CB8AC3E}">
        <p14:creationId xmlns:p14="http://schemas.microsoft.com/office/powerpoint/2010/main" val="2266795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structure</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of free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endPar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0"/>
              </a:spcAft>
              <a:buNone/>
              <a:tabLst>
                <a:tab pos="358775" algn="l"/>
              </a:tabLst>
            </a:pPr>
            <a:r>
              <a:rPr lang="it-IT" sz="2400" dirty="0">
                <a:latin typeface="Times New Roman" panose="02020603050405020304" pitchFamily="18" charset="0"/>
                <a:sym typeface="Wingdings" panose="05000000000000000000" pitchFamily="2" charset="2"/>
              </a:rPr>
              <a:t></a:t>
            </a:r>
            <a:r>
              <a:rPr lang="it-IT" sz="2400" dirty="0" err="1">
                <a:latin typeface="Times New Roman" panose="02020603050405020304" pitchFamily="18" charset="0"/>
                <a:sym typeface="Wingdings" panose="05000000000000000000" pitchFamily="2" charset="2"/>
              </a:rPr>
              <a:t>Missing</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phoric</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as</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implied</a:t>
            </a:r>
            <a:r>
              <a:rPr lang="it-IT" sz="2400" dirty="0">
                <a:latin typeface="Times New Roman" panose="02020603050405020304" pitchFamily="18" charset="0"/>
                <a:sym typeface="Wingdings" panose="05000000000000000000" pitchFamily="2" charset="2"/>
              </a:rPr>
              <a:t> </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Touratier (1994: 626-627) </a:t>
            </a:r>
          </a:p>
          <a:p>
            <a:pPr marL="0" lvl="0" indent="0" algn="just">
              <a:lnSpc>
                <a:spcPct val="115000"/>
              </a:lnSpc>
              <a:spcBef>
                <a:spcPts val="600"/>
              </a:spcBef>
              <a:spcAft>
                <a:spcPts val="1000"/>
              </a:spcAft>
              <a:buNone/>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(20)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quam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qui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adpetiverunt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ei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adplicant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se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“when men have conceived a longing for this virtue, they bend towards it”</a:t>
            </a:r>
            <a:r>
              <a:rPr lang="it-IT"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Cic.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Lael</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32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ct val="115000"/>
              </a:lnSpc>
              <a:spcBef>
                <a:spcPts val="600"/>
              </a:spcBef>
              <a:spcAft>
                <a:spcPts val="1000"/>
              </a:spcAft>
              <a:buNone/>
              <a:tabLst>
                <a:tab pos="358775" algn="l"/>
                <a:tab pos="442913" algn="l"/>
              </a:tabLs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(21)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patiar</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sine modo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adveniat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senex</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sine modo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eum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venire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salvom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quem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absentem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comes</a:t>
            </a:r>
            <a:endParaRPr lang="it-IT" sz="20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 pos="442913" algn="l"/>
              </a:tabLs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 must endure it. Only let the old gentleman return home; only let 	him come safe home, whom you are devouring in his absence”</a:t>
            </a:r>
          </a:p>
          <a:p>
            <a:pPr marL="0" lvl="0" indent="0" algn="r">
              <a:lnSpc>
                <a:spcPct val="115000"/>
              </a:lnSpc>
              <a:spcBef>
                <a:spcPts val="600"/>
              </a:spcBef>
              <a:spcAft>
                <a:spcPts val="1000"/>
              </a:spcAft>
              <a:buNone/>
              <a:tabLst>
                <a:tab pos="358775" algn="l"/>
                <a:tab pos="442913"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Plaut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Most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11-12)</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buNone/>
            </a:pP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endParaRPr>
          </a:p>
        </p:txBody>
      </p:sp>
    </p:spTree>
    <p:extLst>
      <p:ext uri="{BB962C8B-B14F-4D97-AF65-F5344CB8AC3E}">
        <p14:creationId xmlns:p14="http://schemas.microsoft.com/office/powerpoint/2010/main" val="232686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Different</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types</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of free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lvl="0" indent="0" algn="just">
              <a:lnSpc>
                <a:spcPct val="115000"/>
              </a:lnSpc>
              <a:spcBef>
                <a:spcPts val="600"/>
              </a:spcBef>
              <a:spcAft>
                <a:spcPts val="0"/>
              </a:spcAft>
              <a:buNone/>
              <a:tabLst>
                <a:tab pos="358775" algn="l"/>
              </a:tabLst>
            </a:pPr>
            <a:r>
              <a:rPr lang="it-IT" sz="2400" dirty="0">
                <a:latin typeface="Times New Roman" panose="02020603050405020304" pitchFamily="18" charset="0"/>
                <a:sym typeface="Wingdings" panose="05000000000000000000" pitchFamily="2" charset="2"/>
              </a:rPr>
              <a:t></a:t>
            </a:r>
            <a:r>
              <a:rPr lang="it-IT" sz="2400" dirty="0" err="1">
                <a:latin typeface="Times New Roman" panose="02020603050405020304" pitchFamily="18" charset="0"/>
                <a:sym typeface="Wingdings" panose="05000000000000000000" pitchFamily="2" charset="2"/>
              </a:rPr>
              <a:t>Missing</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phoric</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as</a:t>
            </a:r>
            <a:r>
              <a:rPr lang="it-IT" sz="2400" dirty="0">
                <a:latin typeface="Times New Roman" panose="02020603050405020304" pitchFamily="18" charset="0"/>
                <a:sym typeface="Wingdings" panose="05000000000000000000" pitchFamily="2" charset="2"/>
              </a:rPr>
              <a:t> </a:t>
            </a:r>
            <a:r>
              <a:rPr lang="it-IT" sz="2400" dirty="0" err="1">
                <a:latin typeface="Times New Roman" panose="02020603050405020304" pitchFamily="18" charset="0"/>
                <a:sym typeface="Wingdings" panose="05000000000000000000" pitchFamily="2" charset="2"/>
              </a:rPr>
              <a:t>implied</a:t>
            </a:r>
            <a:r>
              <a:rPr lang="it-IT" sz="2400" dirty="0">
                <a:latin typeface="Times New Roman" panose="02020603050405020304" pitchFamily="18" charset="0"/>
                <a:sym typeface="Wingdings" panose="05000000000000000000" pitchFamily="2" charset="2"/>
              </a:rPr>
              <a:t> </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Touratier (1994: 626-627) </a:t>
            </a: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sym typeface="Wingdings" panose="05000000000000000000" pitchFamily="2" charset="2"/>
              </a:rPr>
              <a:t></a:t>
            </a:r>
            <a:r>
              <a:rPr lang="en-US" sz="2400" dirty="0" err="1">
                <a:latin typeface="Times New Roman" panose="02020603050405020304" pitchFamily="18" charset="0"/>
                <a:sym typeface="Wingdings" panose="05000000000000000000" pitchFamily="2" charset="2"/>
              </a:rPr>
              <a:t>Priscianus</a:t>
            </a:r>
            <a:r>
              <a:rPr lang="en-US" sz="2400" dirty="0">
                <a:latin typeface="Times New Roman" panose="02020603050405020304" pitchFamily="18" charset="0"/>
                <a:sym typeface="Wingdings" panose="05000000000000000000" pitchFamily="2" charset="2"/>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gramm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XVII 128.8-14):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per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ellipsin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15000"/>
              </a:lnSpc>
              <a:spcBef>
                <a:spcPts val="600"/>
              </a:spcBef>
              <a:spcAft>
                <a:spcPts val="0"/>
              </a:spcAft>
              <a:buNone/>
              <a:tabLst>
                <a:tab pos="358775" algn="l"/>
              </a:tabLst>
            </a:pPr>
            <a:endParaRPr lang="en-US" sz="8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600"/>
              </a:spcAft>
              <a:buNone/>
              <a:tabLst>
                <a:tab pos="442913" algn="l"/>
                <a:tab pos="536575" algn="l"/>
              </a:tabLst>
            </a:pP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(22)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Xerxes</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praemium</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proposuit</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invenisset</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novam</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voluptatem</a:t>
            </a:r>
            <a:endParaRPr lang="it-IT" sz="22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1000"/>
              </a:spcAft>
              <a:buNone/>
              <a:tabLst>
                <a:tab pos="442913" algn="l"/>
                <a:tab pos="536575" algn="l"/>
              </a:tabLst>
            </a:pP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lit.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Xerxes [...] offered a reward to whom could find 			out a new 	pleasure”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Tusc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V 20)</a:t>
            </a:r>
          </a:p>
          <a:p>
            <a:pPr marL="0" lvl="0" indent="0" algn="just">
              <a:lnSpc>
                <a:spcPct val="115000"/>
              </a:lnSpc>
              <a:spcBef>
                <a:spcPts val="600"/>
              </a:spcBef>
              <a:spcAft>
                <a:spcPts val="1000"/>
              </a:spcAft>
              <a:buNone/>
              <a:tabLst>
                <a:tab pos="442913" algn="l"/>
                <a:tab pos="536575" algn="l"/>
              </a:tabLst>
            </a:pPr>
            <a:r>
              <a:rPr lang="en-US" sz="2000" dirty="0" err="1">
                <a:latin typeface="Times New Roman" panose="02020603050405020304" pitchFamily="18" charset="0"/>
                <a:ea typeface="Calibri" panose="020F0502020204030204" pitchFamily="34" charset="0"/>
                <a:cs typeface="Times New Roman" panose="02020603050405020304" pitchFamily="18" charset="0"/>
              </a:rPr>
              <a:t>Touratier</a:t>
            </a:r>
            <a:r>
              <a:rPr lang="en-US" sz="2000" dirty="0">
                <a:latin typeface="Times New Roman" panose="02020603050405020304" pitchFamily="18" charset="0"/>
                <a:ea typeface="Calibri" panose="020F0502020204030204" pitchFamily="34" charset="0"/>
                <a:cs typeface="Times New Roman" panose="02020603050405020304" pitchFamily="18" charset="0"/>
              </a:rPr>
              <a:t> (1998: 62): </a:t>
            </a:r>
            <a:r>
              <a:rPr lang="en-US" sz="2000" i="1" dirty="0">
                <a:latin typeface="Times New Roman" panose="02020603050405020304" pitchFamily="18" charset="0"/>
                <a:ea typeface="Calibri" panose="020F0502020204030204" pitchFamily="34" charset="0"/>
                <a:cs typeface="Times New Roman" panose="02020603050405020304" pitchFamily="18" charset="0"/>
              </a:rPr>
              <a:t>omission du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cataphorique</a:t>
            </a:r>
            <a:endParaRPr lang="en-US" sz="2000" i="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1000"/>
              </a:spcAft>
              <a:buNone/>
              <a:tabLst>
                <a:tab pos="442913" algn="l"/>
                <a:tab pos="53657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Pinkster (1990: 90):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invenisset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novam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voluptatem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as a NP</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endParaRPr lang="en-US" sz="2400" i="1" dirty="0">
              <a:latin typeface="Times New Roman" panose="02020603050405020304" pitchFamily="18" charset="0"/>
            </a:endParaRPr>
          </a:p>
        </p:txBody>
      </p:sp>
    </p:spTree>
    <p:extLst>
      <p:ext uri="{BB962C8B-B14F-4D97-AF65-F5344CB8AC3E}">
        <p14:creationId xmlns:p14="http://schemas.microsoft.com/office/powerpoint/2010/main" val="4169582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structure</a:t>
            </a: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of free </a:t>
            </a:r>
            <a:r>
              <a:rPr lang="it-IT"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endPar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1000"/>
              </a:spcAft>
              <a:buNone/>
              <a:tabLst>
                <a:tab pos="536575" algn="l"/>
              </a:tabLst>
            </a:pP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(23) </a:t>
            </a:r>
            <a:r>
              <a:rPr lang="it-IT" sz="2200" i="1" dirty="0" err="1">
                <a:effectLst/>
                <a:latin typeface="Times New Roman" panose="02020603050405020304" pitchFamily="18" charset="0"/>
                <a:ea typeface="Calibri" panose="020F0502020204030204" pitchFamily="34" charset="0"/>
                <a:cs typeface="Times New Roman" panose="02020603050405020304" pitchFamily="18" charset="0"/>
              </a:rPr>
              <a:t>quaecumque</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ad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proximi</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diei</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oppugnationem</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opus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sunt</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noctu</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comparantur</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“whatever things are required for resisting the assault of the next day are provided during the night”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V 40.6)</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r">
              <a:lnSpc>
                <a:spcPct val="115000"/>
              </a:lnSpc>
              <a:spcAft>
                <a:spcPts val="6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Aft>
                <a:spcPts val="1000"/>
              </a:spcAft>
              <a:buNone/>
            </a:pPr>
            <a:r>
              <a:rPr lang="en-US" sz="2200" dirty="0">
                <a:latin typeface="Times New Roman" panose="02020603050405020304" pitchFamily="18" charset="0"/>
                <a:ea typeface="Calibri" panose="020F0502020204030204" pitchFamily="34" charset="0"/>
                <a:cs typeface="Times New Roman" panose="02020603050405020304" pitchFamily="18" charset="0"/>
              </a:rPr>
              <a:t>(24) </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etiam</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sunt</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dicant</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 me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eiectum</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esse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Catilinam</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“But there are men, O Romans, who say that Catiline has been driven by me into banishment”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Catil</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II 12)</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683895" algn="r">
              <a:lnSpc>
                <a:spcPct val="115000"/>
              </a:lnSpc>
              <a:spcAft>
                <a:spcPts val="6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4804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82963-3BC1-0471-1A6E-B408C65799EE}"/>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Semantics of headed and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774DB60B-0324-F146-A446-3C37C60D0202}"/>
              </a:ext>
            </a:extLst>
          </p:cNvPr>
          <p:cNvSpPr>
            <a:spLocks noGrp="1"/>
          </p:cNvSpPr>
          <p:nvPr>
            <p:ph idx="1"/>
          </p:nvPr>
        </p:nvSpPr>
        <p:spPr>
          <a:xfrm>
            <a:off x="1143000" y="1571625"/>
            <a:ext cx="7499350" cy="4676775"/>
          </a:xfrm>
        </p:spPr>
        <p:txBody>
          <a:bodyPr/>
          <a:lstStyle/>
          <a:p>
            <a:pPr marL="82550" indent="0">
              <a:buFont typeface="Wingdings 2" panose="05020102010507070707" pitchFamily="18" charset="2"/>
              <a:buNone/>
              <a:defRPr/>
            </a:pPr>
            <a:r>
              <a:rPr lang="en-GB" sz="2000" dirty="0">
                <a:sym typeface="Wingdings" panose="05000000000000000000" pitchFamily="2" charset="2"/>
              </a:rPr>
              <a:t>						</a:t>
            </a:r>
            <a:r>
              <a:rPr lang="en-GB" sz="2400" dirty="0">
                <a:latin typeface="Times New Roman" panose="02020603050405020304" pitchFamily="18" charset="0"/>
                <a:cs typeface="Times New Roman" panose="02020603050405020304" pitchFamily="18" charset="0"/>
                <a:sym typeface="Wingdings" panose="05000000000000000000" pitchFamily="2" charset="2"/>
              </a:rPr>
              <a:t>restrictive</a:t>
            </a:r>
          </a:p>
          <a:p>
            <a:pPr marL="82550" indent="0">
              <a:buFont typeface="Wingdings 2" panose="05020102010507070707" pitchFamily="18" charset="2"/>
              <a:buNone/>
              <a:defRPr/>
            </a:pPr>
            <a:r>
              <a:rPr lang="en-GB" sz="2400" dirty="0">
                <a:latin typeface="Times New Roman" panose="02020603050405020304" pitchFamily="18" charset="0"/>
                <a:cs typeface="Times New Roman" panose="02020603050405020304" pitchFamily="18" charset="0"/>
                <a:sym typeface="Wingdings" panose="05000000000000000000" pitchFamily="2" charset="2"/>
              </a:rPr>
              <a:t>External-headed relative clauses </a:t>
            </a:r>
            <a:endParaRPr lang="en-GB" sz="2400" baseline="-25000" dirty="0">
              <a:latin typeface="Times New Roman" panose="02020603050405020304" pitchFamily="18" charset="0"/>
              <a:cs typeface="Times New Roman" panose="02020603050405020304" pitchFamily="18" charset="0"/>
            </a:endParaRPr>
          </a:p>
          <a:p>
            <a:pPr marL="595313" indent="-514350" eaLnBrk="1" hangingPunct="1">
              <a:buFont typeface="Wingdings 2" panose="05020102010507070707" pitchFamily="18" charset="2"/>
              <a:buNone/>
              <a:defRPr/>
            </a:pPr>
            <a:r>
              <a:rPr lang="fr-FR" sz="2400" dirty="0">
                <a:latin typeface="Times New Roman" panose="02020603050405020304" pitchFamily="18" charset="0"/>
                <a:cs typeface="Times New Roman" panose="02020603050405020304" pitchFamily="18" charset="0"/>
                <a:sym typeface="Wingdings"/>
              </a:rPr>
              <a:t>							non-restrictive</a:t>
            </a:r>
            <a:endParaRPr lang="fr-FR" sz="2400" dirty="0">
              <a:latin typeface="Times New Roman" panose="02020603050405020304" pitchFamily="18" charset="0"/>
              <a:cs typeface="Times New Roman" panose="02020603050405020304" pitchFamily="18" charset="0"/>
            </a:endParaRPr>
          </a:p>
          <a:p>
            <a:pPr marL="595313" indent="-514350" eaLnBrk="1" hangingPunct="1">
              <a:buFont typeface="Wingdings 2" panose="05020102010507070707" pitchFamily="18" charset="2"/>
              <a:buAutoNum type="arabicPeriod"/>
              <a:defRPr/>
            </a:pPr>
            <a:endParaRPr lang="fr-FR" i="1" dirty="0"/>
          </a:p>
          <a:p>
            <a:pPr marL="80963" indent="0" algn="r" eaLnBrk="1" hangingPunct="1">
              <a:buNone/>
              <a:defRPr/>
            </a:pPr>
            <a:r>
              <a:rPr lang="en-US" sz="1800" dirty="0">
                <a:effectLst/>
                <a:latin typeface="Times New Roman" panose="02020603050405020304" pitchFamily="18" charset="0"/>
                <a:ea typeface="Calibri" panose="020F0502020204030204" pitchFamily="34" charset="0"/>
              </a:rPr>
              <a:t>(e.g., </a:t>
            </a:r>
            <a:r>
              <a:rPr lang="en-US" sz="1800" dirty="0" err="1">
                <a:effectLst/>
                <a:latin typeface="Times New Roman" panose="02020603050405020304" pitchFamily="18" charset="0"/>
                <a:ea typeface="Calibri" panose="020F0502020204030204" pitchFamily="34" charset="0"/>
              </a:rPr>
              <a:t>Touratier</a:t>
            </a:r>
            <a:r>
              <a:rPr lang="en-US" sz="1800" dirty="0">
                <a:effectLst/>
                <a:latin typeface="Times New Roman" panose="02020603050405020304" pitchFamily="18" charset="0"/>
                <a:ea typeface="Calibri" panose="020F0502020204030204" pitchFamily="34" charset="0"/>
              </a:rPr>
              <a:t> 1980: 239-386; Lehmann 1984: 261-267; </a:t>
            </a:r>
            <a:r>
              <a:rPr lang="en-US" sz="1800" dirty="0" err="1">
                <a:effectLst/>
                <a:latin typeface="Times New Roman" panose="02020603050405020304" pitchFamily="18" charset="0"/>
                <a:ea typeface="Calibri" panose="020F0502020204030204" pitchFamily="34" charset="0"/>
              </a:rPr>
              <a:t>Lavency</a:t>
            </a:r>
            <a:r>
              <a:rPr lang="en-US" sz="1800" dirty="0">
                <a:effectLst/>
                <a:latin typeface="Times New Roman" panose="02020603050405020304" pitchFamily="18" charset="0"/>
                <a:ea typeface="Calibri" panose="020F0502020204030204" pitchFamily="34" charset="0"/>
              </a:rPr>
              <a:t> 1998: 30-31; Pinkster 1990: 80-81; Vester 1977)</a:t>
            </a:r>
          </a:p>
          <a:p>
            <a:pPr marL="80963" indent="0" algn="r" eaLnBrk="1" hangingPunct="1">
              <a:buNone/>
              <a:defRPr/>
            </a:pPr>
            <a:endParaRPr lang="en-US" sz="1800" dirty="0">
              <a:effectLst/>
              <a:latin typeface="Times New Roman" panose="02020603050405020304" pitchFamily="18" charset="0"/>
              <a:ea typeface="Calibri" panose="020F0502020204030204" pitchFamily="34" charset="0"/>
            </a:endParaRPr>
          </a:p>
          <a:p>
            <a:pPr marL="80963" indent="0" eaLnBrk="1" hangingPunct="1">
              <a:buNone/>
              <a:defRPr/>
            </a:pPr>
            <a:r>
              <a:rPr lang="fr-FR" sz="2400" dirty="0">
                <a:sym typeface="Wingdings" panose="05000000000000000000" pitchFamily="2" charset="2"/>
              </a:rPr>
              <a:t></a:t>
            </a:r>
            <a:r>
              <a:rPr lang="fr-FR" sz="2400" dirty="0" err="1">
                <a:sym typeface="Wingdings" panose="05000000000000000000" pitchFamily="2" charset="2"/>
              </a:rPr>
              <a:t>Internal-headed</a:t>
            </a:r>
            <a:r>
              <a:rPr lang="fr-FR" sz="2400" dirty="0">
                <a:sym typeface="Wingdings" panose="05000000000000000000" pitchFamily="2" charset="2"/>
              </a:rPr>
              <a:t> relative clauses        	</a:t>
            </a:r>
            <a:r>
              <a:rPr lang="fr-FR" sz="2400" dirty="0" err="1">
                <a:sym typeface="Wingdings" panose="05000000000000000000" pitchFamily="2" charset="2"/>
              </a:rPr>
              <a:t>maximalizing</a:t>
            </a:r>
            <a:endParaRPr lang="fr-FR" sz="2400" dirty="0">
              <a:sym typeface="Wingdings" panose="05000000000000000000" pitchFamily="2" charset="2"/>
            </a:endParaRPr>
          </a:p>
          <a:p>
            <a:pPr marL="80963" indent="0" eaLnBrk="1" hangingPunct="1">
              <a:buNone/>
              <a:defRPr/>
            </a:pPr>
            <a:endParaRPr lang="fr-FR" sz="2400" dirty="0">
              <a:sym typeface="Wingdings" panose="05000000000000000000" pitchFamily="2" charset="2"/>
            </a:endParaRPr>
          </a:p>
          <a:p>
            <a:pPr marL="80963" indent="0" algn="r" eaLnBrk="1" hangingPunct="1">
              <a:buNone/>
              <a:defRPr/>
            </a:pPr>
            <a:r>
              <a:rPr lang="en-US" sz="1800" dirty="0">
                <a:effectLst/>
                <a:latin typeface="Times New Roman" panose="02020603050405020304" pitchFamily="18" charset="0"/>
                <a:ea typeface="Calibri" panose="020F0502020204030204" pitchFamily="34" charset="0"/>
              </a:rPr>
              <a:t>(Pompei 2010, 2011a, 2011b)</a:t>
            </a:r>
            <a:endParaRPr lang="fr-FR" sz="2400" dirty="0"/>
          </a:p>
        </p:txBody>
      </p:sp>
      <p:sp>
        <p:nvSpPr>
          <p:cNvPr id="3" name="Parentesi graffa aperta 2">
            <a:extLst>
              <a:ext uri="{FF2B5EF4-FFF2-40B4-BE49-F238E27FC236}">
                <a16:creationId xmlns:a16="http://schemas.microsoft.com/office/drawing/2014/main" id="{69884CE4-50DB-10FB-C6C0-D123302F57D7}"/>
              </a:ext>
            </a:extLst>
          </p:cNvPr>
          <p:cNvSpPr/>
          <p:nvPr/>
        </p:nvSpPr>
        <p:spPr>
          <a:xfrm>
            <a:off x="6403072" y="1844824"/>
            <a:ext cx="155448" cy="914400"/>
          </a:xfrm>
          <a:prstGeom prst="lef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it-IT" dirty="0"/>
          </a:p>
        </p:txBody>
      </p:sp>
      <p:sp>
        <p:nvSpPr>
          <p:cNvPr id="5" name="Freccia a destra 4">
            <a:extLst>
              <a:ext uri="{FF2B5EF4-FFF2-40B4-BE49-F238E27FC236}">
                <a16:creationId xmlns:a16="http://schemas.microsoft.com/office/drawing/2014/main" id="{9ACF36CC-19FE-FD3C-411C-1FE8BEBEB48A}"/>
              </a:ext>
            </a:extLst>
          </p:cNvPr>
          <p:cNvSpPr/>
          <p:nvPr/>
        </p:nvSpPr>
        <p:spPr>
          <a:xfrm>
            <a:off x="5534548" y="4509120"/>
            <a:ext cx="621628" cy="36004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a:extLst>
              <a:ext uri="{FF2B5EF4-FFF2-40B4-BE49-F238E27FC236}">
                <a16:creationId xmlns:a16="http://schemas.microsoft.com/office/drawing/2014/main" id="{17F48F2A-5597-74F8-9E97-10AE76420695}"/>
              </a:ext>
            </a:extLst>
          </p:cNvPr>
          <p:cNvPicPr>
            <a:picLocks noChangeAspect="1"/>
          </p:cNvPicPr>
          <p:nvPr/>
        </p:nvPicPr>
        <p:blipFill>
          <a:blip r:embed="rId3"/>
          <a:stretch>
            <a:fillRect/>
          </a:stretch>
        </p:blipFill>
        <p:spPr>
          <a:xfrm>
            <a:off x="5580112" y="2091694"/>
            <a:ext cx="652329" cy="420660"/>
          </a:xfrm>
          <a:prstGeom prst="rect">
            <a:avLst/>
          </a:prstGeom>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82963-3BC1-0471-1A6E-B408C65799EE}"/>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Semantics of headed and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774DB60B-0324-F146-A446-3C37C60D0202}"/>
              </a:ext>
            </a:extLst>
          </p:cNvPr>
          <p:cNvSpPr>
            <a:spLocks noGrp="1"/>
          </p:cNvSpPr>
          <p:nvPr>
            <p:ph idx="1"/>
          </p:nvPr>
        </p:nvSpPr>
        <p:spPr>
          <a:xfrm>
            <a:off x="1143000" y="1571625"/>
            <a:ext cx="7499350" cy="4676775"/>
          </a:xfrm>
        </p:spPr>
        <p:txBody>
          <a:bodyPr/>
          <a:lstStyle/>
          <a:p>
            <a:pPr marL="82550" indent="0">
              <a:buFont typeface="Wingdings 2" panose="05020102010507070707" pitchFamily="18" charset="2"/>
              <a:buNone/>
              <a:defRPr/>
            </a:pPr>
            <a:r>
              <a:rPr lang="en-GB" sz="2000" dirty="0">
                <a:sym typeface="Wingdings" panose="05000000000000000000" pitchFamily="2" charset="2"/>
              </a:rPr>
              <a:t>						</a:t>
            </a: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Font typeface="Wingdings 2" panose="05020102010507070707" pitchFamily="18" charset="2"/>
              <a:buNone/>
              <a:defRPr/>
            </a:pPr>
            <a:r>
              <a:rPr lang="en-GB" sz="2400" dirty="0">
                <a:latin typeface="Times New Roman" panose="02020603050405020304" pitchFamily="18" charset="0"/>
                <a:cs typeface="Times New Roman" panose="02020603050405020304" pitchFamily="18" charset="0"/>
                <a:sym typeface="Wingdings" panose="05000000000000000000" pitchFamily="2" charset="2"/>
              </a:rPr>
              <a:t>Maximalization</a:t>
            </a:r>
          </a:p>
          <a:p>
            <a:pPr marL="82550" indent="0">
              <a:buNone/>
              <a:defRPr/>
            </a:pPr>
            <a:r>
              <a:rPr lang="en-US" sz="2000" dirty="0">
                <a:effectLst/>
                <a:latin typeface="Times New Roman" panose="02020603050405020304" pitchFamily="18" charset="0"/>
                <a:ea typeface="Times New Roman" panose="02020603050405020304" pitchFamily="18" charset="0"/>
              </a:rPr>
              <a:t>(Quechua; </a:t>
            </a:r>
            <a:r>
              <a:rPr lang="en-US" sz="2000" dirty="0" err="1">
                <a:effectLst/>
                <a:latin typeface="Times New Roman" panose="02020603050405020304" pitchFamily="18" charset="0"/>
                <a:ea typeface="Times New Roman" panose="02020603050405020304" pitchFamily="18" charset="0"/>
              </a:rPr>
              <a:t>Grosu</a:t>
            </a:r>
            <a:r>
              <a:rPr lang="en-US" sz="2000" dirty="0">
                <a:effectLst/>
                <a:latin typeface="Times New Roman" panose="02020603050405020304" pitchFamily="18" charset="0"/>
                <a:ea typeface="Times New Roman" panose="02020603050405020304" pitchFamily="18" charset="0"/>
              </a:rPr>
              <a:t> 2002: 153-154)</a:t>
            </a:r>
            <a:endParaRPr lang="it-IT" sz="2000" dirty="0">
              <a:effectLst/>
              <a:latin typeface="Times New Roman" panose="02020603050405020304" pitchFamily="18" charset="0"/>
              <a:ea typeface="Times New Roman" panose="02020603050405020304" pitchFamily="18" charset="0"/>
            </a:endParaRPr>
          </a:p>
          <a:p>
            <a:pPr marL="82550" indent="0" algn="just" defTabSz="871538">
              <a:buNone/>
              <a:tabLst>
                <a:tab pos="179388" algn="l"/>
                <a:tab pos="900113" algn="l"/>
                <a:tab pos="1169988" algn="l"/>
                <a:tab pos="1349375" algn="l"/>
                <a:tab pos="1619250" algn="l"/>
                <a:tab pos="1889125" algn="l"/>
                <a:tab pos="2700338" algn="l"/>
                <a:tab pos="2790825" algn="l"/>
                <a:tab pos="2970213" algn="l"/>
                <a:tab pos="3060700" algn="l"/>
                <a:tab pos="3149600" algn="l"/>
                <a:tab pos="3419475" algn="l"/>
                <a:tab pos="4035425" algn="l"/>
                <a:tab pos="4308475" algn="l"/>
                <a:tab pos="4392613" algn="l"/>
                <a:tab pos="4487863" algn="l"/>
                <a:tab pos="4665663" algn="l"/>
                <a:tab pos="5024438" algn="l"/>
                <a:tab pos="5203825" algn="l"/>
              </a:tabLst>
            </a:pPr>
            <a:r>
              <a:rPr lang="fr-FR" sz="2000" dirty="0">
                <a:effectLst/>
                <a:latin typeface="Times New Roman" panose="02020603050405020304" pitchFamily="18" charset="0"/>
                <a:ea typeface="Times New Roman" panose="02020603050405020304" pitchFamily="18" charset="0"/>
              </a:rPr>
              <a:t>(25)</a:t>
            </a:r>
            <a:r>
              <a:rPr lang="en-US" sz="2000" dirty="0">
                <a:effectLst/>
                <a:latin typeface="Times New Roman" panose="02020603050405020304" pitchFamily="18" charset="0"/>
                <a:ea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rPr>
              <a:t>nuna</a:t>
            </a:r>
            <a:r>
              <a:rPr lang="en-US" sz="2000" dirty="0">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ishkay</a:t>
            </a:r>
            <a:r>
              <a:rPr lang="en-US" sz="2000" dirty="0">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bestya</a:t>
            </a:r>
            <a:r>
              <a:rPr lang="en-US" sz="2000" dirty="0">
                <a:effectLst/>
                <a:latin typeface="Times New Roman" panose="02020603050405020304" pitchFamily="18" charset="0"/>
                <a:ea typeface="Times New Roman" panose="02020603050405020304" pitchFamily="18" charset="0"/>
              </a:rPr>
              <a:t>-ta	ranti-</a:t>
            </a:r>
            <a:r>
              <a:rPr lang="en-US" sz="2000" dirty="0" err="1">
                <a:effectLst/>
                <a:latin typeface="Times New Roman" panose="02020603050405020304" pitchFamily="18" charset="0"/>
                <a:ea typeface="Times New Roman" panose="02020603050405020304" pitchFamily="18" charset="0"/>
              </a:rPr>
              <a:t>shqa</a:t>
            </a:r>
            <a:r>
              <a:rPr lang="en-US" sz="2000" dirty="0">
                <a:effectLst/>
                <a:latin typeface="Times New Roman" panose="02020603050405020304" pitchFamily="18" charset="0"/>
                <a:ea typeface="Times New Roman" panose="02020603050405020304" pitchFamily="18" charset="0"/>
              </a:rPr>
              <a:t>-n]	</a:t>
            </a:r>
            <a:r>
              <a:rPr lang="en-US" sz="2000" dirty="0">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alli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bestyam</a:t>
            </a: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ka-</a:t>
            </a:r>
            <a:r>
              <a:rPr lang="en-US" sz="2000" dirty="0" err="1">
                <a:effectLst/>
                <a:latin typeface="Times New Roman" panose="02020603050405020304" pitchFamily="18" charset="0"/>
                <a:ea typeface="Times New Roman" panose="02020603050405020304" pitchFamily="18" charset="0"/>
              </a:rPr>
              <a:t>rqo</a:t>
            </a:r>
            <a:r>
              <a:rPr lang="en-US" sz="2000" dirty="0">
                <a:effectLst/>
                <a:latin typeface="Times New Roman" panose="02020603050405020304" pitchFamily="18" charset="0"/>
                <a:ea typeface="Times New Roman" panose="02020603050405020304" pitchFamily="18" charset="0"/>
              </a:rPr>
              <a:t>-n</a:t>
            </a:r>
            <a:endParaRPr lang="it-IT" sz="2000" dirty="0">
              <a:effectLst/>
              <a:latin typeface="Times New Roman" panose="02020603050405020304" pitchFamily="18" charset="0"/>
              <a:ea typeface="Times New Roman" panose="02020603050405020304" pitchFamily="18" charset="0"/>
            </a:endParaRPr>
          </a:p>
          <a:p>
            <a:pPr marL="82550" indent="0" algn="just" defTabSz="869950">
              <a:buNone/>
              <a:tabLst>
                <a:tab pos="179388" algn="l"/>
                <a:tab pos="358775" algn="l"/>
                <a:tab pos="442913" algn="l"/>
                <a:tab pos="536575" algn="l"/>
                <a:tab pos="900113" algn="l"/>
                <a:tab pos="1169988" algn="l"/>
                <a:tab pos="1349375" algn="l"/>
                <a:tab pos="1619250" algn="l"/>
                <a:tab pos="1889125" algn="l"/>
                <a:tab pos="2700338" algn="l"/>
                <a:tab pos="2790825" algn="l"/>
                <a:tab pos="2970213" algn="l"/>
                <a:tab pos="3060700" algn="l"/>
                <a:tab pos="3149600" algn="l"/>
                <a:tab pos="3419475" algn="l"/>
                <a:tab pos="4035425" algn="l"/>
                <a:tab pos="4392613" algn="l"/>
                <a:tab pos="5024438" algn="l"/>
                <a:tab pos="5383213" algn="l"/>
              </a:tabLs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	two	horse-ACC	buy-PERF-3	good	horse	be-PAST-3</a:t>
            </a:r>
            <a:endParaRPr lang="it-IT" sz="2000" dirty="0">
              <a:effectLst/>
              <a:latin typeface="Times New Roman" panose="02020603050405020304" pitchFamily="18" charset="0"/>
              <a:ea typeface="Times New Roman" panose="02020603050405020304" pitchFamily="18" charset="0"/>
            </a:endParaRPr>
          </a:p>
          <a:p>
            <a:pPr marL="82550" indent="0" algn="just">
              <a:buNone/>
              <a:tabLst>
                <a:tab pos="358775" algn="l"/>
              </a:tabLst>
            </a:pPr>
            <a:r>
              <a:rPr lang="en-US" sz="2000" dirty="0">
                <a:effectLst/>
                <a:latin typeface="Times New Roman" panose="02020603050405020304" pitchFamily="18" charset="0"/>
                <a:ea typeface="Times New Roman" panose="02020603050405020304" pitchFamily="18" charset="0"/>
              </a:rPr>
              <a:t>	“The two horses that the man bought were good horses”</a:t>
            </a:r>
          </a:p>
          <a:p>
            <a:pPr marL="82550" indent="0" algn="just">
              <a:buNone/>
              <a:tabLst>
                <a:tab pos="358775" algn="l"/>
              </a:tabLst>
            </a:pPr>
            <a:endParaRPr lang="en-US" sz="2000" dirty="0">
              <a:effectLst/>
              <a:latin typeface="Times New Roman" panose="02020603050405020304" pitchFamily="18" charset="0"/>
              <a:ea typeface="Times New Roman" panose="02020603050405020304" pitchFamily="18" charset="0"/>
            </a:endParaRPr>
          </a:p>
          <a:p>
            <a:pPr marL="82550" indent="0" algn="just">
              <a:buNone/>
              <a:tabLst>
                <a:tab pos="358775" algn="l"/>
              </a:tabLst>
            </a:pPr>
            <a:endParaRPr lang="it-IT" sz="2000" dirty="0">
              <a:effectLst/>
              <a:latin typeface="Times New Roman" panose="02020603050405020304" pitchFamily="18" charset="0"/>
              <a:ea typeface="Times New Roman" panose="02020603050405020304" pitchFamily="18" charset="0"/>
            </a:endParaRPr>
          </a:p>
          <a:p>
            <a:pPr marL="82550" indent="0">
              <a:buFont typeface="Wingdings 2" panose="05020102010507070707" pitchFamily="18" charset="2"/>
              <a:buNone/>
              <a:defRPr/>
            </a:pPr>
            <a:endParaRPr lang="fr-FR" sz="2400" dirty="0"/>
          </a:p>
        </p:txBody>
      </p:sp>
      <p:graphicFrame>
        <p:nvGraphicFramePr>
          <p:cNvPr id="18" name="Oggetto 17">
            <a:extLst>
              <a:ext uri="{FF2B5EF4-FFF2-40B4-BE49-F238E27FC236}">
                <a16:creationId xmlns:a16="http://schemas.microsoft.com/office/drawing/2014/main" id="{80AAEFBC-80F7-EEAA-C0A8-424C99EF8546}"/>
              </a:ext>
            </a:extLst>
          </p:cNvPr>
          <p:cNvGraphicFramePr>
            <a:graphicFrameLocks noChangeAspect="1"/>
          </p:cNvGraphicFramePr>
          <p:nvPr>
            <p:extLst>
              <p:ext uri="{D42A27DB-BD31-4B8C-83A1-F6EECF244321}">
                <p14:modId xmlns:p14="http://schemas.microsoft.com/office/powerpoint/2010/main" val="362309594"/>
              </p:ext>
            </p:extLst>
          </p:nvPr>
        </p:nvGraphicFramePr>
        <p:xfrm>
          <a:off x="1187624" y="4005064"/>
          <a:ext cx="5659442" cy="2397323"/>
        </p:xfrm>
        <a:graphic>
          <a:graphicData uri="http://schemas.openxmlformats.org/presentationml/2006/ole">
            <mc:AlternateContent xmlns:mc="http://schemas.openxmlformats.org/markup-compatibility/2006">
              <mc:Choice xmlns:v="urn:schemas-microsoft-com:vml" Requires="v">
                <p:oleObj name="Document" r:id="rId3" imgW="4695470" imgH="1989431" progId="Word.Document.8">
                  <p:embed/>
                </p:oleObj>
              </mc:Choice>
              <mc:Fallback>
                <p:oleObj name="Document" r:id="rId3" imgW="4695470" imgH="1989431" progId="Word.Document.8">
                  <p:embed/>
                  <p:pic>
                    <p:nvPicPr>
                      <p:cNvPr id="0" name=""/>
                      <p:cNvPicPr/>
                      <p:nvPr/>
                    </p:nvPicPr>
                    <p:blipFill>
                      <a:blip r:embed="rId4"/>
                      <a:stretch>
                        <a:fillRect/>
                      </a:stretch>
                    </p:blipFill>
                    <p:spPr>
                      <a:xfrm>
                        <a:off x="1187624" y="4005064"/>
                        <a:ext cx="5659442" cy="2397323"/>
                      </a:xfrm>
                      <a:prstGeom prst="rect">
                        <a:avLst/>
                      </a:prstGeom>
                    </p:spPr>
                  </p:pic>
                </p:oleObj>
              </mc:Fallback>
            </mc:AlternateContent>
          </a:graphicData>
        </a:graphic>
      </p:graphicFrame>
      <p:graphicFrame>
        <p:nvGraphicFramePr>
          <p:cNvPr id="19" name="Oggetto 18">
            <a:extLst>
              <a:ext uri="{FF2B5EF4-FFF2-40B4-BE49-F238E27FC236}">
                <a16:creationId xmlns:a16="http://schemas.microsoft.com/office/drawing/2014/main" id="{8030FA8C-5C5B-844F-BDD2-6A6933F2ADC4}"/>
              </a:ext>
            </a:extLst>
          </p:cNvPr>
          <p:cNvGraphicFramePr>
            <a:graphicFrameLocks noChangeAspect="1"/>
          </p:cNvGraphicFramePr>
          <p:nvPr>
            <p:extLst>
              <p:ext uri="{D42A27DB-BD31-4B8C-83A1-F6EECF244321}">
                <p14:modId xmlns:p14="http://schemas.microsoft.com/office/powerpoint/2010/main" val="717975343"/>
              </p:ext>
            </p:extLst>
          </p:nvPr>
        </p:nvGraphicFramePr>
        <p:xfrm>
          <a:off x="4355976" y="4026168"/>
          <a:ext cx="5491287" cy="2650165"/>
        </p:xfrm>
        <a:graphic>
          <a:graphicData uri="http://schemas.openxmlformats.org/presentationml/2006/ole">
            <mc:AlternateContent xmlns:mc="http://schemas.openxmlformats.org/markup-compatibility/2006">
              <mc:Choice xmlns:v="urn:schemas-microsoft-com:vml" Requires="v">
                <p:oleObj name="Document" r:id="rId5" imgW="4884844" imgH="2356645" progId="Word.Document.8">
                  <p:embed/>
                </p:oleObj>
              </mc:Choice>
              <mc:Fallback>
                <p:oleObj name="Document" r:id="rId5" imgW="4884844" imgH="2356645" progId="Word.Document.8">
                  <p:embed/>
                  <p:pic>
                    <p:nvPicPr>
                      <p:cNvPr id="0" name=""/>
                      <p:cNvPicPr/>
                      <p:nvPr/>
                    </p:nvPicPr>
                    <p:blipFill>
                      <a:blip r:embed="rId6"/>
                      <a:stretch>
                        <a:fillRect/>
                      </a:stretch>
                    </p:blipFill>
                    <p:spPr>
                      <a:xfrm>
                        <a:off x="4355976" y="4026168"/>
                        <a:ext cx="5491287" cy="2650165"/>
                      </a:xfrm>
                      <a:prstGeom prst="rect">
                        <a:avLst/>
                      </a:prstGeom>
                    </p:spPr>
                  </p:pic>
                </p:oleObj>
              </mc:Fallback>
            </mc:AlternateContent>
          </a:graphicData>
        </a:graphic>
      </p:graphicFrame>
    </p:spTree>
    <p:extLst>
      <p:ext uri="{BB962C8B-B14F-4D97-AF65-F5344CB8AC3E}">
        <p14:creationId xmlns:p14="http://schemas.microsoft.com/office/powerpoint/2010/main" val="23304969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82963-3BC1-0471-1A6E-B408C65799EE}"/>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Semantics of headed and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774DB60B-0324-F146-A446-3C37C60D0202}"/>
              </a:ext>
            </a:extLst>
          </p:cNvPr>
          <p:cNvSpPr>
            <a:spLocks noGrp="1"/>
          </p:cNvSpPr>
          <p:nvPr>
            <p:ph idx="1"/>
          </p:nvPr>
        </p:nvSpPr>
        <p:spPr>
          <a:xfrm>
            <a:off x="1143000" y="1571625"/>
            <a:ext cx="7499350" cy="4676775"/>
          </a:xfrm>
        </p:spPr>
        <p:txBody>
          <a:bodyPr/>
          <a:lstStyle/>
          <a:p>
            <a:pPr marL="82550" indent="0">
              <a:buNone/>
              <a:defRPr/>
            </a:pPr>
            <a:r>
              <a:rPr lang="en-GB" sz="2400" dirty="0">
                <a:latin typeface="Times New Roman" panose="02020603050405020304" pitchFamily="18" charset="0"/>
                <a:cs typeface="Times New Roman" panose="02020603050405020304" pitchFamily="18" charset="0"/>
                <a:sym typeface="Wingdings" panose="05000000000000000000" pitchFamily="2" charset="2"/>
              </a:rPr>
              <a:t>Maximalization</a:t>
            </a:r>
          </a:p>
          <a:p>
            <a:pPr marL="82550" indent="0">
              <a:buNone/>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Times New Roman" panose="02020603050405020304" pitchFamily="18" charset="0"/>
              </a:rPr>
              <a:t>Simplex XPs	Appositives	</a:t>
            </a:r>
            <a:r>
              <a:rPr lang="en-US" sz="1800" dirty="0" err="1">
                <a:effectLst/>
                <a:latin typeface="Times New Roman" panose="02020603050405020304" pitchFamily="18" charset="0"/>
                <a:ea typeface="Times New Roman" panose="02020603050405020304" pitchFamily="18" charset="0"/>
              </a:rPr>
              <a:t>Restrictives</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Maximalizers</a:t>
            </a:r>
            <a:r>
              <a:rPr lang="en-US" sz="1800" dirty="0">
                <a:effectLst/>
                <a:latin typeface="Times New Roman" panose="02020603050405020304" pitchFamily="18" charset="0"/>
                <a:ea typeface="Times New Roman" panose="02020603050405020304" pitchFamily="18" charset="0"/>
              </a:rPr>
              <a:t>	Simplex CPs</a:t>
            </a:r>
          </a:p>
          <a:p>
            <a:pPr marL="82550" indent="0">
              <a:buNone/>
              <a:tabLst>
                <a:tab pos="1433513" algn="l"/>
                <a:tab pos="2508250" algn="l"/>
                <a:tab pos="2865438" algn="l"/>
                <a:tab pos="4129088" algn="l"/>
              </a:tabLst>
              <a:defRPr/>
            </a:pPr>
            <a:endParaRPr lang="en-US" sz="1800" dirty="0">
              <a:latin typeface="Times New Roman" panose="02020603050405020304" pitchFamily="18" charset="0"/>
              <a:ea typeface="Times New Roman" panose="02020603050405020304" pitchFamily="18" charset="0"/>
            </a:endParaRP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n-US" sz="1800" dirty="0" err="1">
                <a:effectLst/>
                <a:latin typeface="Times New Roman" panose="02020603050405020304" pitchFamily="18" charset="0"/>
                <a:ea typeface="Times New Roman" panose="02020603050405020304" pitchFamily="18" charset="0"/>
              </a:rPr>
              <a:t>Maximalizers</a:t>
            </a:r>
            <a:r>
              <a:rPr lang="en-US" sz="1800" dirty="0">
                <a:effectLst/>
                <a:latin typeface="Times New Roman" panose="02020603050405020304" pitchFamily="18" charset="0"/>
                <a:ea typeface="Times New Roman" panose="02020603050405020304" pitchFamily="18" charset="0"/>
              </a:rPr>
              <a:t>: </a:t>
            </a: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ea typeface="Times New Roman" panose="02020603050405020304" pitchFamily="18" charset="0"/>
              </a:rPr>
              <a:t>pro) </a:t>
            </a:r>
            <a:r>
              <a:rPr lang="en-US" sz="1800" dirty="0">
                <a:effectLst/>
                <a:latin typeface="Times New Roman" panose="02020603050405020304" pitchFamily="18" charset="0"/>
                <a:ea typeface="Times New Roman" panose="02020603050405020304" pitchFamily="18" charset="0"/>
                <a:sym typeface="Wingdings" panose="05000000000000000000" pitchFamily="2" charset="2"/>
              </a:rPr>
              <a:t> </a:t>
            </a:r>
            <a:r>
              <a:rPr lang="en-US" sz="1800" i="1" dirty="0">
                <a:effectLst/>
                <a:latin typeface="Times New Roman" panose="02020603050405020304" pitchFamily="18" charset="0"/>
                <a:ea typeface="Times New Roman" panose="02020603050405020304" pitchFamily="18" charset="0"/>
                <a:sym typeface="Wingdings" panose="05000000000000000000" pitchFamily="2" charset="2"/>
              </a:rPr>
              <a:t>realis</a:t>
            </a:r>
          </a:p>
          <a:p>
            <a:pPr marL="82550" indent="0">
              <a:buNone/>
              <a:tabLst>
                <a:tab pos="1433513" algn="l"/>
                <a:tab pos="2508250" algn="l"/>
                <a:tab pos="2865438" algn="l"/>
                <a:tab pos="4129088" algn="l"/>
              </a:tabLst>
              <a:defRPr/>
            </a:pPr>
            <a:endParaRPr lang="en-US" sz="1800" i="1" dirty="0">
              <a:effectLst/>
              <a:latin typeface="Times New Roman" panose="02020603050405020304" pitchFamily="18" charset="0"/>
              <a:ea typeface="Times New Roman" panose="02020603050405020304" pitchFamily="18" charset="0"/>
              <a:sym typeface="Wingdings" panose="05000000000000000000" pitchFamily="2" charset="2"/>
            </a:endParaRP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Times New Roman" panose="02020603050405020304" pitchFamily="18" charset="0"/>
                <a:sym typeface="Wingdings" panose="05000000000000000000" pitchFamily="2" charset="2"/>
              </a:rPr>
              <a:t> </a:t>
            </a:r>
            <a:r>
              <a:rPr lang="en-US" sz="1800" dirty="0">
                <a:effectLst/>
                <a:latin typeface="Times New Roman" panose="02020603050405020304" pitchFamily="18" charset="0"/>
                <a:ea typeface="Times New Roman" panose="02020603050405020304" pitchFamily="18" charset="0"/>
              </a:rPr>
              <a:t>Simplex CPs : </a:t>
            </a: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Times New Roman" panose="02020603050405020304" pitchFamily="18" charset="0"/>
                <a:sym typeface="Wingdings" panose="05000000000000000000" pitchFamily="2" charset="2"/>
              </a:rPr>
              <a:t>bare clauses </a:t>
            </a:r>
            <a:r>
              <a:rPr lang="en-US" sz="1800" i="1" dirty="0" err="1">
                <a:effectLst/>
                <a:latin typeface="Times New Roman" panose="02020603050405020304" pitchFamily="18" charset="0"/>
                <a:ea typeface="Times New Roman" panose="02020603050405020304" pitchFamily="18" charset="0"/>
                <a:sym typeface="Wingdings" panose="05000000000000000000" pitchFamily="2" charset="2"/>
              </a:rPr>
              <a:t>irrealis</a:t>
            </a:r>
            <a:endParaRPr lang="en-US" sz="1800" i="1" dirty="0">
              <a:effectLst/>
              <a:latin typeface="Times New Roman" panose="02020603050405020304" pitchFamily="18" charset="0"/>
              <a:ea typeface="Times New Roman" panose="02020603050405020304" pitchFamily="18" charset="0"/>
              <a:sym typeface="Wingdings" panose="05000000000000000000" pitchFamily="2" charset="2"/>
            </a:endParaRP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Times New Roman" panose="02020603050405020304" pitchFamily="18" charset="0"/>
              </a:rPr>
              <a:t>Romanian </a:t>
            </a:r>
          </a:p>
          <a:p>
            <a:pPr marL="82550" indent="0">
              <a:buNone/>
              <a:tabLst>
                <a:tab pos="1433513" algn="l"/>
                <a:tab pos="2508250" algn="l"/>
                <a:tab pos="2865438" algn="l"/>
                <a:tab pos="4129088" algn="l"/>
              </a:tabLst>
              <a:defRPr/>
            </a:pPr>
            <a:r>
              <a:rPr lang="en-US" sz="1800" i="1" dirty="0">
                <a:effectLst/>
                <a:latin typeface="Times New Roman" panose="02020603050405020304" pitchFamily="18" charset="0"/>
                <a:ea typeface="Calibri" panose="020F0502020204030204" pitchFamily="34" charset="0"/>
              </a:rPr>
              <a:t>Am </a:t>
            </a:r>
            <a:r>
              <a:rPr lang="en-US" sz="1800" dirty="0">
                <a:effectLst/>
                <a:latin typeface="Times New Roman" panose="02020603050405020304" pitchFamily="18" charset="0"/>
                <a:ea typeface="Calibri" panose="020F0502020204030204" pitchFamily="34" charset="0"/>
              </a:rPr>
              <a:t>cu cine</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discuta</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filozofie</a:t>
            </a:r>
            <a:r>
              <a:rPr lang="en-US" sz="1800" dirty="0">
                <a:effectLst/>
                <a:latin typeface="Times New Roman" panose="02020603050405020304" pitchFamily="18" charset="0"/>
                <a:ea typeface="Calibri" panose="020F0502020204030204" pitchFamily="34" charset="0"/>
              </a:rPr>
              <a:t> </a:t>
            </a: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Calibri" panose="020F0502020204030204" pitchFamily="34" charset="0"/>
              </a:rPr>
              <a:t>“</a:t>
            </a:r>
            <a:r>
              <a:rPr lang="en-US" sz="1800" i="1" dirty="0">
                <a:effectLst/>
                <a:latin typeface="Times New Roman" panose="02020603050405020304" pitchFamily="18" charset="0"/>
                <a:ea typeface="Calibri" panose="020F0502020204030204" pitchFamily="34" charset="0"/>
              </a:rPr>
              <a:t>lit</a:t>
            </a:r>
            <a:r>
              <a:rPr lang="en-US" sz="1800" dirty="0">
                <a:effectLst/>
                <a:latin typeface="Times New Roman" panose="02020603050405020304" pitchFamily="18" charset="0"/>
                <a:ea typeface="Calibri" panose="020F0502020204030204" pitchFamily="34" charset="0"/>
              </a:rPr>
              <a:t>. I have with whom to discuss philosophy”</a:t>
            </a:r>
            <a:endParaRPr lang="it-IT" sz="1800" dirty="0">
              <a:effectLst/>
              <a:latin typeface="Times New Roman" panose="02020603050405020304" pitchFamily="18" charset="0"/>
              <a:ea typeface="Times New Roman" panose="02020603050405020304" pitchFamily="18" charset="0"/>
            </a:endParaRPr>
          </a:p>
          <a:p>
            <a:pPr marL="82550" indent="0">
              <a:buNone/>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None/>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Font typeface="Wingdings 2" panose="05020102010507070707" pitchFamily="18" charset="2"/>
              <a:buNone/>
              <a:defRPr/>
            </a:pPr>
            <a:r>
              <a:rPr lang="en-GB" sz="2000" dirty="0">
                <a:sym typeface="Wingdings" panose="05000000000000000000" pitchFamily="2" charset="2"/>
              </a:rPr>
              <a:t>						</a:t>
            </a: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p:txBody>
      </p:sp>
      <p:cxnSp>
        <p:nvCxnSpPr>
          <p:cNvPr id="13" name="Connettore 2 12">
            <a:extLst>
              <a:ext uri="{FF2B5EF4-FFF2-40B4-BE49-F238E27FC236}">
                <a16:creationId xmlns:a16="http://schemas.microsoft.com/office/drawing/2014/main" id="{9711BB5C-30CD-B916-9734-08E073030CAC}"/>
              </a:ext>
            </a:extLst>
          </p:cNvPr>
          <p:cNvCxnSpPr/>
          <p:nvPr/>
        </p:nvCxnSpPr>
        <p:spPr>
          <a:xfrm>
            <a:off x="1331640" y="2420888"/>
            <a:ext cx="6480720" cy="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7567754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82963-3BC1-0471-1A6E-B408C65799EE}"/>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Semantics of headed and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774DB60B-0324-F146-A446-3C37C60D0202}"/>
              </a:ext>
            </a:extLst>
          </p:cNvPr>
          <p:cNvSpPr>
            <a:spLocks noGrp="1"/>
          </p:cNvSpPr>
          <p:nvPr>
            <p:ph idx="1"/>
          </p:nvPr>
        </p:nvSpPr>
        <p:spPr>
          <a:xfrm>
            <a:off x="1143000" y="1571625"/>
            <a:ext cx="7499350" cy="4676775"/>
          </a:xfrm>
        </p:spPr>
        <p:txBody>
          <a:bodyPr/>
          <a:lstStyle/>
          <a:p>
            <a:pPr marL="82550" indent="0">
              <a:buNone/>
              <a:defRPr/>
            </a:pPr>
            <a:r>
              <a:rPr lang="en-GB" sz="2400" dirty="0">
                <a:latin typeface="Times New Roman" panose="02020603050405020304" pitchFamily="18" charset="0"/>
                <a:cs typeface="Times New Roman" panose="02020603050405020304" pitchFamily="18" charset="0"/>
                <a:sym typeface="Wingdings" panose="05000000000000000000" pitchFamily="2" charset="2"/>
              </a:rPr>
              <a:t>Maximalization</a:t>
            </a:r>
          </a:p>
          <a:p>
            <a:pPr marL="82550" indent="0">
              <a:buNone/>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None/>
              <a:tabLst>
                <a:tab pos="1433513" algn="l"/>
                <a:tab pos="2508250" algn="l"/>
                <a:tab pos="2865438" algn="l"/>
                <a:tab pos="4129088" algn="l"/>
              </a:tabLst>
              <a:defRPr/>
            </a:pPr>
            <a:r>
              <a:rPr lang="en-US" sz="1800" dirty="0">
                <a:latin typeface="Times New Roman" panose="02020603050405020304" pitchFamily="18" charset="0"/>
                <a:ea typeface="Times New Roman" panose="02020603050405020304" pitchFamily="18" charset="0"/>
                <a:sym typeface="Wingdings" panose="05000000000000000000" pitchFamily="2" charset="2"/>
              </a:rPr>
              <a:t>Definite interpretation</a:t>
            </a:r>
            <a:r>
              <a:rPr lang="en-US" sz="1800" dirty="0">
                <a:effectLst/>
                <a:latin typeface="Times New Roman" panose="02020603050405020304" pitchFamily="18" charset="0"/>
                <a:ea typeface="Times New Roman" panose="02020603050405020304" pitchFamily="18" charset="0"/>
              </a:rPr>
              <a:t>: </a:t>
            </a: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Calibri" panose="020F0502020204030204" pitchFamily="34" charset="0"/>
              </a:rPr>
              <a:t>(‘who/what’: </a:t>
            </a:r>
            <a:r>
              <a:rPr lang="en-US" sz="1800" i="1" dirty="0">
                <a:effectLst/>
                <a:latin typeface="Times New Roman" panose="02020603050405020304" pitchFamily="18" charset="0"/>
                <a:ea typeface="Calibri" panose="020F0502020204030204" pitchFamily="34" charset="0"/>
              </a:rPr>
              <a:t>what you gave Mary was an expensive object</a:t>
            </a:r>
            <a:r>
              <a:rPr lang="en-US" sz="1800" dirty="0">
                <a:effectLst/>
                <a:latin typeface="Times New Roman" panose="02020603050405020304" pitchFamily="18" charset="0"/>
                <a:ea typeface="Calibri" panose="020F0502020204030204" pitchFamily="34" charset="0"/>
              </a:rPr>
              <a:t>)</a:t>
            </a:r>
            <a:endParaRPr lang="en-US" sz="1800" dirty="0">
              <a:effectLst/>
              <a:latin typeface="Times New Roman" panose="02020603050405020304" pitchFamily="18" charset="0"/>
              <a:ea typeface="Times New Roman" panose="02020603050405020304" pitchFamily="18" charset="0"/>
              <a:sym typeface="Wingdings" panose="05000000000000000000" pitchFamily="2" charset="2"/>
            </a:endParaRPr>
          </a:p>
          <a:p>
            <a:pPr marL="82550" indent="0">
              <a:buNone/>
              <a:tabLst>
                <a:tab pos="1433513" algn="l"/>
                <a:tab pos="2508250" algn="l"/>
                <a:tab pos="2865438" algn="l"/>
                <a:tab pos="4129088" algn="l"/>
              </a:tabLst>
              <a:defRPr/>
            </a:pPr>
            <a:endParaRPr lang="en-US" sz="800" i="1" dirty="0">
              <a:effectLst/>
              <a:latin typeface="Times New Roman" panose="02020603050405020304" pitchFamily="18" charset="0"/>
              <a:ea typeface="Times New Roman" panose="02020603050405020304" pitchFamily="18" charset="0"/>
              <a:sym typeface="Wingdings" panose="05000000000000000000" pitchFamily="2" charset="2"/>
            </a:endParaRPr>
          </a:p>
          <a:p>
            <a:pPr marL="82550" indent="0">
              <a:buNone/>
              <a:tabLst>
                <a:tab pos="1433513" algn="l"/>
                <a:tab pos="2508250" algn="l"/>
                <a:tab pos="2865438" algn="l"/>
                <a:tab pos="4129088" algn="l"/>
              </a:tabLst>
              <a:defRPr/>
            </a:pPr>
            <a:r>
              <a:rPr lang="en-US" sz="1800" dirty="0">
                <a:latin typeface="Times New Roman" panose="02020603050405020304" pitchFamily="18" charset="0"/>
                <a:ea typeface="Times New Roman" panose="02020603050405020304" pitchFamily="18" charset="0"/>
                <a:sym typeface="Wingdings" panose="05000000000000000000" pitchFamily="2" charset="2"/>
              </a:rPr>
              <a:t>Universal interpretation</a:t>
            </a:r>
            <a:r>
              <a:rPr lang="en-US" sz="1800" dirty="0">
                <a:effectLst/>
                <a:latin typeface="Times New Roman" panose="02020603050405020304" pitchFamily="18" charset="0"/>
                <a:ea typeface="Times New Roman" panose="02020603050405020304" pitchFamily="18" charset="0"/>
                <a:sym typeface="Wingdings" panose="05000000000000000000" pitchFamily="2" charset="2"/>
              </a:rPr>
              <a:t> </a:t>
            </a:r>
            <a:r>
              <a:rPr lang="en-US" sz="1800" dirty="0">
                <a:effectLst/>
                <a:latin typeface="Times New Roman" panose="02020603050405020304" pitchFamily="18" charset="0"/>
                <a:ea typeface="Times New Roman" panose="02020603050405020304" pitchFamily="18" charset="0"/>
              </a:rPr>
              <a:t>: </a:t>
            </a:r>
          </a:p>
          <a:p>
            <a:pPr marL="82550" indent="0">
              <a:buNone/>
              <a:tabLst>
                <a:tab pos="1433513" algn="l"/>
                <a:tab pos="2508250" algn="l"/>
                <a:tab pos="2865438" algn="l"/>
                <a:tab pos="4129088" algn="l"/>
              </a:tabLst>
              <a:defRPr/>
            </a:pPr>
            <a:r>
              <a:rPr lang="en-US" sz="1800" dirty="0">
                <a:effectLst/>
                <a:latin typeface="Times New Roman" panose="02020603050405020304" pitchFamily="18" charset="0"/>
                <a:ea typeface="Calibri" panose="020F0502020204030204" pitchFamily="34" charset="0"/>
              </a:rPr>
              <a:t>(‘whoever/whatever’: </a:t>
            </a:r>
            <a:r>
              <a:rPr lang="en-US" sz="1800" i="1" dirty="0">
                <a:effectLst/>
                <a:latin typeface="Times New Roman" panose="02020603050405020304" pitchFamily="18" charset="0"/>
                <a:ea typeface="Calibri" panose="020F0502020204030204" pitchFamily="34" charset="0"/>
              </a:rPr>
              <a:t>whatever you give Mary is expensive</a:t>
            </a:r>
            <a:r>
              <a:rPr lang="en-US" sz="1800" dirty="0">
                <a:effectLst/>
                <a:latin typeface="Times New Roman" panose="02020603050405020304" pitchFamily="18" charset="0"/>
                <a:ea typeface="Calibri" panose="020F0502020204030204" pitchFamily="34" charset="0"/>
              </a:rPr>
              <a:t>)</a:t>
            </a:r>
          </a:p>
          <a:p>
            <a:pPr marL="82550" indent="0">
              <a:buNone/>
              <a:tabLst>
                <a:tab pos="1433513" algn="l"/>
                <a:tab pos="2508250" algn="l"/>
                <a:tab pos="2865438" algn="l"/>
                <a:tab pos="4129088" algn="l"/>
              </a:tabLst>
              <a:defRPr/>
            </a:pPr>
            <a:r>
              <a:rPr lang="en-US" sz="1800" dirty="0">
                <a:latin typeface="Times New Roman" panose="02020603050405020304" pitchFamily="18" charset="0"/>
                <a:cs typeface="Times New Roman" panose="02020603050405020304" pitchFamily="18" charset="0"/>
                <a:sym typeface="Wingdings" panose="05000000000000000000" pitchFamily="2" charset="2"/>
              </a:rPr>
              <a:t></a:t>
            </a:r>
          </a:p>
          <a:p>
            <a:pPr marL="82550" indent="0">
              <a:buNone/>
              <a:tabLst>
                <a:tab pos="536575" algn="l"/>
                <a:tab pos="1433513" algn="l"/>
                <a:tab pos="2508250" algn="l"/>
                <a:tab pos="2865438" algn="l"/>
                <a:tab pos="4129088" algn="l"/>
              </a:tabLst>
              <a:defRPr/>
            </a:pPr>
            <a:r>
              <a:rPr lang="en-US" sz="1800" dirty="0">
                <a:latin typeface="Times New Roman" panose="02020603050405020304" pitchFamily="18" charset="0"/>
                <a:cs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ea typeface="Calibri" panose="020F0502020204030204" pitchFamily="34" charset="0"/>
              </a:rPr>
              <a:t> a) </a:t>
            </a:r>
            <a:r>
              <a:rPr lang="en-US" sz="1800" dirty="0" err="1">
                <a:effectLst/>
                <a:latin typeface="Times New Roman" panose="02020603050405020304" pitchFamily="18" charset="0"/>
                <a:ea typeface="Calibri" panose="020F0502020204030204" pitchFamily="34" charset="0"/>
              </a:rPr>
              <a:t>maximalizing</a:t>
            </a:r>
            <a:r>
              <a:rPr lang="en-US" sz="1800" dirty="0">
                <a:effectLst/>
                <a:latin typeface="Times New Roman" panose="02020603050405020304" pitchFamily="18" charset="0"/>
                <a:ea typeface="Calibri" panose="020F0502020204030204" pitchFamily="34" charset="0"/>
              </a:rPr>
              <a:t> relative clauses are only compatible with universal 	quantifiers and definite determiners:</a:t>
            </a:r>
          </a:p>
          <a:p>
            <a:pPr marL="82550" indent="0" algn="just">
              <a:lnSpc>
                <a:spcPct val="115000"/>
              </a:lnSpc>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(α) every, free-choice any, all, the, those, the + numerals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three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partitives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three of the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lnSpc>
                <a:spcPct val="115000"/>
              </a:lnSpc>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(β) few, many, some, most, no, non-definite numerals.</a:t>
            </a:r>
            <a:endParaRPr lang="it-IT" sz="18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buNone/>
              <a:tabLst>
                <a:tab pos="536575" algn="l"/>
                <a:tab pos="1433513" algn="l"/>
                <a:tab pos="2508250" algn="l"/>
                <a:tab pos="2865438" algn="l"/>
                <a:tab pos="4129088" algn="l"/>
              </a:tabLst>
              <a:defRPr/>
            </a:pPr>
            <a:endParaRPr lang="en-US" sz="18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None/>
              <a:tabLst>
                <a:tab pos="1433513" algn="l"/>
                <a:tab pos="2508250" algn="l"/>
                <a:tab pos="2865438" algn="l"/>
                <a:tab pos="4129088" algn="l"/>
              </a:tabLst>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None/>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Font typeface="Wingdings 2" panose="05020102010507070707" pitchFamily="18" charset="2"/>
              <a:buNone/>
              <a:defRPr/>
            </a:pPr>
            <a:r>
              <a:rPr lang="en-GB" sz="2000" dirty="0">
                <a:sym typeface="Wingdings" panose="05000000000000000000" pitchFamily="2" charset="2"/>
              </a:rPr>
              <a:t>						</a:t>
            </a: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17216982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82963-3BC1-0471-1A6E-B408C65799EE}"/>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Semantics of headed and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774DB60B-0324-F146-A446-3C37C60D0202}"/>
              </a:ext>
            </a:extLst>
          </p:cNvPr>
          <p:cNvSpPr>
            <a:spLocks noGrp="1"/>
          </p:cNvSpPr>
          <p:nvPr>
            <p:ph idx="1"/>
          </p:nvPr>
        </p:nvSpPr>
        <p:spPr>
          <a:xfrm>
            <a:off x="1143000" y="1571625"/>
            <a:ext cx="7499350" cy="4676775"/>
          </a:xfrm>
        </p:spPr>
        <p:txBody>
          <a:bodyPr/>
          <a:lstStyle/>
          <a:p>
            <a:pPr marL="82550" indent="0">
              <a:buNone/>
              <a:defRPr/>
            </a:pPr>
            <a:r>
              <a:rPr lang="en-GB" sz="2400" dirty="0">
                <a:latin typeface="Times New Roman" panose="02020603050405020304" pitchFamily="18" charset="0"/>
                <a:cs typeface="Times New Roman" panose="02020603050405020304" pitchFamily="18" charset="0"/>
                <a:sym typeface="Wingdings" panose="05000000000000000000" pitchFamily="2" charset="2"/>
              </a:rPr>
              <a:t>Maximalization</a:t>
            </a:r>
          </a:p>
          <a:p>
            <a:pPr marL="0" lvl="0" indent="0" algn="just">
              <a:lnSpc>
                <a:spcPct val="115000"/>
              </a:lnSpc>
              <a:spcBef>
                <a:spcPts val="600"/>
              </a:spcBef>
              <a:spcAft>
                <a:spcPts val="0"/>
              </a:spcAft>
              <a:buNone/>
              <a:tabLst>
                <a:tab pos="442913" algn="l"/>
              </a:tabLs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(26)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sese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habere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quasdam</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 res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quas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ex communi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consensu</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ab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eo</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petere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vellent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401320" indent="0" algn="just">
              <a:lnSpc>
                <a:spcPct val="115000"/>
              </a:lnSpc>
              <a:spcAft>
                <a:spcPts val="12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“they had some things which, with the general consent, they wished to ask of him”</a:t>
            </a: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 30.4)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 pos="442913" algn="l"/>
              </a:tabLs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(27)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hac</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oratione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ab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Diviciaco</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habita</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omnes qui</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aderant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magno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fletu</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auxilium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Caesare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petere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coeperunt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980" indent="0" algn="just">
              <a:lnSpc>
                <a:spcPct val="115000"/>
              </a:lnSpc>
              <a:spcAft>
                <a:spcPts val="100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“When this speech had been delivered by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Divitiacus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all who were present began with loud lamentation to entreat assistance of Caesar”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 32.1)</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buNone/>
              <a:tabLst>
                <a:tab pos="536575" algn="l"/>
                <a:tab pos="1433513" algn="l"/>
                <a:tab pos="2508250" algn="l"/>
                <a:tab pos="2865438" algn="l"/>
                <a:tab pos="4129088" algn="l"/>
              </a:tabLst>
              <a:defRPr/>
            </a:pPr>
            <a:r>
              <a:rPr lang="en-US" sz="1800" dirty="0">
                <a:latin typeface="Times New Roman" panose="02020603050405020304" pitchFamily="18" charset="0"/>
                <a:cs typeface="Times New Roman" panose="02020603050405020304" pitchFamily="18" charset="0"/>
                <a:sym typeface="Wingdings" panose="05000000000000000000" pitchFamily="2" charset="2"/>
              </a:rPr>
              <a:t></a:t>
            </a:r>
            <a:r>
              <a:rPr lang="en-US" sz="1800" i="1" dirty="0">
                <a:effectLst/>
                <a:latin typeface="Times New Roman" panose="02020603050405020304" pitchFamily="18" charset="0"/>
                <a:ea typeface="Calibri" panose="020F0502020204030204" pitchFamily="34" charset="0"/>
              </a:rPr>
              <a:t> </a:t>
            </a:r>
            <a:r>
              <a:rPr lang="en-US" sz="1800" i="1" dirty="0" err="1">
                <a:effectLst/>
                <a:latin typeface="Times New Roman" panose="02020603050405020304" pitchFamily="18" charset="0"/>
                <a:ea typeface="Calibri" panose="020F0502020204030204" pitchFamily="34" charset="0"/>
              </a:rPr>
              <a:t>quisquis</a:t>
            </a:r>
            <a:r>
              <a:rPr lang="en-US" sz="1800" dirty="0">
                <a:effectLst/>
                <a:latin typeface="Times New Roman" panose="02020603050405020304" pitchFamily="18" charset="0"/>
                <a:ea typeface="Calibri" panose="020F0502020204030204" pitchFamily="34" charset="0"/>
              </a:rPr>
              <a:t> and </a:t>
            </a:r>
            <a:r>
              <a:rPr lang="en-US" sz="1800" i="1" dirty="0" err="1">
                <a:effectLst/>
                <a:latin typeface="Times New Roman" panose="02020603050405020304" pitchFamily="18" charset="0"/>
                <a:ea typeface="Calibri" panose="020F0502020204030204" pitchFamily="34" charset="0"/>
              </a:rPr>
              <a:t>quicumque</a:t>
            </a:r>
            <a:r>
              <a:rPr lang="en-US" sz="1800" dirty="0">
                <a:latin typeface="Times New Roman" panose="02020603050405020304" pitchFamily="18" charset="0"/>
                <a:ea typeface="Calibri" panose="020F0502020204030204" pitchFamily="34" charset="0"/>
              </a:rPr>
              <a:t>: universal interpretation</a:t>
            </a:r>
            <a:endParaRPr lang="en-US" sz="18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None/>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Font typeface="Wingdings 2" panose="05020102010507070707" pitchFamily="18" charset="2"/>
              <a:buNone/>
              <a:defRPr/>
            </a:pPr>
            <a:r>
              <a:rPr lang="en-GB" sz="2000" dirty="0">
                <a:sym typeface="Wingdings" panose="05000000000000000000" pitchFamily="2" charset="2"/>
              </a:rPr>
              <a:t>						</a:t>
            </a: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33646702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it-IT" sz="3200" cap="small" dirty="0" err="1">
                <a:solidFill>
                  <a:schemeClr val="tx2">
                    <a:satMod val="130000"/>
                  </a:schemeClr>
                </a:solidFill>
              </a:rPr>
              <a:t>Headless</a:t>
            </a:r>
            <a:r>
              <a:rPr lang="it-IT" sz="3200" cap="small" dirty="0">
                <a:solidFill>
                  <a:schemeClr val="tx2">
                    <a:satMod val="130000"/>
                  </a:schemeClr>
                </a:solidFill>
              </a:rPr>
              <a:t> relative </a:t>
            </a:r>
            <a:r>
              <a:rPr lang="it-IT" sz="3200" cap="small" dirty="0" err="1">
                <a:solidFill>
                  <a:schemeClr val="tx2">
                    <a:satMod val="130000"/>
                  </a:schemeClr>
                </a:solidFill>
              </a:rPr>
              <a:t>clauses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84138" indent="-3175" eaLnBrk="1" hangingPunct="1">
              <a:buFont typeface="Wingdings 2" panose="05020102010507070707" pitchFamily="18" charset="2"/>
              <a:buNone/>
              <a:defRPr/>
            </a:pPr>
            <a:r>
              <a:rPr lang="en-US" dirty="0">
                <a:latin typeface="Times New Roman" panose="02020603050405020304" pitchFamily="18" charset="0"/>
                <a:ea typeface="Calibri" panose="020F0502020204030204" pitchFamily="34" charset="0"/>
              </a:rPr>
              <a:t>R</a:t>
            </a:r>
            <a:r>
              <a:rPr lang="en-US" dirty="0">
                <a:effectLst/>
                <a:latin typeface="Times New Roman" panose="02020603050405020304" pitchFamily="18" charset="0"/>
                <a:ea typeface="Calibri" panose="020F0502020204030204" pitchFamily="34" charset="0"/>
              </a:rPr>
              <a:t>elative clauses that do not have a lexical head.</a:t>
            </a:r>
          </a:p>
          <a:p>
            <a:pPr marL="595313" indent="-514350" eaLnBrk="1" hangingPunct="1">
              <a:buFont typeface="Wingdings 2" panose="05020102010507070707" pitchFamily="18" charset="2"/>
              <a:buNone/>
              <a:defRPr/>
            </a:pPr>
            <a:endParaRPr lang="en-US" sz="2800" dirty="0">
              <a:latin typeface="Times New Roman" panose="02020603050405020304" pitchFamily="18" charset="0"/>
              <a:ea typeface="Calibri" panose="020F0502020204030204" pitchFamily="34" charset="0"/>
            </a:endParaRPr>
          </a:p>
          <a:p>
            <a:pPr marL="358775" marR="180340" indent="-274638" algn="just">
              <a:lnSpc>
                <a:spcPts val="1200"/>
              </a:lnSpc>
              <a:spcBef>
                <a:spcPts val="1200"/>
              </a:spcBef>
              <a:spcAft>
                <a:spcPts val="1200"/>
              </a:spcAft>
              <a:tabLst>
                <a:tab pos="358775" algn="l"/>
                <a:tab pos="539750" algn="l"/>
                <a:tab pos="900113" algn="l"/>
                <a:tab pos="1260475" algn="l"/>
                <a:tab pos="1619250" algn="l"/>
                <a:tab pos="1979613" algn="l"/>
                <a:tab pos="2339975" algn="l"/>
                <a:tab pos="2700338" algn="l"/>
                <a:tab pos="3060700" algn="l"/>
                <a:tab pos="3779838" algn="l"/>
                <a:tab pos="4140200" algn="l"/>
              </a:tabLst>
            </a:pPr>
            <a:r>
              <a:rPr lang="en-US" sz="2800" dirty="0">
                <a:effectLst/>
                <a:latin typeface="Times New Roman" panose="02020603050405020304" pitchFamily="18" charset="0"/>
                <a:ea typeface="SimSun" panose="02010600030101010101" pitchFamily="2" charset="-122"/>
              </a:rPr>
              <a:t>A relative clause is subordinated.</a:t>
            </a:r>
            <a:endParaRPr lang="it-IT" sz="2800" dirty="0">
              <a:effectLst/>
              <a:latin typeface="Times New Roman" panose="02020603050405020304" pitchFamily="18" charset="0"/>
              <a:ea typeface="SimSun" panose="02010600030101010101" pitchFamily="2" charset="-122"/>
            </a:endParaRPr>
          </a:p>
          <a:p>
            <a:r>
              <a:rPr lang="en-US" sz="2800" dirty="0">
                <a:effectLst/>
                <a:latin typeface="Times New Roman" panose="02020603050405020304" pitchFamily="18" charset="0"/>
                <a:ea typeface="SimSun" panose="02010600030101010101" pitchFamily="2" charset="-122"/>
              </a:rPr>
              <a:t>A relative clause is connected to surrounding material by a </a:t>
            </a:r>
            <a:r>
              <a:rPr lang="en-US" sz="2800" b="1" dirty="0">
                <a:effectLst/>
                <a:latin typeface="Times New Roman" panose="02020603050405020304" pitchFamily="18" charset="0"/>
                <a:ea typeface="SimSun" panose="02010600030101010101" pitchFamily="2" charset="-122"/>
              </a:rPr>
              <a:t>pivot constituent</a:t>
            </a:r>
            <a:r>
              <a:rPr lang="en-US" sz="2800" dirty="0">
                <a:effectLst/>
                <a:latin typeface="Times New Roman" panose="02020603050405020304" pitchFamily="18" charset="0"/>
                <a:ea typeface="SimSun" panose="02010600030101010101" pitchFamily="2" charset="-122"/>
              </a:rPr>
              <a:t>.</a:t>
            </a:r>
          </a:p>
          <a:p>
            <a:pPr marL="82550" indent="0" algn="r">
              <a:buNone/>
            </a:pPr>
            <a:r>
              <a:rPr lang="en-US" sz="2000" dirty="0">
                <a:effectLst/>
                <a:latin typeface="Times New Roman" panose="02020603050405020304" pitchFamily="18" charset="0"/>
                <a:ea typeface="SimSun" panose="02010600030101010101" pitchFamily="2" charset="-122"/>
              </a:rPr>
              <a:t>de Vries (2002: 14)</a:t>
            </a:r>
            <a:endParaRPr lang="en-US" sz="2000" dirty="0">
              <a:effectLst/>
              <a:latin typeface="Times New Roman" panose="02020603050405020304" pitchFamily="18" charset="0"/>
              <a:ea typeface="Calibri" panose="020F0502020204030204" pitchFamily="34" charset="0"/>
            </a:endParaRPr>
          </a:p>
          <a:p>
            <a:pPr marL="595313" indent="-514350" eaLnBrk="1" hangingPunct="1">
              <a:buFont typeface="Wingdings 2" panose="05020102010507070707" pitchFamily="18" charset="2"/>
              <a:buNone/>
              <a:defRPr/>
            </a:pPr>
            <a:endParaRPr lang="en-US" sz="2800" dirty="0">
              <a:effectLst/>
              <a:latin typeface="Times New Roman" panose="02020603050405020304" pitchFamily="18" charset="0"/>
              <a:ea typeface="Calibri" panose="020F0502020204030204" pitchFamily="34" charset="0"/>
            </a:endParaRPr>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None/>
              <a:defRPr/>
            </a:pPr>
            <a:endParaRPr lang="fr-FR" dirty="0">
              <a:sym typeface="Wingdings"/>
            </a:endParaRPr>
          </a:p>
          <a:p>
            <a:pPr marL="595313" indent="-514350" eaLnBrk="1" hangingPunct="1">
              <a:buFont typeface="Wingdings 2" panose="05020102010507070707" pitchFamily="18" charset="2"/>
              <a:buNone/>
              <a:defRPr/>
            </a:pPr>
            <a:r>
              <a:rPr lang="fr-FR" dirty="0">
                <a:sym typeface="Wingdings"/>
              </a:rPr>
              <a:t>	</a:t>
            </a:r>
            <a:endParaRPr lang="fr-FR"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82963-3BC1-0471-1A6E-B408C65799EE}"/>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Semantics of headed and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774DB60B-0324-F146-A446-3C37C60D0202}"/>
              </a:ext>
            </a:extLst>
          </p:cNvPr>
          <p:cNvSpPr>
            <a:spLocks noGrp="1"/>
          </p:cNvSpPr>
          <p:nvPr>
            <p:ph idx="1"/>
          </p:nvPr>
        </p:nvSpPr>
        <p:spPr>
          <a:xfrm>
            <a:off x="1143000" y="1571625"/>
            <a:ext cx="7499350" cy="4676775"/>
          </a:xfrm>
        </p:spPr>
        <p:txBody>
          <a:bodyPr/>
          <a:lstStyle/>
          <a:p>
            <a:pPr marL="82550" indent="0">
              <a:buNone/>
              <a:defRPr/>
            </a:pPr>
            <a:r>
              <a:rPr lang="en-GB" sz="2400" dirty="0">
                <a:latin typeface="Times New Roman" panose="02020603050405020304" pitchFamily="18" charset="0"/>
                <a:cs typeface="Times New Roman" panose="02020603050405020304" pitchFamily="18" charset="0"/>
                <a:sym typeface="Wingdings" panose="05000000000000000000" pitchFamily="2" charset="2"/>
              </a:rPr>
              <a:t>Maximalization</a:t>
            </a:r>
          </a:p>
          <a:p>
            <a:pPr algn="just">
              <a:buFont typeface="Wingdings" panose="05000000000000000000" pitchFamily="2" charset="2"/>
              <a:buChar char="F"/>
            </a:pPr>
            <a:r>
              <a:rPr lang="en-US" sz="2400" dirty="0">
                <a:effectLst/>
                <a:latin typeface="Times New Roman" panose="02020603050405020304" pitchFamily="18" charset="0"/>
                <a:ea typeface="Calibri" panose="020F0502020204030204" pitchFamily="34" charset="0"/>
              </a:rPr>
              <a:t>b) </a:t>
            </a:r>
            <a:r>
              <a:rPr lang="en-US" sz="2400" dirty="0" err="1">
                <a:effectLst/>
                <a:latin typeface="Times New Roman" panose="02020603050405020304" pitchFamily="18" charset="0"/>
                <a:ea typeface="Calibri" panose="020F0502020204030204" pitchFamily="34" charset="0"/>
              </a:rPr>
              <a:t>maximalizing</a:t>
            </a:r>
            <a:r>
              <a:rPr lang="en-US" sz="2400" dirty="0">
                <a:effectLst/>
                <a:latin typeface="Times New Roman" panose="02020603050405020304" pitchFamily="18" charset="0"/>
                <a:ea typeface="Calibri" panose="020F0502020204030204" pitchFamily="34" charset="0"/>
              </a:rPr>
              <a:t> relative clauses do not stack</a:t>
            </a: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a:buFont typeface="Wingdings" panose="05000000000000000000" pitchFamily="2" charset="2"/>
              <a:buChar char="F"/>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1000"/>
              </a:spcAft>
              <a:buNone/>
              <a:tabLst>
                <a:tab pos="35877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(28)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cohortes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V in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Eburones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quorum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pars maxima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est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inter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Mosam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Rhenum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sub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imperio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Ambiorigis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Catuvolci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erant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misit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980" indent="0" algn="just">
              <a:lnSpc>
                <a:spcPct val="115000"/>
              </a:lnSpc>
              <a:spcAft>
                <a:spcPts val="100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 sent five cohorts among the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Eburones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greatest portion of whom lie between the Meuse and the Rhine, [and] who were under the government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Ambiorix</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Cativolcus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V 24.4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F"/>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82550" indent="0">
              <a:buFont typeface="Wingdings 2" panose="05020102010507070707" pitchFamily="18" charset="2"/>
              <a:buNone/>
              <a:defRPr/>
            </a:pPr>
            <a:r>
              <a:rPr lang="en-GB" sz="2000" dirty="0">
                <a:sym typeface="Wingdings" panose="05000000000000000000" pitchFamily="2" charset="2"/>
              </a:rPr>
              <a:t>						</a:t>
            </a: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20228555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82963-3BC1-0471-1A6E-B408C65799EE}"/>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Semantics of headed and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774DB60B-0324-F146-A446-3C37C60D0202}"/>
              </a:ext>
            </a:extLst>
          </p:cNvPr>
          <p:cNvSpPr>
            <a:spLocks noGrp="1"/>
          </p:cNvSpPr>
          <p:nvPr>
            <p:ph idx="1"/>
          </p:nvPr>
        </p:nvSpPr>
        <p:spPr>
          <a:xfrm>
            <a:off x="1143000" y="1571625"/>
            <a:ext cx="7499350" cy="4676775"/>
          </a:xfrm>
        </p:spPr>
        <p:txBody>
          <a:bodyPr/>
          <a:lstStyle/>
          <a:p>
            <a:pPr>
              <a:buFont typeface="Wingdings" panose="05000000000000000000" pitchFamily="2" charset="2"/>
              <a:buChar char="F"/>
              <a:defRPr/>
            </a:pP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GB"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29)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multa</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quemvis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commovere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possent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dixit</a:t>
            </a:r>
            <a:endParaRPr lang="it-IT"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7980" indent="0" algn="just">
              <a:lnSpc>
                <a:spcPct val="115000"/>
              </a:lnSpc>
              <a:spcAft>
                <a:spcPts val="1000"/>
              </a:spcAft>
              <a:buNone/>
              <a:tabLst>
                <a:tab pos="540385" algn="l"/>
                <a:tab pos="630555"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said many things which might have 	influenced any one”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Verr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II 1.126)</a:t>
            </a:r>
            <a:endParaRPr lang="it-IT"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buFont typeface="Wingdings 2" panose="05020102010507070707" pitchFamily="18" charset="2"/>
              <a:buNone/>
              <a:defRPr/>
            </a:pPr>
            <a:r>
              <a:rPr lang="en-GB" sz="2000" dirty="0">
                <a:sym typeface="Wingdings" panose="05000000000000000000" pitchFamily="2" charset="2"/>
              </a:rPr>
              <a:t>			</a:t>
            </a:r>
            <a:endParaRPr lang="en-GB"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74902994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r" eaLnBrk="1" hangingPunct="1">
              <a:buFont typeface="Wingdings 2" panose="05020102010507070707" pitchFamily="18" charset="2"/>
              <a:buNone/>
            </a:pPr>
            <a:endParaRPr lang="it-IT" altLang="it-IT" sz="2000" i="1" dirty="0"/>
          </a:p>
          <a:p>
            <a:pPr marL="80963" indent="0" algn="just" eaLnBrk="1" hangingPunct="1">
              <a:buNone/>
            </a:pP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Lavency</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(1998: 57-78)</a:t>
            </a:r>
          </a:p>
          <a:p>
            <a:pPr marL="80963" indent="0" algn="just" eaLnBrk="1" hangingPunct="1">
              <a:buNone/>
            </a:pP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PR nominal(</a:t>
            </a:r>
            <a:r>
              <a:rPr lang="fr-FR" sz="2400" i="1" dirty="0" err="1">
                <a:effectLst/>
                <a:latin typeface="Times New Roman" panose="02020603050405020304" pitchFamily="18" charset="0"/>
                <a:ea typeface="Calibri" panose="020F0502020204030204" pitchFamily="34" charset="0"/>
                <a:cs typeface="Times New Roman" panose="02020603050405020304" pitchFamily="18" charset="0"/>
              </a:rPr>
              <a:t>isé</a:t>
            </a: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80963" indent="0" algn="just" eaLnBrk="1" hangingPunct="1">
              <a:buNone/>
            </a:pP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(I)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indicatif</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(II)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subjonctif</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(III)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80963" indent="0" algn="just" eaLnBrk="1" hangingPunct="1">
              <a:buFont typeface="Wingdings 2" panose="05020102010507070707" pitchFamily="18" charset="2"/>
              <a:buNone/>
            </a:pPr>
            <a:endParaRPr lang="it-IT" altLang="it-IT" sz="2000"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indicatif</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ct val="115000"/>
              </a:lnSpc>
              <a:spcBef>
                <a:spcPts val="600"/>
              </a:spcBef>
              <a:spcAft>
                <a:spcPts val="10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(30)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q</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uem</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di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diligunt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adulescens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moritur</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Aft>
                <a:spcPts val="60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 whom the Gods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favour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dies in youth”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Plaut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Bacch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816)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10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(31) fere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homines</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id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quod</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volunt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credunt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Aft>
                <a:spcPts val="60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most cases men willingly believe what they wish”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III 18.6)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1000"/>
              </a:spcAft>
              <a:buNone/>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(32)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timebam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ne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evenirent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ea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acciderunt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Aft>
                <a:spcPts val="60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 feared that what actually happened would occur”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fam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VI 21.1)</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80963" indent="0" algn="just" eaLnBrk="1" hangingPunct="1">
              <a:buFont typeface="Wingdings 2" panose="05020102010507070707" pitchFamily="18" charset="2"/>
              <a:buNone/>
            </a:pPr>
            <a:endParaRPr lang="it-IT" altLang="it-IT" sz="2000" i="1" dirty="0"/>
          </a:p>
        </p:txBody>
      </p:sp>
    </p:spTree>
    <p:extLst>
      <p:ext uri="{BB962C8B-B14F-4D97-AF65-F5344CB8AC3E}">
        <p14:creationId xmlns:p14="http://schemas.microsoft.com/office/powerpoint/2010/main" val="42040149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indicatif</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80963" indent="0" algn="just" eaLnBrk="1" hangingPunct="1">
              <a:buNone/>
            </a:pP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1000"/>
              </a:spcAft>
              <a:buNone/>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(33)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volumus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ea</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credimuns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libenter</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Aft>
                <a:spcPts val="600"/>
              </a:spcAft>
              <a:buNone/>
              <a:tabLst>
                <a:tab pos="540385" algn="l"/>
                <a:tab pos="63055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easily believe what we wish”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civ.</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II 27.2)</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tabLst>
                <a:tab pos="540385" algn="l"/>
                <a:tab pos="630555" algn="l"/>
              </a:tabLs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(34) </a:t>
            </a:r>
            <a:r>
              <a:rPr lang="fr-FR" sz="2400" i="1" dirty="0" err="1">
                <a:effectLst/>
                <a:latin typeface="Times New Roman" panose="02020603050405020304" pitchFamily="18" charset="0"/>
                <a:ea typeface="Calibri" panose="020F0502020204030204" pitchFamily="34" charset="0"/>
                <a:cs typeface="Times New Roman" panose="02020603050405020304" pitchFamily="18" charset="0"/>
              </a:rPr>
              <a:t>omnes</a:t>
            </a: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 qui</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aderant</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magno</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fletu</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auxiliu</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Caesare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petere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coeperunt</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Aft>
                <a:spcPts val="1000"/>
              </a:spcAft>
              <a:buNone/>
              <a:tabLst>
                <a:tab pos="540385" algn="l"/>
                <a:tab pos="63055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“all who were present began with loud lamentation to entreat assistance of Caesar”</a:t>
            </a:r>
            <a:r>
              <a:rPr lang="it-IT"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Gall.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32.1)</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80963" indent="0" algn="just" eaLnBrk="1" hangingPunct="1">
              <a:buFont typeface="Wingdings 2" panose="05020102010507070707" pitchFamily="18" charset="2"/>
              <a:buNone/>
            </a:pPr>
            <a:endParaRPr lang="it-IT" altLang="it-IT" sz="2000" i="1" dirty="0"/>
          </a:p>
        </p:txBody>
      </p:sp>
    </p:spTree>
    <p:extLst>
      <p:ext uri="{BB962C8B-B14F-4D97-AF65-F5344CB8AC3E}">
        <p14:creationId xmlns:p14="http://schemas.microsoft.com/office/powerpoint/2010/main" val="1282265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indicatif</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80963" indent="0" algn="just" eaLnBrk="1" hangingPunct="1">
              <a:buNone/>
            </a:pP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 The HRC answers the question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Qui homo? /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 res?</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tabLst>
                <a:tab pos="442913" algn="l"/>
                <a:tab pos="536575"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(b) The HRC does not feature constraints on morphological 	cases in the co-occurrence of cataphors </a:t>
            </a:r>
          </a:p>
          <a:p>
            <a:pPr marL="82550" indent="0" algn="just">
              <a:lnSpc>
                <a:spcPct val="115000"/>
              </a:lnSpc>
              <a:spcBef>
                <a:spcPts val="600"/>
              </a:spcBef>
              <a:spcAft>
                <a:spcPts val="1000"/>
              </a:spcAft>
              <a:buNone/>
              <a:tabLst>
                <a:tab pos="442913" algn="l"/>
                <a:tab pos="536575"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(c) The HRC allows the postposition of the cataphoric element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sic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(d) The HRC allows the co-</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occurence</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omnis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a:p>
            <a:pPr marL="80963" indent="0" algn="just" eaLnBrk="1" hangingPunct="1">
              <a:buFont typeface="Wingdings 2" panose="05020102010507070707" pitchFamily="18" charset="2"/>
              <a:buNone/>
            </a:pPr>
            <a:endParaRPr lang="it-IT" altLang="it-IT" sz="2000" i="1" dirty="0"/>
          </a:p>
        </p:txBody>
      </p:sp>
    </p:spTree>
    <p:extLst>
      <p:ext uri="{BB962C8B-B14F-4D97-AF65-F5344CB8AC3E}">
        <p14:creationId xmlns:p14="http://schemas.microsoft.com/office/powerpoint/2010/main" val="1377734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indicatif</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80963" indent="0" algn="just" eaLnBrk="1" hangingPunct="1">
              <a:buNone/>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Lavency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(1998)</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Referentiality</a:t>
            </a:r>
          </a:p>
          <a:p>
            <a:pPr marL="82550" indent="0" algn="just">
              <a:lnSpc>
                <a:spcPct val="115000"/>
              </a:lnSpc>
              <a:spcBef>
                <a:spcPts val="600"/>
              </a:spcBef>
              <a:spcAft>
                <a:spcPts val="1000"/>
              </a:spcAft>
              <a:buNone/>
            </a:pPr>
            <a:r>
              <a:rPr lang="en-US" sz="2400" dirty="0">
                <a:effectLst/>
                <a:latin typeface="Times New Roman" panose="02020603050405020304" pitchFamily="18" charset="0"/>
                <a:ea typeface="Calibri" panose="020F0502020204030204" pitchFamily="34" charset="0"/>
              </a:rPr>
              <a:t>It involves the speaker’s intention that a nominal expression has non-empty reference, i.e. its referent exists within a particular universe of discourse.</a:t>
            </a:r>
          </a:p>
          <a:p>
            <a:pPr marL="82550" indent="0" algn="just">
              <a:lnSpc>
                <a:spcPct val="115000"/>
              </a:lnSpc>
              <a:spcBef>
                <a:spcPts val="600"/>
              </a:spcBef>
              <a:spcAft>
                <a:spcPts val="1000"/>
              </a:spcAft>
              <a:buNone/>
            </a:pPr>
            <a:endParaRPr lang="it-IT" altLang="it-IT" sz="2000" i="1" dirty="0"/>
          </a:p>
        </p:txBody>
      </p:sp>
    </p:spTree>
    <p:extLst>
      <p:ext uri="{BB962C8B-B14F-4D97-AF65-F5344CB8AC3E}">
        <p14:creationId xmlns:p14="http://schemas.microsoft.com/office/powerpoint/2010/main" val="648283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indicatif</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82550" indent="0" algn="just">
              <a:lnSpc>
                <a:spcPct val="115000"/>
              </a:lnSpc>
              <a:spcBef>
                <a:spcPts val="600"/>
              </a:spcBef>
              <a:spcAft>
                <a:spcPts val="1000"/>
              </a:spcAft>
              <a:buNone/>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Vester (1989)</a:t>
            </a:r>
          </a:p>
          <a:p>
            <a:pPr marL="82550" indent="0" algn="just">
              <a:lnSpc>
                <a:spcPct val="115000"/>
              </a:lnSpc>
              <a:spcAft>
                <a:spcPts val="1000"/>
              </a:spcAft>
              <a:buNone/>
            </a:pPr>
            <a:r>
              <a:rPr lang="en-US" sz="23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Definiteness </a:t>
            </a:r>
          </a:p>
          <a:p>
            <a:pPr marL="82550" indent="0" algn="just">
              <a:lnSpc>
                <a:spcPct val="115000"/>
              </a:lnSpc>
              <a:spcAft>
                <a:spcPts val="1000"/>
              </a:spcAft>
              <a:buNone/>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Selection of the totality of objects or mass within a set which satisfy the referring expression (inclusive reference).</a:t>
            </a:r>
          </a:p>
          <a:p>
            <a:pPr marL="82550" indent="0" algn="just">
              <a:lnSpc>
                <a:spcPct val="115000"/>
              </a:lnSpc>
              <a:spcAft>
                <a:spcPts val="1000"/>
              </a:spcAft>
              <a:buNone/>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Sometimes, this inclusive reference ranges across a whole class of potential referents (‘whoever</a:t>
            </a:r>
            <a:r>
              <a:rPr lang="en-US" sz="2300" dirty="0">
                <a:effectLst/>
                <a:latin typeface="Times New Roman" panose="02020603050405020304" pitchFamily="18" charset="0"/>
                <a:ea typeface="Calibri" panose="020F0502020204030204" pitchFamily="34" charset="0"/>
              </a:rPr>
              <a:t>/whatever’)</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In this instance universality is involved, or, to use Vester's (1989) term, genericness. </a:t>
            </a:r>
            <a:endParaRPr lang="it-IT" altLang="it-IT" sz="2300" i="1" dirty="0"/>
          </a:p>
        </p:txBody>
      </p:sp>
    </p:spTree>
    <p:extLst>
      <p:ext uri="{BB962C8B-B14F-4D97-AF65-F5344CB8AC3E}">
        <p14:creationId xmlns:p14="http://schemas.microsoft.com/office/powerpoint/2010/main" val="1837147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indicatif</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80963" indent="0" algn="just" eaLnBrk="1" hangingPunct="1">
              <a:buNone/>
            </a:pPr>
            <a:endPar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free ≈ semi-free</a:t>
            </a:r>
          </a:p>
          <a:p>
            <a:pPr marL="80963" indent="0" algn="just" eaLnBrk="1" hangingPunct="1">
              <a:buNone/>
              <a:tabLst>
                <a:tab pos="358775" algn="l"/>
              </a:tabLst>
            </a:pP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Phoric</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always</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implied</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and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phonetically</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realized</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depending</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on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pragmatic</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reasons</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tabLst>
                <a:tab pos="358775" algn="l"/>
              </a:tabLst>
            </a:pP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No </a:t>
            </a:r>
            <a:r>
              <a:rPr lang="fr-FR" sz="28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semantic</a:t>
            </a: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reasons</a:t>
            </a: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for the occurrence of the 	</a:t>
            </a:r>
            <a:r>
              <a:rPr lang="fr-FR" sz="28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phoric</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The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headless</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RC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is</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 DP</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48749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subjonctif</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ct val="115000"/>
              </a:lnSpc>
              <a:spcBef>
                <a:spcPts val="0"/>
              </a:spcBef>
              <a:spcAft>
                <a:spcPts val="0"/>
              </a:spcAft>
              <a:buNone/>
              <a:tabLst>
                <a:tab pos="358775" algn="l"/>
              </a:tabLs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(35)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homo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inimicus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iis</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 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recitassent,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hostis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omnibus 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acclamassent,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exarsit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iracundia</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ac</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stomacho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Bef>
                <a:spcPts val="0"/>
              </a:spcBef>
              <a:spcAft>
                <a:spcPts val="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man was in a rage with those who had read out the accounts,—an enemy to all who had raised the outcry; he was in fury with rage and passion”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Verr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II 2.48)</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None/>
              <a:tabLst>
                <a:tab pos="358775" algn="l"/>
              </a:tabLs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(36)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Cinna</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praecidi</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caput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iussit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 M. Antoni, </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omnium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eloquentissimi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quos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ego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audierim</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Bef>
                <a:spcPts val="0"/>
              </a:spcBef>
              <a:spcAft>
                <a:spcPts val="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“Cinna ordered the head of M. Antonius, the greatest orator of all of them whom I ever heard, to be struck”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Tusc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V 55)</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None/>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(37)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constituerunt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ea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ad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proficiscendum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pertinerent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comparare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980" indent="0" algn="just">
              <a:lnSpc>
                <a:spcPct val="115000"/>
              </a:lnSpc>
              <a:spcBef>
                <a:spcPts val="0"/>
              </a:spcBef>
              <a:spcAft>
                <a:spcPts val="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“they determined to provide such things as were necessary for their expedition” </a:t>
            </a:r>
            <a:r>
              <a:rPr lang="en-US" sz="2000" dirty="0">
                <a:effectLst/>
                <a:latin typeface="Times New Roman" panose="02020603050405020304" pitchFamily="18" charset="0"/>
                <a:ea typeface="Calibri" panose="020F0502020204030204" pitchFamily="34" charset="0"/>
              </a:rPr>
              <a:t>(</a:t>
            </a:r>
            <a:r>
              <a:rPr lang="en-US" sz="2000" dirty="0" err="1">
                <a:effectLst/>
                <a:latin typeface="Times New Roman" panose="02020603050405020304" pitchFamily="18" charset="0"/>
                <a:ea typeface="Calibri" panose="020F0502020204030204" pitchFamily="34" charset="0"/>
              </a:rPr>
              <a:t>Caes</a:t>
            </a:r>
            <a:r>
              <a:rPr lang="en-US" sz="2000" dirty="0">
                <a:effectLst/>
                <a:latin typeface="Times New Roman" panose="02020603050405020304" pitchFamily="18" charset="0"/>
                <a:ea typeface="Calibri" panose="020F0502020204030204" pitchFamily="34" charset="0"/>
              </a:rPr>
              <a:t>. </a:t>
            </a:r>
            <a:r>
              <a:rPr lang="en-US" sz="2000" i="1" dirty="0">
                <a:effectLst/>
                <a:latin typeface="Times New Roman" panose="02020603050405020304" pitchFamily="18" charset="0"/>
                <a:ea typeface="Calibri" panose="020F0502020204030204" pitchFamily="34" charset="0"/>
              </a:rPr>
              <a:t>Gall</a:t>
            </a:r>
            <a:r>
              <a:rPr lang="en-US" sz="2000" dirty="0">
                <a:effectLst/>
                <a:latin typeface="Times New Roman" panose="02020603050405020304" pitchFamily="18" charset="0"/>
                <a:ea typeface="Calibri" panose="020F0502020204030204" pitchFamily="34" charset="0"/>
              </a:rPr>
              <a:t>. I 3.1)</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698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it-IT" sz="3200" cap="small" dirty="0" err="1">
                <a:solidFill>
                  <a:schemeClr val="tx2">
                    <a:satMod val="130000"/>
                  </a:schemeClr>
                </a:solidFill>
              </a:rPr>
              <a:t>Headless</a:t>
            </a:r>
            <a:r>
              <a:rPr lang="it-IT" sz="3200" cap="small" dirty="0">
                <a:solidFill>
                  <a:schemeClr val="tx2">
                    <a:satMod val="130000"/>
                  </a:schemeClr>
                </a:solidFill>
              </a:rPr>
              <a:t> vs. </a:t>
            </a:r>
            <a:r>
              <a:rPr lang="it-IT" sz="3200" cap="small" dirty="0" err="1">
                <a:solidFill>
                  <a:schemeClr val="tx2">
                    <a:satMod val="130000"/>
                  </a:schemeClr>
                </a:solidFill>
              </a:rPr>
              <a:t>headed</a:t>
            </a:r>
            <a:r>
              <a:rPr lang="it-IT" sz="3200" cap="small" dirty="0">
                <a:solidFill>
                  <a:schemeClr val="tx2">
                    <a:satMod val="130000"/>
                  </a:schemeClr>
                </a:solidFill>
              </a:rPr>
              <a:t> </a:t>
            </a:r>
            <a:r>
              <a:rPr lang="it-IT" sz="3200" cap="small" dirty="0" err="1">
                <a:solidFill>
                  <a:schemeClr val="tx2">
                    <a:satMod val="130000"/>
                  </a:schemeClr>
                </a:solidFill>
              </a:rPr>
              <a:t>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lvl="0" indent="0" algn="just">
              <a:lnSpc>
                <a:spcPct val="115000"/>
              </a:lnSpc>
              <a:buNone/>
              <a:tabLst>
                <a:tab pos="3587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his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praeerat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Viridovix</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summam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imperii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tenebat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earum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omnium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civitatum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defecerant</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Aft>
                <a:spcPts val="6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“Over these people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Viridovix</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ruled, and held the chief command of all those states which had revolted”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III 17.2)</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r">
              <a:lnSpc>
                <a:spcPct val="115000"/>
              </a:lnSpc>
              <a:spcAft>
                <a:spcPts val="6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buNone/>
              <a:tabLst>
                <a:tab pos="358775" algn="l"/>
              </a:tabLs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(2)	ex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hac</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fuga</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protinus</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undique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convenerant</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effectLst/>
                <a:latin typeface="Times New Roman" panose="02020603050405020304" pitchFamily="18" charset="0"/>
                <a:ea typeface="Calibri" panose="020F0502020204030204" pitchFamily="34" charset="0"/>
                <a:cs typeface="Times New Roman" panose="02020603050405020304" pitchFamily="18" charset="0"/>
              </a:rPr>
              <a:t>auxilia</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discesserunt</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“Immediately after this retreat, the auxiliaries, who had assembled from all sides, departed”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Gall</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V 17.5)</a:t>
            </a:r>
          </a:p>
          <a:p>
            <a:pPr marL="401320" indent="0" algn="r">
              <a:lnSpc>
                <a:spcPct val="115000"/>
              </a:lnSpc>
              <a:spcAft>
                <a:spcPts val="600"/>
              </a:spcAft>
              <a:buNone/>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3427713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subjonctif</a:t>
            </a:r>
          </a:p>
          <a:p>
            <a:pPr marL="82550" indent="0" algn="just">
              <a:lnSpc>
                <a:spcPct val="115000"/>
              </a:lnSpc>
              <a:spcBef>
                <a:spcPts val="600"/>
              </a:spcBef>
              <a:spcAft>
                <a:spcPts val="10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The HRC answers the question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is homo qui /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ea</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res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tabLst>
                <a:tab pos="442913" algn="l"/>
                <a:tab pos="5365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 The HRC does not feature constraints on morphological 	cases in the co-occurrence of cataphors </a:t>
            </a:r>
          </a:p>
          <a:p>
            <a:pPr marL="82550" indent="0" algn="just">
              <a:lnSpc>
                <a:spcPct val="115000"/>
              </a:lnSpc>
              <a:spcBef>
                <a:spcPts val="600"/>
              </a:spcBef>
              <a:spcAft>
                <a:spcPts val="1000"/>
              </a:spcAft>
              <a:buNone/>
              <a:tabLst>
                <a:tab pos="442913" algn="l"/>
                <a:tab pos="5365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 The HRC allows the postposition of the cataphoric element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sic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 The HRC allows the co-</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occurence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omnis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56957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subjonctif)</a:t>
            </a:r>
          </a:p>
          <a:p>
            <a:pPr marL="82550" indent="0" algn="just">
              <a:lnSpc>
                <a:spcPct val="115000"/>
              </a:lnSpc>
              <a:spcBef>
                <a:spcPts val="600"/>
              </a:spcBef>
              <a:spcAft>
                <a:spcPts val="10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Non-specificity</a:t>
            </a:r>
          </a:p>
          <a:p>
            <a:pPr algn="just">
              <a:lnSpc>
                <a:spcPct val="115000"/>
              </a:lnSpc>
              <a:spcBef>
                <a:spcPts val="600"/>
              </a:spcBef>
              <a:spcAft>
                <a:spcPts val="1000"/>
              </a:spcAft>
              <a:buFont typeface="Wingdings" panose="05000000000000000000" pitchFamily="2" charset="2"/>
              <a:buChar char="ð"/>
            </a:pPr>
            <a:r>
              <a:rPr lang="en-US" sz="2800" dirty="0">
                <a:effectLst/>
                <a:latin typeface="Times New Roman" panose="02020603050405020304" pitchFamily="18" charset="0"/>
                <a:ea typeface="Calibri" panose="020F0502020204030204" pitchFamily="34" charset="0"/>
              </a:rPr>
              <a:t>no particular referent in mind</a:t>
            </a:r>
          </a:p>
          <a:p>
            <a:pPr algn="just">
              <a:lnSpc>
                <a:spcPct val="115000"/>
              </a:lnSpc>
              <a:spcBef>
                <a:spcPts val="600"/>
              </a:spcBef>
              <a:spcAft>
                <a:spcPts val="1000"/>
              </a:spcAft>
              <a:buFont typeface="Wingdings" panose="05000000000000000000" pitchFamily="2" charset="2"/>
              <a:buChar char="ð"/>
            </a:pPr>
            <a:r>
              <a:rPr lang="en-US" sz="2800" dirty="0">
                <a:effectLst/>
                <a:latin typeface="Times New Roman" panose="02020603050405020304" pitchFamily="18" charset="0"/>
                <a:ea typeface="Calibri" panose="020F0502020204030204" pitchFamily="34" charset="0"/>
              </a:rPr>
              <a:t>genericness as a special case of non-specificity, which concerns definite noun phrases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6139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subjonctif)</a:t>
            </a:r>
          </a:p>
          <a:p>
            <a:pPr marL="80963" indent="0" algn="just" eaLnBrk="1" hangingPunct="1">
              <a:buNone/>
            </a:pP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semi-free</a:t>
            </a:r>
          </a:p>
          <a:p>
            <a:pPr marL="80963" indent="0" algn="just" eaLnBrk="1" hangingPunct="1">
              <a:buNone/>
              <a:tabLst>
                <a:tab pos="358775" algn="l"/>
              </a:tabLst>
            </a:pP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Phoric</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always</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phonetically</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realized</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unless</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there</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is</a:t>
            </a: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i="1"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omnis</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tabLst>
                <a:tab pos="358775" algn="l"/>
              </a:tabLst>
            </a:pP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8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Semantic</a:t>
            </a: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8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reasons</a:t>
            </a: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for the occurrence of the 	</a:t>
            </a:r>
            <a:r>
              <a:rPr lang="fr-FR" sz="28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phoric</a:t>
            </a:r>
            <a:r>
              <a:rPr lang="fr-FR" sz="2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800" dirty="0">
                <a:latin typeface="Times New Roman" panose="02020603050405020304" pitchFamily="18" charset="0"/>
                <a:cs typeface="Times New Roman" panose="02020603050405020304" pitchFamily="18" charset="0"/>
              </a:rPr>
              <a:t>to avoid a non-definite interpretation, 	through a sort od definite description, implying 	existential presupposition.</a:t>
            </a:r>
            <a:endParaRPr lang="fr-FR" sz="2800" dirty="0">
              <a:latin typeface="Times New Roman" panose="02020603050405020304" pitchFamily="18" charset="0"/>
              <a:cs typeface="Times New Roman" panose="02020603050405020304" pitchFamily="18" charset="0"/>
            </a:endParaRPr>
          </a:p>
          <a:p>
            <a:pPr marL="80963" indent="0" algn="just" eaLnBrk="1" hangingPunct="1">
              <a:buNone/>
            </a:pPr>
            <a:r>
              <a:rPr lang="fr-FR" sz="2800" dirty="0">
                <a:latin typeface="Times New Roman" panose="02020603050405020304" pitchFamily="18" charset="0"/>
                <a:cs typeface="Times New Roman" panose="02020603050405020304" pitchFamily="18" charset="0"/>
                <a:sym typeface="Wingdings" panose="05000000000000000000" pitchFamily="2" charset="2"/>
              </a:rPr>
              <a:t>The </a:t>
            </a:r>
            <a:r>
              <a:rPr lang="fr-FR" sz="2800" dirty="0" err="1">
                <a:latin typeface="Times New Roman" panose="02020603050405020304" pitchFamily="18" charset="0"/>
                <a:cs typeface="Times New Roman" panose="02020603050405020304" pitchFamily="18" charset="0"/>
                <a:sym typeface="Wingdings" panose="05000000000000000000" pitchFamily="2" charset="2"/>
              </a:rPr>
              <a:t>headless</a:t>
            </a:r>
            <a:r>
              <a:rPr lang="fr-FR" sz="2800" dirty="0">
                <a:latin typeface="Times New Roman" panose="02020603050405020304" pitchFamily="18" charset="0"/>
                <a:cs typeface="Times New Roman" panose="02020603050405020304" pitchFamily="18" charset="0"/>
                <a:sym typeface="Wingdings" panose="05000000000000000000" pitchFamily="2" charset="2"/>
              </a:rPr>
              <a:t> RC </a:t>
            </a:r>
            <a:r>
              <a:rPr lang="fr-FR" sz="2800" dirty="0" err="1">
                <a:latin typeface="Times New Roman" panose="02020603050405020304" pitchFamily="18" charset="0"/>
                <a:cs typeface="Times New Roman" panose="02020603050405020304" pitchFamily="18" charset="0"/>
                <a:sym typeface="Wingdings" panose="05000000000000000000" pitchFamily="2" charset="2"/>
              </a:rPr>
              <a:t>is</a:t>
            </a:r>
            <a:r>
              <a:rPr lang="fr-FR" sz="2800" dirty="0">
                <a:latin typeface="Times New Roman" panose="02020603050405020304" pitchFamily="18" charset="0"/>
                <a:cs typeface="Times New Roman" panose="02020603050405020304" pitchFamily="18" charset="0"/>
                <a:sym typeface="Wingdings" panose="05000000000000000000" pitchFamily="2" charset="2"/>
              </a:rPr>
              <a:t> a DP</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7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référentielle + subjonctif) </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vs. I type</a:t>
            </a:r>
          </a:p>
          <a:p>
            <a:pPr marL="80963" indent="0" algn="just" eaLnBrk="1" hangingPunct="1">
              <a:buNone/>
            </a:pP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None/>
              <a:tabLst>
                <a:tab pos="536575" algn="l"/>
                <a:tab pos="631825" algn="l"/>
                <a:tab pos="892175" algn="l"/>
                <a:tab pos="1074738" algn="l"/>
              </a:tabLst>
            </a:pPr>
            <a:r>
              <a:rPr lang="it-IT" sz="2400">
                <a:effectLst/>
                <a:latin typeface="Times New Roman" panose="02020603050405020304" pitchFamily="18" charset="0"/>
                <a:ea typeface="Calibri" panose="020F0502020204030204" pitchFamily="34" charset="0"/>
                <a:cs typeface="Times New Roman" panose="02020603050405020304" pitchFamily="18" charset="0"/>
              </a:rPr>
              <a:t>(38=37)</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constituerunt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i="1" dirty="0">
                <a:effectLst/>
                <a:latin typeface="Times New Roman" panose="02020603050405020304" pitchFamily="18" charset="0"/>
                <a:ea typeface="Calibri" panose="020F0502020204030204" pitchFamily="34" charset="0"/>
                <a:cs typeface="Times New Roman" panose="02020603050405020304" pitchFamily="18" charset="0"/>
              </a:rPr>
              <a:t>ea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ad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proficiscendum</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pertinerent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comparare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7980" indent="0" algn="just">
              <a:lnSpc>
                <a:spcPct val="115000"/>
              </a:lnSpc>
              <a:spcBef>
                <a:spcPts val="0"/>
              </a:spcBef>
              <a:spcAft>
                <a:spcPts val="600"/>
              </a:spcAft>
              <a:buNone/>
              <a:tabLst>
                <a:tab pos="540385" algn="l"/>
                <a:tab pos="63055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“they determined to provide such things as were 	necessary for their expedition” </a:t>
            </a:r>
            <a:r>
              <a:rPr lang="en-US" sz="2400" dirty="0">
                <a:effectLst/>
                <a:latin typeface="Times New Roman" panose="02020603050405020304" pitchFamily="18" charset="0"/>
                <a:ea typeface="Calibri" panose="020F0502020204030204" pitchFamily="34" charset="0"/>
              </a:rPr>
              <a:t>(</a:t>
            </a:r>
            <a:r>
              <a:rPr lang="en-US" sz="2400" dirty="0" err="1">
                <a:effectLst/>
                <a:latin typeface="Times New Roman" panose="02020603050405020304" pitchFamily="18" charset="0"/>
                <a:ea typeface="Calibri" panose="020F0502020204030204" pitchFamily="34" charset="0"/>
              </a:rPr>
              <a:t>Caes</a:t>
            </a:r>
            <a:r>
              <a:rPr lang="en-US" sz="2400" dirty="0">
                <a:effectLst/>
                <a:latin typeface="Times New Roman" panose="02020603050405020304" pitchFamily="18" charset="0"/>
                <a:ea typeface="Calibri" panose="020F0502020204030204" pitchFamily="34" charset="0"/>
              </a:rPr>
              <a:t>. 	</a:t>
            </a:r>
            <a:r>
              <a:rPr lang="en-US" sz="2400" i="1" dirty="0">
                <a:effectLst/>
                <a:latin typeface="Times New Roman" panose="02020603050405020304" pitchFamily="18" charset="0"/>
                <a:ea typeface="Calibri" panose="020F0502020204030204" pitchFamily="34" charset="0"/>
              </a:rPr>
              <a:t>Gall</a:t>
            </a:r>
            <a:r>
              <a:rPr lang="en-US" sz="2400" dirty="0">
                <a:effectLst/>
                <a:latin typeface="Times New Roman" panose="02020603050405020304" pitchFamily="18" charset="0"/>
                <a:ea typeface="Calibri" panose="020F0502020204030204" pitchFamily="34" charset="0"/>
              </a:rPr>
              <a:t>. I 3.1)</a:t>
            </a:r>
          </a:p>
          <a:p>
            <a:pPr marL="347663" indent="-347663" algn="just">
              <a:lnSpc>
                <a:spcPct val="115000"/>
              </a:lnSpc>
              <a:spcBef>
                <a:spcPts val="0"/>
              </a:spcBef>
              <a:spcAft>
                <a:spcPts val="0"/>
              </a:spcAft>
              <a:buNone/>
              <a:tabLst>
                <a:tab pos="540385" algn="l"/>
                <a:tab pos="630555"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(39)</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vineas</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agere</a:t>
            </a:r>
            <a:r>
              <a:rPr lang="en-US" sz="2400"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quae</a:t>
            </a:r>
            <a:r>
              <a:rPr lang="en-US" sz="2400" dirty="0" err="1">
                <a:effectLst/>
                <a:latin typeface="Times New Roman" panose="02020603050405020304" pitchFamily="18" charset="0"/>
                <a:ea typeface="Calibri" panose="020F0502020204030204" pitchFamily="34" charset="0"/>
              </a:rPr>
              <a:t>que</a:t>
            </a:r>
            <a:r>
              <a:rPr lang="en-US" sz="2400" dirty="0">
                <a:effectLst/>
                <a:latin typeface="Times New Roman" panose="02020603050405020304" pitchFamily="18" charset="0"/>
                <a:ea typeface="Calibri" panose="020F0502020204030204" pitchFamily="34" charset="0"/>
              </a:rPr>
              <a:t> ad </a:t>
            </a:r>
            <a:r>
              <a:rPr lang="en-US" sz="2400" dirty="0" err="1">
                <a:effectLst/>
                <a:latin typeface="Times New Roman" panose="02020603050405020304" pitchFamily="18" charset="0"/>
                <a:ea typeface="Calibri" panose="020F0502020204030204" pitchFamily="34" charset="0"/>
              </a:rPr>
              <a:t>oppugnandum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usui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erant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comparare</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coepit</a:t>
            </a:r>
            <a:r>
              <a:rPr lang="en-US" sz="2400" dirty="0">
                <a:effectLst/>
                <a:latin typeface="Times New Roman" panose="02020603050405020304" pitchFamily="18" charset="0"/>
                <a:ea typeface="Calibri" panose="020F0502020204030204" pitchFamily="34" charset="0"/>
              </a:rPr>
              <a:t> </a:t>
            </a:r>
          </a:p>
          <a:p>
            <a:pPr marL="347663" indent="-347663" algn="just">
              <a:lnSpc>
                <a:spcPct val="115000"/>
              </a:lnSpc>
              <a:spcBef>
                <a:spcPts val="0"/>
              </a:spcBef>
              <a:spcAft>
                <a:spcPts val="0"/>
              </a:spcAft>
              <a:buNone/>
              <a:tabLst>
                <a:tab pos="540385" algn="l"/>
                <a:tab pos="630555" algn="l"/>
              </a:tabLst>
            </a:pPr>
            <a:r>
              <a:rPr lang="en-US" sz="2400" dirty="0">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“he began to bring up the vineae, and to provide 	whatever things were necessary for the storm”</a:t>
            </a:r>
          </a:p>
          <a:p>
            <a:pPr marL="347663" indent="-347663" algn="r">
              <a:lnSpc>
                <a:spcPct val="115000"/>
              </a:lnSpc>
              <a:spcBef>
                <a:spcPts val="0"/>
              </a:spcBef>
              <a:spcAft>
                <a:spcPts val="0"/>
              </a:spcAft>
              <a:buNone/>
              <a:tabLst>
                <a:tab pos="540385" algn="l"/>
                <a:tab pos="630555" algn="l"/>
              </a:tabLst>
            </a:pPr>
            <a:r>
              <a:rPr lang="en-US" sz="2000" dirty="0">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effectLst/>
                <a:latin typeface="Times New Roman" panose="02020603050405020304" pitchFamily="18" charset="0"/>
                <a:ea typeface="Calibri" panose="020F0502020204030204" pitchFamily="34" charset="0"/>
              </a:rPr>
              <a:t>Caes</a:t>
            </a:r>
            <a:r>
              <a:rPr lang="en-US" sz="2000" dirty="0">
                <a:effectLst/>
                <a:latin typeface="Times New Roman" panose="02020603050405020304" pitchFamily="18" charset="0"/>
                <a:ea typeface="Calibri" panose="020F0502020204030204" pitchFamily="34" charset="0"/>
              </a:rPr>
              <a:t>. </a:t>
            </a:r>
            <a:r>
              <a:rPr lang="en-US" sz="2000" i="1" dirty="0">
                <a:effectLst/>
                <a:latin typeface="Times New Roman" panose="02020603050405020304" pitchFamily="18" charset="0"/>
                <a:ea typeface="Calibri" panose="020F0502020204030204" pitchFamily="34" charset="0"/>
              </a:rPr>
              <a:t>Gall.</a:t>
            </a:r>
            <a:r>
              <a:rPr lang="en-US" sz="2000" dirty="0">
                <a:effectLst/>
                <a:latin typeface="Times New Roman" panose="02020603050405020304" pitchFamily="18" charset="0"/>
                <a:ea typeface="Calibri" panose="020F0502020204030204" pitchFamily="34" charset="0"/>
              </a:rPr>
              <a:t> II 12.3</a:t>
            </a:r>
            <a:r>
              <a:rPr lang="en-US" sz="2000" dirty="0">
                <a:latin typeface="Times New Roman" panose="02020603050405020304" pitchFamily="18" charset="0"/>
                <a:ea typeface="Calibri" panose="020F0502020204030204" pitchFamily="34" charset="0"/>
              </a:rPr>
              <a:t>)</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13482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None/>
              <a:tabLst>
                <a:tab pos="442913" algn="l"/>
                <a:tab pos="536575" algn="l"/>
              </a:tabLst>
            </a:pP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(40)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deposcunt</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belli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initium</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faciant</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7980" indent="0" algn="just">
              <a:lnSpc>
                <a:spcPct val="115000"/>
              </a:lnSpc>
              <a:spcBef>
                <a:spcPts val="0"/>
              </a:spcBef>
              <a:spcAft>
                <a:spcPts val="0"/>
              </a:spcAft>
              <a:buNone/>
              <a:tabLst>
                <a:tab pos="540385" algn="l"/>
                <a:tab pos="630555"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Gauls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solicit some to begin the war”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VII 1.5)</a:t>
            </a:r>
          </a:p>
          <a:p>
            <a:pPr marL="347980" indent="0" algn="just">
              <a:lnSpc>
                <a:spcPct val="115000"/>
              </a:lnSpc>
              <a:spcBef>
                <a:spcPts val="0"/>
              </a:spcBef>
              <a:spcAft>
                <a:spcPts val="0"/>
              </a:spcAft>
              <a:buNone/>
              <a:tabLst>
                <a:tab pos="540385" algn="l"/>
                <a:tab pos="630555" algn="l"/>
              </a:tabLst>
            </a:pP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None/>
              <a:tabLst>
                <a:tab pos="442913" algn="l"/>
                <a:tab pos="536575" algn="l"/>
              </a:tabLst>
            </a:pP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(41)	</a:t>
            </a:r>
            <a:r>
              <a:rPr lang="fr-FR" sz="22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ex ipso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audissent</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cum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Sycione</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palam</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multis</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audientibus</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loqueretur</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nefaria</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quaedam</a:t>
            </a: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 ad me </a:t>
            </a:r>
            <a:r>
              <a:rPr lang="fr-FR" sz="2200" dirty="0" err="1">
                <a:effectLst/>
                <a:latin typeface="Times New Roman" panose="02020603050405020304" pitchFamily="18" charset="0"/>
                <a:ea typeface="Calibri" panose="020F0502020204030204" pitchFamily="34" charset="0"/>
                <a:cs typeface="Times New Roman" panose="02020603050405020304" pitchFamily="18" charset="0"/>
              </a:rPr>
              <a:t>pertulerunt</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7980" indent="0" algn="just">
              <a:lnSpc>
                <a:spcPct val="115000"/>
              </a:lnSpc>
              <a:spcBef>
                <a:spcPts val="0"/>
              </a:spcBef>
              <a:spcAft>
                <a:spcPts val="0"/>
              </a:spcAft>
              <a:buNone/>
              <a:tabLst>
                <a:tab pos="540385" algn="l"/>
                <a:tab pos="630555"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“People who say that they heard them from his own lips, 	when he was publicly talking at Sicyon in the hearing 	of numerous persons, have 	reported some abominable 	things to me”</a:t>
            </a:r>
            <a:r>
              <a:rPr lang="it-IT"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Att.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XI 8.2)</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2481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963" indent="0" algn="just" eaLnBrk="1" hangingPunct="1">
              <a:buNone/>
            </a:pP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None/>
              <a:tabLst>
                <a:tab pos="536575" algn="l"/>
              </a:tabLs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(42)	prima luce sic ex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castris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proficiscuntur</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ut </a:t>
            </a:r>
            <a:r>
              <a:rPr lang="it-IT" sz="2000" i="1" dirty="0" err="1">
                <a:effectLst/>
                <a:latin typeface="Times New Roman" panose="02020603050405020304" pitchFamily="18" charset="0"/>
                <a:ea typeface="Calibri" panose="020F0502020204030204" pitchFamily="34" charset="0"/>
                <a:cs typeface="Times New Roman" panose="02020603050405020304" pitchFamily="18" charset="0"/>
              </a:rPr>
              <a:t>quibus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esset</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persuasum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non ab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hoste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sed ab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homine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amicissimo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Ambiorige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consilium</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datur</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980" indent="0" algn="just">
              <a:lnSpc>
                <a:spcPct val="115000"/>
              </a:lnSpc>
              <a:spcBef>
                <a:spcPts val="0"/>
              </a:spcBef>
              <a:spcAft>
                <a:spcPts val="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break of day they quit the camp, in a very extended line and 	with a very large amount of baggage, in such a manner as men 	who were convinced that the advice was given by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Ambiorix</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not 	as an enemy, but as most friendly [toward them]”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V 	31.6)</a:t>
            </a:r>
          </a:p>
          <a:p>
            <a:pPr marL="0" lvl="0" indent="0" algn="just">
              <a:lnSpc>
                <a:spcPct val="115000"/>
              </a:lnSpc>
              <a:spcBef>
                <a:spcPts val="0"/>
              </a:spcBef>
              <a:spcAft>
                <a:spcPts val="0"/>
              </a:spcAft>
              <a:buNone/>
              <a:tabLst>
                <a:tab pos="53657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(43)	sunt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quibus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satura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videar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nimis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acer</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980" indent="0" algn="just">
              <a:lnSpc>
                <a:spcPct val="115000"/>
              </a:lnSpc>
              <a:spcBef>
                <a:spcPts val="0"/>
              </a:spcBef>
              <a:spcAft>
                <a:spcPts val="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“There are some persons to whom I seem too severe in [the 	writing of] satire”</a:t>
            </a: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II 1.1)</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80963" indent="0" algn="just" eaLnBrk="1" hangingPunct="1">
              <a:buNone/>
            </a:pP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5293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1000"/>
              </a:spcAft>
              <a:buNone/>
              <a:tabLst>
                <a:tab pos="442913"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(44) quid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dulcius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quam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habere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quicum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omnia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audeas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sic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loqui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ut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tecum? Qui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esset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tantus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fructus in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prosperis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rebus nisi haberes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illis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aeque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gauderet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Adversas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vero</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ferre difficile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esset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sine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eo</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 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illas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gravius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etiam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quam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tu ferret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7980" indent="0" algn="just">
              <a:lnSpc>
                <a:spcPct val="115000"/>
              </a:lnSpc>
              <a:spcAft>
                <a:spcPts val="1000"/>
              </a:spcAft>
              <a:buNone/>
              <a:tabLst>
                <a:tab pos="540385" algn="l"/>
                <a:tab pos="63055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“What is sweeter than to have someone with whom you may dare discuss 	anything as if you were communing with yourself? How could your 	enjoyment in times of prosperity be so great if you did not have someone 	whose joy in them would be equal to your own? Adversity would indeed 	be hard to bear, without him to whom the burden would be heavier even 	than to yourself.”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Lael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80963" indent="0" algn="just" eaLnBrk="1" hangingPunct="1">
              <a:buNone/>
            </a:pP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3924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2550" indent="0" algn="just">
              <a:lnSpc>
                <a:spcPct val="115000"/>
              </a:lnSpc>
              <a:spcBef>
                <a:spcPts val="600"/>
              </a:spcBef>
              <a:spcAft>
                <a:spcPts val="1000"/>
              </a:spcAft>
              <a:buNone/>
              <a:tabLst>
                <a:tab pos="442913" algn="l"/>
                <a:tab pos="536575"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 The HRC answers the question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Cuiusmodi</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 homo /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Cuiusmodi</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 res?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quid hominis? / quid rei?</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tabLst>
                <a:tab pos="442913"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(b) The string cataphor + relative pronoun + subjunctive stands 	for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homo qui / res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quae</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Aft>
                <a:spcPts val="1000"/>
              </a:spcAft>
              <a:buNone/>
              <a:tabLst>
                <a:tab pos="442913"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(c) The HRC does not allow either the cooccurrence of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phoric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elements in the subject or object position, or the 	postposition of the cataphoric element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sic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whereas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phoric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elements usually occur in other syntactic positions </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55104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2550" indent="0" algn="just">
              <a:lnSpc>
                <a:spcPct val="115000"/>
              </a:lnSpc>
              <a:spcBef>
                <a:spcPts val="600"/>
              </a:spcBef>
              <a:spcAft>
                <a:spcPts val="1000"/>
              </a:spcAft>
              <a:buNone/>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 The HRC does not allow the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cooccurence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omnis</a:t>
            </a:r>
            <a:endParaRPr lang="it-IT"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6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 The HRC mood is always the subjunctive</a:t>
            </a:r>
            <a:endParaRPr lang="it-IT"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lgn="just">
              <a:lnSpc>
                <a:spcPct val="115000"/>
              </a:lnSpc>
              <a:spcBef>
                <a:spcPts val="600"/>
              </a:spcBef>
              <a:spcAft>
                <a:spcPts val="1000"/>
              </a:spcAft>
              <a:buNone/>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0048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2550" indent="0" algn="just">
              <a:lnSpc>
                <a:spcPct val="115000"/>
              </a:lnSpc>
              <a:spcBef>
                <a:spcPts val="600"/>
              </a:spcBef>
              <a:spcAft>
                <a:spcPts val="10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Non-referentiality</a:t>
            </a:r>
          </a:p>
          <a:p>
            <a:pPr algn="just">
              <a:lnSpc>
                <a:spcPct val="115000"/>
              </a:lnSpc>
              <a:spcBef>
                <a:spcPts val="600"/>
              </a:spcBef>
              <a:spcAft>
                <a:spcPts val="1000"/>
              </a:spcAft>
              <a:buFont typeface="Wingdings" panose="05000000000000000000" pitchFamily="2" charset="2"/>
              <a:buChar char="ð"/>
            </a:pPr>
            <a:r>
              <a:rPr lang="en-US" sz="2400" dirty="0">
                <a:effectLst/>
                <a:latin typeface="Times New Roman" panose="02020603050405020304" pitchFamily="18" charset="0"/>
                <a:ea typeface="Calibri" panose="020F0502020204030204" pitchFamily="34" charset="0"/>
              </a:rPr>
              <a:t>any commitment to the existence of the denoted entities within a particular universe of discourse</a:t>
            </a:r>
          </a:p>
          <a:p>
            <a:pPr algn="just">
              <a:lnSpc>
                <a:spcPct val="115000"/>
              </a:lnSpc>
              <a:spcBef>
                <a:spcPts val="600"/>
              </a:spcBef>
              <a:spcAft>
                <a:spcPts val="1000"/>
              </a:spcAft>
              <a:buFont typeface="Wingdings" panose="05000000000000000000" pitchFamily="2" charset="2"/>
              <a:buChar char="ð"/>
            </a:pPr>
            <a:r>
              <a:rPr lang="en-US" sz="2400" dirty="0">
                <a:latin typeface="Times New Roman" panose="02020603050405020304" pitchFamily="18" charset="0"/>
              </a:rPr>
              <a:t>abstract classes of virtual referents taking into account the properties that define them</a:t>
            </a:r>
          </a:p>
          <a:p>
            <a:pPr marL="82550" indent="0" algn="just">
              <a:lnSpc>
                <a:spcPct val="115000"/>
              </a:lnSpc>
              <a:spcBef>
                <a:spcPts val="600"/>
              </a:spcBef>
              <a:spcAft>
                <a:spcPts val="1000"/>
              </a:spcAft>
              <a:buNone/>
            </a:pPr>
            <a:r>
              <a:rPr lang="en-US" sz="2400" dirty="0">
                <a:latin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ea typeface="Calibri" panose="020F0502020204030204" pitchFamily="34" charset="0"/>
              </a:rPr>
              <a:t> </a:t>
            </a:r>
            <a:r>
              <a:rPr lang="en-US" sz="2400" dirty="0">
                <a:latin typeface="Times New Roman" panose="02020603050405020304" pitchFamily="18" charset="0"/>
              </a:rPr>
              <a:t>classification rather than identification</a:t>
            </a:r>
            <a:endParaRPr lang="en-US" sz="2400" dirty="0">
              <a:latin typeface="Times New Roman" panose="02020603050405020304" pitchFamily="18" charset="0"/>
              <a:sym typeface="Wingdings" panose="05000000000000000000" pitchFamily="2" charset="2"/>
            </a:endParaRPr>
          </a:p>
          <a:p>
            <a:pPr marL="82550" indent="0" algn="just">
              <a:lnSpc>
                <a:spcPct val="115000"/>
              </a:lnSpc>
              <a:spcBef>
                <a:spcPts val="600"/>
              </a:spcBef>
              <a:spcAft>
                <a:spcPts val="1000"/>
              </a:spcAft>
              <a:buNone/>
            </a:pPr>
            <a:r>
              <a:rPr lang="en-US" sz="2400" dirty="0">
                <a:latin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rPr>
              <a:t>intensional</a:t>
            </a:r>
            <a:r>
              <a:rPr lang="en-US" sz="2400" dirty="0">
                <a:latin typeface="Times New Roman" panose="02020603050405020304" pitchFamily="18" charset="0"/>
              </a:rPr>
              <a:t> meaning </a:t>
            </a:r>
            <a:endParaRPr lang="it-IT" sz="2400" dirty="0">
              <a:latin typeface="Times New Roman" panose="02020603050405020304" pitchFamily="18" charset="0"/>
            </a:endParaRPr>
          </a:p>
        </p:txBody>
      </p:sp>
    </p:spTree>
    <p:extLst>
      <p:ext uri="{BB962C8B-B14F-4D97-AF65-F5344CB8AC3E}">
        <p14:creationId xmlns:p14="http://schemas.microsoft.com/office/powerpoint/2010/main" val="158044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it-IT" sz="3200" cap="small" dirty="0" err="1">
                <a:solidFill>
                  <a:schemeClr val="tx2">
                    <a:satMod val="130000"/>
                  </a:schemeClr>
                </a:solidFill>
              </a:rPr>
              <a:t>Headless</a:t>
            </a:r>
            <a:r>
              <a:rPr lang="it-IT" sz="3200" cap="small" dirty="0">
                <a:solidFill>
                  <a:schemeClr val="tx2">
                    <a:satMod val="130000"/>
                  </a:schemeClr>
                </a:solidFill>
              </a:rPr>
              <a:t> vs. </a:t>
            </a:r>
            <a:r>
              <a:rPr lang="it-IT" sz="3200" cap="small" dirty="0" err="1">
                <a:solidFill>
                  <a:schemeClr val="tx2">
                    <a:satMod val="130000"/>
                  </a:schemeClr>
                </a:solidFill>
              </a:rPr>
              <a:t>headed</a:t>
            </a:r>
            <a:r>
              <a:rPr lang="it-IT" sz="3200" cap="small" dirty="0">
                <a:solidFill>
                  <a:schemeClr val="tx2">
                    <a:satMod val="130000"/>
                  </a:schemeClr>
                </a:solidFill>
              </a:rPr>
              <a:t> </a:t>
            </a:r>
            <a:r>
              <a:rPr lang="it-IT" sz="3200" cap="small" dirty="0" err="1">
                <a:solidFill>
                  <a:schemeClr val="tx2">
                    <a:satMod val="130000"/>
                  </a:schemeClr>
                </a:solidFill>
              </a:rPr>
              <a:t>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lvl="0" indent="0" algn="just">
              <a:lnSpc>
                <a:spcPct val="115000"/>
              </a:lnSpc>
              <a:buNone/>
              <a:tabLst>
                <a:tab pos="358775" algn="l"/>
              </a:tabLst>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(3)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quem</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i="1" dirty="0" err="1">
                <a:effectLst/>
                <a:latin typeface="Times New Roman" panose="02020603050405020304" pitchFamily="18" charset="0"/>
                <a:ea typeface="Calibri" panose="020F0502020204030204" pitchFamily="34" charset="0"/>
                <a:cs typeface="Times New Roman" panose="02020603050405020304" pitchFamily="18" charset="0"/>
              </a:rPr>
              <a:t>ramum</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insiturus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eris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praecidito</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“cut the end of the branch you are going to graft” (Cato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agr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40.2)</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r">
              <a:lnSpc>
                <a:spcPct val="115000"/>
              </a:lnSpc>
              <a:spcAft>
                <a:spcPts val="6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buNone/>
              <a:tabLst>
                <a:tab pos="35877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quae</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pars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civitatis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Helvetiae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insignem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calamitatem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populo Romano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intulerat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princeps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poenas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persolvit</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Aft>
                <a:spcPts val="10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part of the Helvetian state which had brought a signal calamity upon the Roman people was the first to pay the penalty”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12.6)</a:t>
            </a: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None/>
              <a:defRPr/>
            </a:pPr>
            <a:endParaRPr lang="fr-FR" dirty="0">
              <a:sym typeface="Wingdings"/>
            </a:endParaRPr>
          </a:p>
          <a:p>
            <a:pPr marL="595313" indent="-514350" eaLnBrk="1" hangingPunct="1">
              <a:buFont typeface="Wingdings 2" panose="05020102010507070707" pitchFamily="18" charset="2"/>
              <a:buNone/>
              <a:defRPr/>
            </a:pPr>
            <a:r>
              <a:rPr lang="fr-FR" dirty="0">
                <a:sym typeface="Wingdings"/>
              </a:rPr>
              <a:t>	</a:t>
            </a:r>
            <a:endParaRPr lang="fr-FR"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26340275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0963" indent="0" algn="just" eaLnBrk="1" hangingPunct="1">
              <a:buNone/>
            </a:pP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free (&gt; semi-free)</a:t>
            </a:r>
          </a:p>
          <a:p>
            <a:pPr marL="80963" indent="0" algn="just" eaLnBrk="1" hangingPunct="1">
              <a:buNone/>
              <a:tabLst>
                <a:tab pos="358775" algn="l"/>
              </a:tabLst>
            </a:pP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Phoric</a:t>
            </a: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never</a:t>
            </a: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phonetically</a:t>
            </a: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realized</a:t>
            </a: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in non-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argumental</a:t>
            </a:r>
            <a:r>
              <a:rPr lang="fr-FR"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positions</a:t>
            </a:r>
          </a:p>
          <a:p>
            <a:pPr marL="80963" indent="0" algn="just" eaLnBrk="1" hangingPunct="1">
              <a:buNone/>
              <a:tabLst>
                <a:tab pos="358775" algn="l"/>
              </a:tabLst>
            </a:pP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reasons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for the occurrence of the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phoric</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according</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a:latin typeface="Times New Roman" panose="02020603050405020304" pitchFamily="18" charset="0"/>
                <a:cs typeface="Times New Roman" panose="02020603050405020304" pitchFamily="18" charset="0"/>
                <a:sym typeface="Wingdings" panose="05000000000000000000" pitchFamily="2" charset="2"/>
              </a:rPr>
              <a:t>to  </a:t>
            </a:r>
            <a:r>
              <a:rPr lang="en-US" sz="2400" dirty="0">
                <a:latin typeface="Times New Roman" panose="02020603050405020304" pitchFamily="18" charset="0"/>
                <a:cs typeface="Times New Roman" panose="02020603050405020304" pitchFamily="18" charset="0"/>
              </a:rPr>
              <a:t>DP-Hypothesis: every nominal group needs to be headed by a D(</a:t>
            </a:r>
            <a:r>
              <a:rPr lang="en-US" sz="2400" dirty="0" err="1">
                <a:latin typeface="Times New Roman" panose="02020603050405020304" pitchFamily="18" charset="0"/>
                <a:cs typeface="Times New Roman" panose="02020603050405020304" pitchFamily="18" charset="0"/>
              </a:rPr>
              <a:t>eterminer</a:t>
            </a:r>
            <a:r>
              <a:rPr lang="en-US" sz="2400" dirty="0">
                <a:latin typeface="Times New Roman" panose="02020603050405020304" pitchFamily="18" charset="0"/>
                <a:cs typeface="Times New Roman" panose="02020603050405020304" pitchFamily="18" charset="0"/>
              </a:rPr>
              <a:t>) in order to be used as an argument, even if D is phonetically empty (Abney 1987). pro-drop nature of Latin must be taken into account.</a:t>
            </a:r>
          </a:p>
          <a:p>
            <a:pPr marL="80963" indent="0" algn="just" eaLnBrk="1" hangingPunct="1">
              <a:buNone/>
              <a:tabLst>
                <a:tab pos="358775" algn="l"/>
              </a:tabLst>
            </a:pPr>
            <a:r>
              <a:rPr lang="fr-FR" sz="2400" dirty="0">
                <a:latin typeface="Times New Roman" panose="02020603050405020304" pitchFamily="18" charset="0"/>
                <a:cs typeface="Times New Roman" panose="02020603050405020304" pitchFamily="18" charset="0"/>
                <a:sym typeface="Wingdings" panose="05000000000000000000" pitchFamily="2" charset="2"/>
              </a:rPr>
              <a:t>The </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headless</a:t>
            </a:r>
            <a:r>
              <a:rPr lang="fr-FR" sz="2400" dirty="0">
                <a:latin typeface="Times New Roman" panose="02020603050405020304" pitchFamily="18" charset="0"/>
                <a:cs typeface="Times New Roman" panose="02020603050405020304" pitchFamily="18" charset="0"/>
                <a:sym typeface="Wingdings" panose="05000000000000000000" pitchFamily="2" charset="2"/>
              </a:rPr>
              <a:t> RC </a:t>
            </a:r>
            <a:r>
              <a:rPr lang="fr-FR" sz="2400" dirty="0" err="1">
                <a:latin typeface="Times New Roman" panose="02020603050405020304" pitchFamily="18" charset="0"/>
                <a:cs typeface="Times New Roman" panose="02020603050405020304" pitchFamily="18" charset="0"/>
                <a:sym typeface="Wingdings" panose="05000000000000000000" pitchFamily="2" charset="2"/>
              </a:rPr>
              <a:t>is</a:t>
            </a:r>
            <a:r>
              <a:rPr lang="fr-FR" sz="2400" dirty="0">
                <a:latin typeface="Times New Roman" panose="02020603050405020304" pitchFamily="18" charset="0"/>
                <a:cs typeface="Times New Roman" panose="02020603050405020304" pitchFamily="18" charset="0"/>
                <a:sym typeface="Wingdings" panose="05000000000000000000" pitchFamily="2" charset="2"/>
              </a:rPr>
              <a:t> a CP</a:t>
            </a: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97944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0963" indent="0" algn="just" eaLnBrk="1" hangingPunct="1">
              <a:buNone/>
            </a:pP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400" i="1"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Irrealis</a:t>
            </a:r>
            <a:r>
              <a:rPr lang="fr-FR" sz="2400" i="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headless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Landman (1998: 155-158)</a:t>
            </a: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400" i="1"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Irrealis</a:t>
            </a:r>
            <a:r>
              <a:rPr lang="en-US" sz="2400" i="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verb form </a:t>
            </a:r>
          </a:p>
          <a:p>
            <a:pPr marL="80963" indent="0" algn="just" eaLnBrk="1" hangingPunct="1">
              <a:buNone/>
            </a:pP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Indefinite contexts (set denoting interpretation)</a:t>
            </a:r>
          </a:p>
          <a:p>
            <a:pPr marL="80963" indent="0" algn="just" eaLnBrk="1" hangingPunct="1">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Irrealis</a:t>
            </a: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vs. realis (=</a:t>
            </a:r>
            <a:r>
              <a:rPr lang="en-US"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maximalizing</a:t>
            </a: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headless RCs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77012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0963" indent="0" algn="just" eaLnBrk="1" hangingPunct="1">
              <a:buNone/>
            </a:pP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400" i="1"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Irrealis</a:t>
            </a:r>
            <a:r>
              <a:rPr lang="fr-FR" sz="2400" i="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headless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Landman (1998: 155-158)</a:t>
            </a:r>
          </a:p>
          <a:p>
            <a:pPr marL="80963" indent="0" algn="just" eaLnBrk="1" hangingPunct="1">
              <a:buNone/>
            </a:pP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Compatibility with existential quantifiers</a:t>
            </a: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0"/>
              </a:spcBef>
              <a:spcAft>
                <a:spcPts val="0"/>
              </a:spcAft>
              <a:buNone/>
            </a:pP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(45) </a:t>
            </a:r>
            <a:r>
              <a:rPr lang="es-ES_tradnl" sz="2400" i="1" dirty="0">
                <a:effectLst/>
                <a:latin typeface="Times New Roman" panose="02020603050405020304" pitchFamily="18" charset="0"/>
                <a:ea typeface="Calibri" panose="020F0502020204030204" pitchFamily="34" charset="0"/>
                <a:cs typeface="Times New Roman" panose="02020603050405020304" pitchFamily="18" charset="0"/>
              </a:rPr>
              <a:t>nihil</a:t>
            </a: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 habeo </a:t>
            </a:r>
            <a:r>
              <a:rPr lang="es-ES_tradnl" sz="2400" i="1" dirty="0">
                <a:effectLst/>
                <a:latin typeface="Times New Roman" panose="02020603050405020304" pitchFamily="18" charset="0"/>
                <a:ea typeface="Calibri" panose="020F0502020204030204" pitchFamily="34" charset="0"/>
                <a:cs typeface="Times New Roman" panose="02020603050405020304" pitchFamily="18" charset="0"/>
              </a:rPr>
              <a:t>quod</a:t>
            </a: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 ad te scribam</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Bef>
                <a:spcPts val="0"/>
              </a:spcBef>
              <a:spcAft>
                <a:spcPts val="0"/>
              </a:spcAft>
              <a:buNone/>
              <a:tabLst>
                <a:tab pos="540385" algn="l"/>
                <a:tab pos="63055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have nothing to tell you”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VII 19)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(46) nec fuit</a:t>
            </a: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effectLst/>
                <a:latin typeface="Times New Roman" panose="02020603050405020304" pitchFamily="18" charset="0"/>
                <a:ea typeface="Calibri" panose="020F0502020204030204" pitchFamily="34" charset="0"/>
                <a:cs typeface="Times New Roman" panose="02020603050405020304" pitchFamily="18" charset="0"/>
              </a:rPr>
              <a:t>quisquam</a:t>
            </a: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 qui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praedare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a:effectLst/>
                <a:latin typeface="Times New Roman" panose="02020603050405020304" pitchFamily="18" charset="0"/>
                <a:ea typeface="Calibri" panose="020F0502020204030204" pitchFamily="34" charset="0"/>
                <a:cs typeface="Times New Roman" panose="02020603050405020304" pitchFamily="18" charset="0"/>
              </a:rPr>
              <a:t>studeret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Bef>
                <a:spcPts val="0"/>
              </a:spcBef>
              <a:spcAft>
                <a:spcPts val="1200"/>
              </a:spcAft>
              <a:buNone/>
              <a:tabLst>
                <a:tab pos="540385" algn="l"/>
                <a:tab pos="63055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“nor was there one who was anxious for the plunder”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VII 28.4)</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42593250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0963" indent="0" algn="just" eaLnBrk="1" hangingPunct="1">
              <a:buNone/>
            </a:pP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400" i="1"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Irrealis</a:t>
            </a:r>
            <a:r>
              <a:rPr lang="fr-FR" sz="2400" i="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headless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Landman (1998: 155-158)</a:t>
            </a:r>
          </a:p>
          <a:p>
            <a:pPr marL="80963" indent="0" algn="just" eaLnBrk="1" hangingPunct="1">
              <a:buNone/>
            </a:pP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Stacking</a:t>
            </a: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lvl="0" indent="0" algn="just">
              <a:lnSpc>
                <a:spcPct val="115000"/>
              </a:lnSpc>
              <a:spcBef>
                <a:spcPts val="600"/>
              </a:spcBef>
              <a:spcAft>
                <a:spcPts val="1000"/>
              </a:spcAft>
              <a:buNone/>
              <a:tabLst>
                <a:tab pos="536575" algn="l"/>
              </a:tabLst>
            </a:pP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(47)</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habebam</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i="1" dirty="0">
                <a:effectLst/>
                <a:latin typeface="Times New Roman" panose="02020603050405020304" pitchFamily="18" charset="0"/>
                <a:ea typeface="Calibri" panose="020F0502020204030204" pitchFamily="34" charset="0"/>
                <a:cs typeface="Times New Roman" panose="02020603050405020304" pitchFamily="18" charset="0"/>
              </a:rPr>
              <a:t>quo</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confugerem</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i="1" dirty="0" err="1">
                <a:effectLst/>
                <a:latin typeface="Times New Roman" panose="02020603050405020304" pitchFamily="18" charset="0"/>
                <a:ea typeface="Calibri" panose="020F0502020204030204" pitchFamily="34" charset="0"/>
                <a:cs typeface="Times New Roman" panose="02020603050405020304" pitchFamily="18" charset="0"/>
              </a:rPr>
              <a:t>ubi</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conquiescerem</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i="1" dirty="0" err="1">
                <a:effectLst/>
                <a:latin typeface="Times New Roman" panose="02020603050405020304" pitchFamily="18" charset="0"/>
                <a:ea typeface="Calibri" panose="020F0502020204030204" pitchFamily="34" charset="0"/>
                <a:cs typeface="Times New Roman" panose="02020603050405020304" pitchFamily="18" charset="0"/>
              </a:rPr>
              <a:t>cuius</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in 	sermone et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suavitate</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omnes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curas</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doloresque</a:t>
            </a:r>
            <a:r>
              <a:rPr lang="it-IT"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200" dirty="0" err="1">
                <a:effectLst/>
                <a:latin typeface="Times New Roman" panose="02020603050405020304" pitchFamily="18" charset="0"/>
                <a:ea typeface="Calibri" panose="020F0502020204030204" pitchFamily="34" charset="0"/>
                <a:cs typeface="Times New Roman" panose="02020603050405020304" pitchFamily="18" charset="0"/>
              </a:rPr>
              <a:t>deponerem</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a:p>
            <a:pPr marL="347345" indent="0" algn="just">
              <a:lnSpc>
                <a:spcPct val="115000"/>
              </a:lnSpc>
              <a:spcAft>
                <a:spcPts val="600"/>
              </a:spcAft>
              <a:buNone/>
              <a:tabLst>
                <a:tab pos="540385" algn="l"/>
                <a:tab pos="630555"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 had a refuge, one bosom where I could find repose, one in whose conversation and sweetness I could lay aside all anxieties and sorrows”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fam</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IV 6.2)</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endPar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4866663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0963" indent="0" algn="just" eaLnBrk="1" hangingPunct="1">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III type (</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générique + subjonctif)</a:t>
            </a:r>
          </a:p>
          <a:p>
            <a:pPr marL="80963" indent="0" algn="just" eaLnBrk="1" hangingPunct="1">
              <a:buNone/>
            </a:pP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2400" i="1"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Irrealis</a:t>
            </a:r>
            <a:r>
              <a:rPr lang="fr-FR" sz="2400" i="1"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headless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fr-FR" sz="24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RCs</a:t>
            </a:r>
            <a:r>
              <a:rPr lang="fr-FR"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Landman (1998: 155-158)</a:t>
            </a:r>
          </a:p>
          <a:p>
            <a:pPr marL="80963" indent="0" algn="just" eaLnBrk="1" hangingPunct="1">
              <a:buNone/>
              <a:tabLst>
                <a:tab pos="358775"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Syntactic position of existential quantifiers?</a:t>
            </a:r>
          </a:p>
          <a:p>
            <a:pPr marL="80963" indent="0" algn="just" eaLnBrk="1" hangingPunct="1">
              <a:buNone/>
            </a:pPr>
            <a:endParaRPr lang="en-US" sz="8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just" eaLnBrk="1" hangingPunct="1">
              <a:buNone/>
            </a:pPr>
            <a:r>
              <a:rPr lang="en-US" sz="2200" dirty="0">
                <a:effectLst/>
                <a:latin typeface="Times New Roman" panose="02020603050405020304" pitchFamily="18" charset="0"/>
                <a:ea typeface="Calibri" panose="020F0502020204030204" pitchFamily="34" charset="0"/>
              </a:rPr>
              <a:t>“</a:t>
            </a:r>
            <a:r>
              <a:rPr lang="en-US" sz="2200" dirty="0" err="1">
                <a:latin typeface="Times New Roman" panose="02020603050405020304" pitchFamily="18" charset="0"/>
                <a:ea typeface="Calibri" panose="020F0502020204030204" pitchFamily="34" charset="0"/>
              </a:rPr>
              <a:t>I</a:t>
            </a:r>
            <a:r>
              <a:rPr lang="en-US" sz="2200" dirty="0" err="1">
                <a:effectLst/>
                <a:latin typeface="Times New Roman" panose="02020603050405020304" pitchFamily="18" charset="0"/>
                <a:ea typeface="Calibri" panose="020F0502020204030204" pitchFamily="34" charset="0"/>
              </a:rPr>
              <a:t>rrealis</a:t>
            </a:r>
            <a:r>
              <a:rPr lang="en-US" sz="2200" dirty="0">
                <a:effectLst/>
                <a:latin typeface="Times New Roman" panose="02020603050405020304" pitchFamily="18" charset="0"/>
                <a:ea typeface="Calibri" panose="020F0502020204030204" pitchFamily="34" charset="0"/>
              </a:rPr>
              <a:t> free relatives are bare CPs, with no CP-external structure whatsoever”</a:t>
            </a:r>
            <a:endParaRPr lang="en-US" sz="22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80963" indent="0" algn="r" eaLnBrk="1" hangingPunct="1">
              <a:buNone/>
            </a:pPr>
            <a:r>
              <a:rPr lang="en-US" sz="2000" dirty="0">
                <a:effectLst/>
                <a:latin typeface="Times New Roman" panose="02020603050405020304" pitchFamily="18" charset="0"/>
                <a:ea typeface="Calibri" panose="020F0502020204030204" pitchFamily="34" charset="0"/>
              </a:rPr>
              <a:t>(</a:t>
            </a:r>
            <a:r>
              <a:rPr lang="en-US" sz="2000" dirty="0" err="1">
                <a:effectLst/>
                <a:latin typeface="Times New Roman" panose="02020603050405020304" pitchFamily="18" charset="0"/>
                <a:ea typeface="Calibri" panose="020F0502020204030204" pitchFamily="34" charset="0"/>
              </a:rPr>
              <a:t>Grosu</a:t>
            </a:r>
            <a:r>
              <a:rPr lang="en-US" sz="2000" dirty="0">
                <a:effectLst/>
                <a:latin typeface="Times New Roman" panose="02020603050405020304" pitchFamily="18" charset="0"/>
                <a:ea typeface="Calibri" panose="020F0502020204030204" pitchFamily="34" charset="0"/>
              </a:rPr>
              <a:t> &amp; Landman 1998: 156)</a:t>
            </a:r>
          </a:p>
          <a:p>
            <a:pPr marL="80963" indent="0" algn="just" eaLnBrk="1" hangingPunct="1">
              <a:buNone/>
              <a:tabLst>
                <a:tab pos="358775" algn="l"/>
              </a:tabLst>
            </a:pPr>
            <a:r>
              <a:rPr lang="en-US" sz="20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2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Bare CP in non-</a:t>
            </a:r>
            <a:r>
              <a:rPr lang="en-US" sz="220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argumental</a:t>
            </a:r>
            <a:r>
              <a:rPr lang="en-US" sz="22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positions</a:t>
            </a:r>
          </a:p>
          <a:p>
            <a:pPr marL="80963" indent="0" algn="just" eaLnBrk="1" hangingPunct="1">
              <a:buNone/>
              <a:tabLst>
                <a:tab pos="358775" algn="l"/>
              </a:tabLst>
            </a:pPr>
            <a:r>
              <a:rPr lang="en-US" sz="22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Existential quantifiers as actual pronominal heads (≈ external lexical 	heads)</a:t>
            </a:r>
          </a:p>
          <a:p>
            <a:pPr marL="80963" indent="0" algn="just" eaLnBrk="1" hangingPunct="1">
              <a:buNone/>
              <a:tabLst>
                <a:tab pos="358775" algn="l"/>
              </a:tabLst>
            </a:pPr>
            <a:r>
              <a:rPr lang="en-US" sz="22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ronominal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Nukleus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(Lehmann1984: 293-318)</a:t>
            </a:r>
            <a:endParaRPr lang="en-US" sz="22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1340671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Three types of headless RCs </a:t>
            </a:r>
            <a:endParaRPr lang="it-IT" sz="3200" dirty="0">
              <a:solidFill>
                <a:schemeClr val="tx2">
                  <a:satMod val="130000"/>
                </a:schemeClr>
              </a:solidFill>
            </a:endParaRPr>
          </a:p>
        </p:txBody>
      </p:sp>
      <p:graphicFrame>
        <p:nvGraphicFramePr>
          <p:cNvPr id="6" name="Segnaposto contenuto 5">
            <a:extLst>
              <a:ext uri="{FF2B5EF4-FFF2-40B4-BE49-F238E27FC236}">
                <a16:creationId xmlns:a16="http://schemas.microsoft.com/office/drawing/2014/main" id="{F565218F-5B43-2381-1CF2-637A6946D859}"/>
              </a:ext>
            </a:extLst>
          </p:cNvPr>
          <p:cNvGraphicFramePr>
            <a:graphicFrameLocks noGrp="1"/>
          </p:cNvGraphicFramePr>
          <p:nvPr>
            <p:ph idx="1"/>
            <p:extLst>
              <p:ext uri="{D42A27DB-BD31-4B8C-83A1-F6EECF244321}">
                <p14:modId xmlns:p14="http://schemas.microsoft.com/office/powerpoint/2010/main" val="1513923267"/>
              </p:ext>
            </p:extLst>
          </p:nvPr>
        </p:nvGraphicFramePr>
        <p:xfrm>
          <a:off x="323528" y="2492896"/>
          <a:ext cx="8712967" cy="2415812"/>
        </p:xfrm>
        <a:graphic>
          <a:graphicData uri="http://schemas.openxmlformats.org/drawingml/2006/table">
            <a:tbl>
              <a:tblPr firstRow="1" firstCol="1" bandRow="1">
                <a:tableStyleId>{5C22544A-7EE6-4342-B048-85BDC9FD1C3A}</a:tableStyleId>
              </a:tblPr>
              <a:tblGrid>
                <a:gridCol w="953699">
                  <a:extLst>
                    <a:ext uri="{9D8B030D-6E8A-4147-A177-3AD203B41FA5}">
                      <a16:colId xmlns:a16="http://schemas.microsoft.com/office/drawing/2014/main" val="3026639577"/>
                    </a:ext>
                  </a:extLst>
                </a:gridCol>
                <a:gridCol w="1224542">
                  <a:extLst>
                    <a:ext uri="{9D8B030D-6E8A-4147-A177-3AD203B41FA5}">
                      <a16:colId xmlns:a16="http://schemas.microsoft.com/office/drawing/2014/main" val="1823734194"/>
                    </a:ext>
                  </a:extLst>
                </a:gridCol>
                <a:gridCol w="1103527">
                  <a:extLst>
                    <a:ext uri="{9D8B030D-6E8A-4147-A177-3AD203B41FA5}">
                      <a16:colId xmlns:a16="http://schemas.microsoft.com/office/drawing/2014/main" val="1934738532"/>
                    </a:ext>
                  </a:extLst>
                </a:gridCol>
                <a:gridCol w="1074716">
                  <a:extLst>
                    <a:ext uri="{9D8B030D-6E8A-4147-A177-3AD203B41FA5}">
                      <a16:colId xmlns:a16="http://schemas.microsoft.com/office/drawing/2014/main" val="3502665696"/>
                    </a:ext>
                  </a:extLst>
                </a:gridCol>
                <a:gridCol w="1093923">
                  <a:extLst>
                    <a:ext uri="{9D8B030D-6E8A-4147-A177-3AD203B41FA5}">
                      <a16:colId xmlns:a16="http://schemas.microsoft.com/office/drawing/2014/main" val="1310803459"/>
                    </a:ext>
                  </a:extLst>
                </a:gridCol>
                <a:gridCol w="1493459">
                  <a:extLst>
                    <a:ext uri="{9D8B030D-6E8A-4147-A177-3AD203B41FA5}">
                      <a16:colId xmlns:a16="http://schemas.microsoft.com/office/drawing/2014/main" val="1973770964"/>
                    </a:ext>
                  </a:extLst>
                </a:gridCol>
                <a:gridCol w="1769101">
                  <a:extLst>
                    <a:ext uri="{9D8B030D-6E8A-4147-A177-3AD203B41FA5}">
                      <a16:colId xmlns:a16="http://schemas.microsoft.com/office/drawing/2014/main" val="215655179"/>
                    </a:ext>
                  </a:extLst>
                </a:gridCol>
              </a:tblGrid>
              <a:tr h="534857">
                <a:tc>
                  <a:txBody>
                    <a:bodyPr/>
                    <a:lstStyle/>
                    <a:p>
                      <a:pPr algn="just">
                        <a:lnSpc>
                          <a:spcPct val="107000"/>
                        </a:lnSpc>
                      </a:pPr>
                      <a:r>
                        <a:rPr lang="en-US" sz="1400">
                          <a:effectLst/>
                        </a:rPr>
                        <a:t> </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a:effectLst/>
                        </a:rPr>
                        <a:t>defineteness</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a:effectLst/>
                        </a:rPr>
                        <a:t>genericness</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a:effectLst/>
                        </a:rPr>
                        <a:t>specificity</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a:effectLst/>
                        </a:rPr>
                        <a:t>mood</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a:effectLst/>
                        </a:rPr>
                        <a:t>semantics</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a:effectLst/>
                        </a:rPr>
                        <a:t>function</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6499784"/>
                  </a:ext>
                </a:extLst>
              </a:tr>
              <a:tr h="534857">
                <a:tc>
                  <a:txBody>
                    <a:bodyPr/>
                    <a:lstStyle/>
                    <a:p>
                      <a:pPr algn="just">
                        <a:lnSpc>
                          <a:spcPct val="107000"/>
                        </a:lnSpc>
                      </a:pPr>
                      <a:r>
                        <a:rPr lang="en-US" sz="1400">
                          <a:effectLst/>
                        </a:rPr>
                        <a:t>1</a:t>
                      </a:r>
                      <a:r>
                        <a:rPr lang="en-US" sz="1400" baseline="30000">
                          <a:effectLst/>
                        </a:rPr>
                        <a:t>st</a:t>
                      </a:r>
                      <a:r>
                        <a:rPr lang="en-US" sz="1400">
                          <a:effectLst/>
                        </a:rPr>
                        <a:t> kind</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a:t>
                      </a:r>
                      <a:r>
                        <a:rPr lang="en-US" sz="1400" b="0" cap="small" dirty="0">
                          <a:effectLst/>
                        </a:rPr>
                        <a:t>def</a:t>
                      </a:r>
                      <a:r>
                        <a:rPr lang="en-US" sz="1400" b="0" dirty="0">
                          <a:effectLst/>
                        </a:rPr>
                        <a:t>]</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a:t>
                      </a:r>
                      <a:r>
                        <a:rPr lang="en-US" sz="1400" b="0" cap="small" dirty="0">
                          <a:effectLst/>
                        </a:rPr>
                        <a:t>gen</a:t>
                      </a:r>
                      <a:r>
                        <a:rPr lang="en-US" sz="1400" b="0" dirty="0">
                          <a:effectLst/>
                        </a:rPr>
                        <a:t>]</a:t>
                      </a:r>
                      <a:endParaRPr lang="it-IT" sz="1200" b="0" dirty="0">
                        <a:effectLst/>
                      </a:endParaRPr>
                    </a:p>
                    <a:p>
                      <a:pPr algn="just">
                        <a:lnSpc>
                          <a:spcPct val="107000"/>
                        </a:lnSpc>
                      </a:pPr>
                      <a:r>
                        <a:rPr lang="en-US" sz="1400" b="0" i="1" dirty="0">
                          <a:effectLst/>
                        </a:rPr>
                        <a:t>[-</a:t>
                      </a:r>
                      <a:r>
                        <a:rPr lang="en-US" sz="1400" b="0" i="1" cap="small" dirty="0">
                          <a:effectLst/>
                        </a:rPr>
                        <a:t>gen</a:t>
                      </a:r>
                      <a:r>
                        <a:rPr lang="en-US" sz="1400" b="0" i="1" dirty="0">
                          <a:effectLst/>
                        </a:rPr>
                        <a:t>]</a:t>
                      </a:r>
                      <a:endParaRPr lang="it-IT" sz="12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i="1" dirty="0">
                          <a:effectLst/>
                        </a:rPr>
                        <a:t>[±</a:t>
                      </a:r>
                      <a:r>
                        <a:rPr lang="en-US" sz="1400" b="0" i="1" cap="small" dirty="0">
                          <a:effectLst/>
                        </a:rPr>
                        <a:t>spec</a:t>
                      </a:r>
                      <a:r>
                        <a:rPr lang="en-US" sz="1400" b="0" i="1" dirty="0">
                          <a:effectLst/>
                        </a:rPr>
                        <a:t>]</a:t>
                      </a:r>
                      <a:endParaRPr lang="it-IT" sz="12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indicative</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maximalization</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a:effectLst/>
                        </a:rPr>
                        <a:t>referentiality</a:t>
                      </a:r>
                      <a:endParaRPr lang="it-IT"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9712341"/>
                  </a:ext>
                </a:extLst>
              </a:tr>
              <a:tr h="534857">
                <a:tc>
                  <a:txBody>
                    <a:bodyPr/>
                    <a:lstStyle/>
                    <a:p>
                      <a:pPr algn="just">
                        <a:lnSpc>
                          <a:spcPct val="107000"/>
                        </a:lnSpc>
                      </a:pPr>
                      <a:r>
                        <a:rPr lang="en-US" sz="1400">
                          <a:effectLst/>
                        </a:rPr>
                        <a:t>2</a:t>
                      </a:r>
                      <a:r>
                        <a:rPr lang="en-US" sz="1400" baseline="30000">
                          <a:effectLst/>
                        </a:rPr>
                        <a:t>nd</a:t>
                      </a:r>
                      <a:r>
                        <a:rPr lang="en-US" sz="1400">
                          <a:effectLst/>
                        </a:rPr>
                        <a:t> kind</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i="1" dirty="0">
                          <a:effectLst/>
                        </a:rPr>
                        <a:t>[+</a:t>
                      </a:r>
                      <a:r>
                        <a:rPr lang="en-US" sz="1400" b="0" i="1" cap="small" dirty="0">
                          <a:effectLst/>
                        </a:rPr>
                        <a:t>def</a:t>
                      </a:r>
                      <a:r>
                        <a:rPr lang="en-US" sz="1400" b="0" i="1" dirty="0">
                          <a:effectLst/>
                        </a:rPr>
                        <a:t>]</a:t>
                      </a:r>
                      <a:endParaRPr lang="it-IT" sz="12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i="1" dirty="0">
                          <a:effectLst/>
                        </a:rPr>
                        <a:t>[+</a:t>
                      </a:r>
                      <a:r>
                        <a:rPr lang="en-US" sz="1400" b="0" i="1" cap="small" dirty="0">
                          <a:effectLst/>
                        </a:rPr>
                        <a:t>gen</a:t>
                      </a:r>
                      <a:r>
                        <a:rPr lang="en-US" sz="1400" b="0" i="1" dirty="0">
                          <a:effectLst/>
                        </a:rPr>
                        <a:t>]</a:t>
                      </a:r>
                      <a:endParaRPr lang="it-IT" sz="12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a:t>
                      </a:r>
                      <a:r>
                        <a:rPr lang="en-US" sz="1400" b="0" cap="small" dirty="0">
                          <a:effectLst/>
                        </a:rPr>
                        <a:t>spec</a:t>
                      </a:r>
                      <a:r>
                        <a:rPr lang="en-US" sz="1400" b="0" dirty="0">
                          <a:effectLst/>
                        </a:rPr>
                        <a:t>]</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subjunctive</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maximalization</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a:effectLst/>
                        </a:rPr>
                        <a:t>referentiality</a:t>
                      </a:r>
                      <a:endParaRPr lang="it-IT" sz="12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14997602"/>
                  </a:ext>
                </a:extLst>
              </a:tr>
              <a:tr h="811241">
                <a:tc>
                  <a:txBody>
                    <a:bodyPr/>
                    <a:lstStyle/>
                    <a:p>
                      <a:pPr algn="just">
                        <a:lnSpc>
                          <a:spcPct val="107000"/>
                        </a:lnSpc>
                      </a:pPr>
                      <a:r>
                        <a:rPr lang="en-US" sz="1400">
                          <a:effectLst/>
                        </a:rPr>
                        <a:t>3</a:t>
                      </a:r>
                      <a:r>
                        <a:rPr lang="en-US" sz="1400" baseline="30000">
                          <a:effectLst/>
                        </a:rPr>
                        <a:t>rd</a:t>
                      </a:r>
                      <a:r>
                        <a:rPr lang="en-US" sz="1400">
                          <a:effectLst/>
                        </a:rPr>
                        <a:t> kind</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a:t>
                      </a:r>
                      <a:r>
                        <a:rPr lang="en-US" sz="1400" b="0" cap="small" dirty="0">
                          <a:effectLst/>
                        </a:rPr>
                        <a:t>def</a:t>
                      </a:r>
                      <a:r>
                        <a:rPr lang="en-US" sz="1400" b="0" dirty="0">
                          <a:effectLst/>
                        </a:rPr>
                        <a:t>]</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i="1" dirty="0">
                          <a:effectLst/>
                        </a:rPr>
                        <a:t>[±</a:t>
                      </a:r>
                      <a:r>
                        <a:rPr lang="en-US" sz="1400" b="0" i="1" cap="small" dirty="0">
                          <a:effectLst/>
                        </a:rPr>
                        <a:t>gen</a:t>
                      </a:r>
                      <a:r>
                        <a:rPr lang="en-US" sz="1400" b="0" i="1" dirty="0">
                          <a:effectLst/>
                        </a:rPr>
                        <a:t>]</a:t>
                      </a:r>
                      <a:endParaRPr lang="it-IT" sz="12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i="1" dirty="0">
                          <a:effectLst/>
                        </a:rPr>
                        <a:t>[-</a:t>
                      </a:r>
                      <a:r>
                        <a:rPr lang="en-US" sz="1400" b="0" i="1" cap="small" dirty="0">
                          <a:effectLst/>
                        </a:rPr>
                        <a:t>spec</a:t>
                      </a:r>
                      <a:r>
                        <a:rPr lang="en-US" sz="1400" b="0" i="1" dirty="0">
                          <a:effectLst/>
                        </a:rPr>
                        <a:t>]</a:t>
                      </a:r>
                      <a:endParaRPr lang="it-IT" sz="1200" b="0" i="1" dirty="0">
                        <a:effectLst/>
                      </a:endParaRPr>
                    </a:p>
                    <a:p>
                      <a:pPr algn="just">
                        <a:lnSpc>
                          <a:spcPct val="107000"/>
                        </a:lnSpc>
                      </a:pPr>
                      <a:r>
                        <a:rPr lang="en-US" sz="1400" b="0" i="1" dirty="0">
                          <a:effectLst/>
                        </a:rPr>
                        <a:t>([+</a:t>
                      </a:r>
                      <a:r>
                        <a:rPr lang="en-US" sz="1400" b="0" i="1" cap="small" dirty="0">
                          <a:effectLst/>
                        </a:rPr>
                        <a:t>spec</a:t>
                      </a:r>
                      <a:r>
                        <a:rPr lang="en-US" sz="1400" b="0" i="1" dirty="0">
                          <a:effectLst/>
                        </a:rPr>
                        <a:t>])</a:t>
                      </a:r>
                      <a:endParaRPr lang="it-IT" sz="12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subjunctive</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classification</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1400" b="0" dirty="0">
                          <a:effectLst/>
                        </a:rPr>
                        <a:t>non-referentiality</a:t>
                      </a:r>
                      <a:endParaRPr lang="it-IT"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7785454"/>
                  </a:ext>
                </a:extLst>
              </a:tr>
            </a:tbl>
          </a:graphicData>
        </a:graphic>
      </p:graphicFrame>
    </p:spTree>
    <p:extLst>
      <p:ext uri="{BB962C8B-B14F-4D97-AF65-F5344CB8AC3E}">
        <p14:creationId xmlns:p14="http://schemas.microsoft.com/office/powerpoint/2010/main" val="19296991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different functions </a:t>
            </a:r>
            <a:br>
              <a:rPr lang="en-US" sz="3200" cap="small" dirty="0">
                <a:solidFill>
                  <a:schemeClr val="tx2">
                    <a:satMod val="130000"/>
                  </a:schemeClr>
                </a:solidFill>
              </a:rPr>
            </a:br>
            <a:r>
              <a:rPr lang="en-US" sz="3200" cap="small" dirty="0">
                <a:solidFill>
                  <a:schemeClr val="tx2">
                    <a:satMod val="130000"/>
                  </a:schemeClr>
                </a:solidFill>
              </a:rPr>
              <a:t>of the </a:t>
            </a:r>
            <a:r>
              <a:rPr lang="en-US" sz="3200" cap="small" dirty="0" err="1">
                <a:solidFill>
                  <a:schemeClr val="tx2">
                    <a:satMod val="130000"/>
                  </a:schemeClr>
                </a:solidFill>
              </a:rPr>
              <a:t>phoric</a:t>
            </a:r>
            <a:r>
              <a:rPr lang="en-US" sz="3200" cap="small" dirty="0">
                <a:solidFill>
                  <a:schemeClr val="tx2">
                    <a:satMod val="130000"/>
                  </a:schemeClr>
                </a:solidFill>
              </a:rPr>
              <a:t> elements </a:t>
            </a:r>
            <a:endParaRPr lang="it-IT" sz="3200" dirty="0">
              <a:solidFill>
                <a:schemeClr val="tx2">
                  <a:satMod val="130000"/>
                </a:schemeClr>
              </a:solidFill>
            </a:endParaRPr>
          </a:p>
        </p:txBody>
      </p:sp>
      <p:sp>
        <p:nvSpPr>
          <p:cNvPr id="4" name="Segnaposto contenuto 3">
            <a:extLst>
              <a:ext uri="{FF2B5EF4-FFF2-40B4-BE49-F238E27FC236}">
                <a16:creationId xmlns:a16="http://schemas.microsoft.com/office/drawing/2014/main" id="{D4DE1E2D-28D1-849D-373A-507A7C320312}"/>
              </a:ext>
            </a:extLst>
          </p:cNvPr>
          <p:cNvSpPr>
            <a:spLocks noGrp="1"/>
          </p:cNvSpPr>
          <p:nvPr>
            <p:ph idx="1"/>
          </p:nvPr>
        </p:nvSpPr>
        <p:spPr/>
        <p:txBody>
          <a:bodyPr/>
          <a:lstStyle/>
          <a:p>
            <a:endParaRPr lang="it-IT" dirty="0"/>
          </a:p>
          <a:p>
            <a:endParaRPr lang="it-IT" dirty="0"/>
          </a:p>
        </p:txBody>
      </p:sp>
      <p:graphicFrame>
        <p:nvGraphicFramePr>
          <p:cNvPr id="7" name="Tabella 6">
            <a:extLst>
              <a:ext uri="{FF2B5EF4-FFF2-40B4-BE49-F238E27FC236}">
                <a16:creationId xmlns:a16="http://schemas.microsoft.com/office/drawing/2014/main" id="{2C6BE408-2112-2A4A-3294-DAA4AB60F600}"/>
              </a:ext>
            </a:extLst>
          </p:cNvPr>
          <p:cNvGraphicFramePr>
            <a:graphicFrameLocks noGrp="1"/>
          </p:cNvGraphicFramePr>
          <p:nvPr>
            <p:extLst>
              <p:ext uri="{D42A27DB-BD31-4B8C-83A1-F6EECF244321}">
                <p14:modId xmlns:p14="http://schemas.microsoft.com/office/powerpoint/2010/main" val="2753967361"/>
              </p:ext>
            </p:extLst>
          </p:nvPr>
        </p:nvGraphicFramePr>
        <p:xfrm>
          <a:off x="1435100" y="1988840"/>
          <a:ext cx="6881316" cy="3612497"/>
        </p:xfrm>
        <a:graphic>
          <a:graphicData uri="http://schemas.openxmlformats.org/drawingml/2006/table">
            <a:tbl>
              <a:tblPr firstRow="1" firstCol="1" bandRow="1">
                <a:tableStyleId>{5C22544A-7EE6-4342-B048-85BDC9FD1C3A}</a:tableStyleId>
              </a:tblPr>
              <a:tblGrid>
                <a:gridCol w="1879731">
                  <a:extLst>
                    <a:ext uri="{9D8B030D-6E8A-4147-A177-3AD203B41FA5}">
                      <a16:colId xmlns:a16="http://schemas.microsoft.com/office/drawing/2014/main" val="1976562274"/>
                    </a:ext>
                  </a:extLst>
                </a:gridCol>
                <a:gridCol w="5001585">
                  <a:extLst>
                    <a:ext uri="{9D8B030D-6E8A-4147-A177-3AD203B41FA5}">
                      <a16:colId xmlns:a16="http://schemas.microsoft.com/office/drawing/2014/main" val="3330410128"/>
                    </a:ext>
                  </a:extLst>
                </a:gridCol>
              </a:tblGrid>
              <a:tr h="650870">
                <a:tc>
                  <a:txBody>
                    <a:bodyPr/>
                    <a:lstStyle/>
                    <a:p>
                      <a:pPr algn="just">
                        <a:lnSpc>
                          <a:spcPct val="107000"/>
                        </a:lnSpc>
                      </a:pPr>
                      <a:r>
                        <a:rPr lang="en-US" sz="2000">
                          <a:effectLst/>
                        </a:rPr>
                        <a:t> </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2000">
                          <a:effectLst/>
                        </a:rPr>
                        <a:t>phoric elements</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6218832"/>
                  </a:ext>
                </a:extLst>
              </a:tr>
              <a:tr h="987209">
                <a:tc>
                  <a:txBody>
                    <a:bodyPr/>
                    <a:lstStyle/>
                    <a:p>
                      <a:pPr algn="just">
                        <a:lnSpc>
                          <a:spcPct val="107000"/>
                        </a:lnSpc>
                      </a:pPr>
                      <a:r>
                        <a:rPr lang="en-US" sz="2000">
                          <a:effectLst/>
                        </a:rPr>
                        <a:t>1</a:t>
                      </a:r>
                      <a:r>
                        <a:rPr lang="en-US" sz="2000" baseline="30000">
                          <a:effectLst/>
                        </a:rPr>
                        <a:t>st</a:t>
                      </a:r>
                      <a:r>
                        <a:rPr lang="en-US" sz="2000">
                          <a:effectLst/>
                        </a:rPr>
                        <a:t> kind</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2000">
                          <a:effectLst/>
                        </a:rPr>
                        <a:t>pragmatic function</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93777187"/>
                  </a:ext>
                </a:extLst>
              </a:tr>
              <a:tr h="987209">
                <a:tc>
                  <a:txBody>
                    <a:bodyPr/>
                    <a:lstStyle/>
                    <a:p>
                      <a:pPr algn="just">
                        <a:lnSpc>
                          <a:spcPct val="107000"/>
                        </a:lnSpc>
                      </a:pPr>
                      <a:r>
                        <a:rPr lang="en-US" sz="2000">
                          <a:effectLst/>
                        </a:rPr>
                        <a:t>2</a:t>
                      </a:r>
                      <a:r>
                        <a:rPr lang="en-US" sz="2000" baseline="30000">
                          <a:effectLst/>
                        </a:rPr>
                        <a:t>nd</a:t>
                      </a:r>
                      <a:r>
                        <a:rPr lang="en-US" sz="2000">
                          <a:effectLst/>
                        </a:rPr>
                        <a:t> kind</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2000">
                          <a:effectLst/>
                        </a:rPr>
                        <a:t>semantic function</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5211822"/>
                  </a:ext>
                </a:extLst>
              </a:tr>
              <a:tr h="987209">
                <a:tc>
                  <a:txBody>
                    <a:bodyPr/>
                    <a:lstStyle/>
                    <a:p>
                      <a:pPr algn="just">
                        <a:lnSpc>
                          <a:spcPct val="107000"/>
                        </a:lnSpc>
                      </a:pPr>
                      <a:r>
                        <a:rPr lang="en-US" sz="2000">
                          <a:effectLst/>
                        </a:rPr>
                        <a:t>3</a:t>
                      </a:r>
                      <a:r>
                        <a:rPr lang="en-US" sz="2000" baseline="30000">
                          <a:effectLst/>
                        </a:rPr>
                        <a:t>rd</a:t>
                      </a:r>
                      <a:r>
                        <a:rPr lang="en-US" sz="2000">
                          <a:effectLst/>
                        </a:rPr>
                        <a:t> kind</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en-US" sz="2000" dirty="0">
                          <a:effectLst/>
                        </a:rPr>
                        <a:t>syntactic function</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5188193"/>
                  </a:ext>
                </a:extLst>
              </a:tr>
            </a:tbl>
          </a:graphicData>
        </a:graphic>
      </p:graphicFrame>
    </p:spTree>
    <p:extLst>
      <p:ext uri="{BB962C8B-B14F-4D97-AF65-F5344CB8AC3E}">
        <p14:creationId xmlns:p14="http://schemas.microsoft.com/office/powerpoint/2010/main" val="4962481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References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Abney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Steven Paul 1987,</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The English Noun Phrase in Its Sentential Aspect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Ph.D. thesis, Cambridge, Mass., MIT Working Papers in Linguistics.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err="1">
                <a:effectLst/>
                <a:latin typeface="Times New Roman" panose="02020603050405020304" pitchFamily="18" charset="0"/>
                <a:ea typeface="Calibri" panose="020F0502020204030204" pitchFamily="34" charset="0"/>
                <a:cs typeface="Times New Roman" panose="02020603050405020304" pitchFamily="18" charset="0"/>
              </a:rPr>
              <a:t>Addabbo</a:t>
            </a: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Anna Maria 2001,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La proposition relative dans le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agricultura</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de Caton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in Moussy, Claude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ed</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De lingua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latina</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novae</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quaestiones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Actes du Xe Colloque International de linguistique Latine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Louvain-la-Neuve, Peeters, 159-170.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Carlson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Gregory 1977, “Amount Relatives”,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Language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53: 520-542.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Comrie,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Bernard 1981,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Language Universals and Linguistic Typology: Syntax and Morphology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Oxford, Blackwell.</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Croft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William 1991,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Syntactic Categories and Grammatical Relations: The Cognitive Organization of Information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Chicago, University of Chicago Press.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Ernout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Alfred &amp; </a:t>
            </a: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Thomas,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François 1953,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Syntaxe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latine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Paris,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Klincksieck</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Frege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1892,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Über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Sinn und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Bedeutung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Zeitschrift</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für Philosophie und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philosophische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Kritik</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100: 25-50.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Fruyt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Michèle 2003,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Anaphore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cataphore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déixis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dans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l’Itinerarium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d’Egérie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 Solin,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Heikki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Leiwo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Martti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&amp;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Halla-Aho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Hilla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(eds.),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Latin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vulgaire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et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latin</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tardif</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VI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Actes du VI</a:t>
            </a:r>
            <a:r>
              <a:rPr lang="fr-FR" sz="1600" i="1" baseline="30000" dirty="0">
                <a:effectLst/>
                <a:latin typeface="Times New Roman" panose="02020603050405020304" pitchFamily="18" charset="0"/>
                <a:ea typeface="Calibri" panose="020F0502020204030204" pitchFamily="34" charset="0"/>
                <a:cs typeface="Times New Roman" panose="02020603050405020304" pitchFamily="18" charset="0"/>
              </a:rPr>
              <a:t>ème</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colloque international sur le latin vulgaire et le latin tardif</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Hidesheim</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/Zürich/New York,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Olms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-Weidmann, 99-119.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endParaRPr lang="en-US" sz="16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5109341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References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2550" indent="0" algn="just">
              <a:spcBef>
                <a:spcPts val="0"/>
              </a:spcBef>
              <a:spcAft>
                <a:spcPts val="0"/>
              </a:spcAft>
              <a:buNone/>
            </a:pPr>
            <a:r>
              <a:rPr lang="fr-FR" sz="1600" cap="small" dirty="0" err="1">
                <a:effectLst/>
                <a:latin typeface="Times New Roman" panose="02020603050405020304" pitchFamily="18" charset="0"/>
                <a:ea typeface="Calibri" panose="020F0502020204030204" pitchFamily="34" charset="0"/>
                <a:cs typeface="Times New Roman" panose="02020603050405020304" pitchFamily="18" charset="0"/>
              </a:rPr>
              <a:t>Fruyt</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Michèle 2005, “La corrélation en latin: définition et description”, in de Carvalho, Paulo &amp; Lambert, Frédéric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eds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Structure parallèles et corrélatives en grec et en latin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Saint-Étienne, Publications de l’Université de Saint-Étienne, 17-44.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Fuchs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Catherine (ed.) 1987,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Les types de relative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Special number of</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Langages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88.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Givón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Talmy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1978, “Definiteness and referentiality”, in Greenberg, Joseph Harold, Ferguson, Charles Albert &amp;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Moravcsik</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Edith A. (eds.),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Universals of Human Language: Syntax</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Stanford, Stanford University Press, 291-330.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Alexander 1989,</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“Pied-Piping and the Matching Parameter”,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The Linguistic Review</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6: 41-58.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Alexander 1994,</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Three Studies in Locality and Case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London, Routledge.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Alexander 2002, “Strange relatives at the interface of two millennia”,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Glot</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International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6: 145-167.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Alexander 2003, “A unified theory of ‘standard’ and ‘transparent’ free relatives”,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Natural Language and Linguistic Theory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21: 247-331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Grosu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Alexander &amp; </a:t>
            </a: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Landman,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Fred 1998, “Strange relatives of the Third Kind”,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Natural Language Semantics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6: 125-170.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Hawkins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John A. 1978,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Definiteness and Indefiniteness. A study in reference and grammaticality prediction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London,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Crom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Helm; Atlantic Highlands, N.J., Humanities Press.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61782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References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Heim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Irene 1987, “Where does the definiteness restriction apply? Evidence from the definiteness of variables”, in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Reuland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Eric &amp;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ter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Meulen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Alice (eds.),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The Linguistic Representation of (In)definiteness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Cambridge,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Mass.,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MIT Press, 21-42.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Kayne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Richard S. 1994,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Antysimmetry</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of Syntax</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Cambridge,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Mass.,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MIT Press.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Kleiber,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Georges 1987, “Relatives restrictives / relatives appositives: dépassement(s) autorisé(s)”,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Langages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88: 41-63.</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err="1">
                <a:effectLst/>
                <a:latin typeface="Times New Roman" panose="02020603050405020304" pitchFamily="18" charset="0"/>
                <a:ea typeface="Calibri" panose="020F0502020204030204" pitchFamily="34" charset="0"/>
                <a:cs typeface="Times New Roman" panose="02020603050405020304" pitchFamily="18" charset="0"/>
              </a:rPr>
              <a:t>Kühner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Raphael &amp; </a:t>
            </a:r>
            <a:r>
              <a:rPr lang="fr-FR" sz="1600" cap="small" dirty="0" err="1">
                <a:effectLst/>
                <a:latin typeface="Times New Roman" panose="02020603050405020304" pitchFamily="18" charset="0"/>
                <a:ea typeface="Calibri" panose="020F0502020204030204" pitchFamily="34" charset="0"/>
                <a:cs typeface="Times New Roman" panose="02020603050405020304" pitchFamily="18" charset="0"/>
              </a:rPr>
              <a:t>Stegmann</a:t>
            </a: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 Carl</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1914,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Ausfürliches</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Grammatik der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Lateinischen</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Sprache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II,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Satzlehre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Hannover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/Leipzig,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Hahnsche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Buchhandlung</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Jacobson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Pauline 1988, “The Syntax and Semantics of Free Relatives in English” paper presented at the LSA Winter Meeting, New Orleans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err="1">
                <a:effectLst/>
                <a:latin typeface="Times New Roman" panose="02020603050405020304" pitchFamily="18" charset="0"/>
                <a:ea typeface="Calibri" panose="020F0502020204030204" pitchFamily="34" charset="0"/>
                <a:cs typeface="Times New Roman" panose="02020603050405020304" pitchFamily="18" charset="0"/>
              </a:rPr>
              <a:t>Lavency</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Marius 1998,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La proposition relative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Louvain-la-Neuve, Peeters.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Lehmann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Christian 1979, “Der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Relativsatz</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vom</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Indogermanischen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bis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zum</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Italienischen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Eine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Etüde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in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diachroner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syntaktischer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Typologie”,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Die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Sprache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25: 1-25.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Lehmann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Christian 1984,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Der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Relativsatz</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Typologie seiner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Strukturen</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Theorie</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seiner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Funktiones</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i="1" dirty="0" err="1">
                <a:effectLst/>
                <a:latin typeface="Times New Roman" panose="02020603050405020304" pitchFamily="18" charset="0"/>
                <a:ea typeface="Calibri" panose="020F0502020204030204" pitchFamily="34" charset="0"/>
                <a:cs typeface="Times New Roman" panose="02020603050405020304" pitchFamily="18" charset="0"/>
              </a:rPr>
              <a:t>Kompendium</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 seiner Grammatik</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Tübingen,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Narr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Lehmann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Christian 1986, “On the typology of relative clauses”,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Linguistics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24: 663-680.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4524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it-IT" sz="3200" cap="small" dirty="0" err="1">
                <a:solidFill>
                  <a:schemeClr val="tx2">
                    <a:satMod val="130000"/>
                  </a:schemeClr>
                </a:solidFill>
              </a:rPr>
              <a:t>Headless</a:t>
            </a:r>
            <a:r>
              <a:rPr lang="it-IT" sz="3200" cap="small" dirty="0">
                <a:solidFill>
                  <a:schemeClr val="tx2">
                    <a:satMod val="130000"/>
                  </a:schemeClr>
                </a:solidFill>
              </a:rPr>
              <a:t> vs. </a:t>
            </a:r>
            <a:r>
              <a:rPr lang="it-IT" sz="3200" cap="small" dirty="0" err="1">
                <a:solidFill>
                  <a:schemeClr val="tx2">
                    <a:satMod val="130000"/>
                  </a:schemeClr>
                </a:solidFill>
              </a:rPr>
              <a:t>headed</a:t>
            </a:r>
            <a:r>
              <a:rPr lang="it-IT" sz="3200" cap="small" dirty="0">
                <a:solidFill>
                  <a:schemeClr val="tx2">
                    <a:satMod val="130000"/>
                  </a:schemeClr>
                </a:solidFill>
              </a:rPr>
              <a:t> </a:t>
            </a:r>
            <a:r>
              <a:rPr lang="it-IT" sz="3200" cap="small" dirty="0" err="1">
                <a:solidFill>
                  <a:schemeClr val="tx2">
                    <a:satMod val="130000"/>
                  </a:schemeClr>
                </a:solidFill>
              </a:rPr>
              <a:t>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lvl="0" indent="0" algn="just">
              <a:lnSpc>
                <a:spcPct val="115000"/>
              </a:lnSpc>
              <a:spcBef>
                <a:spcPts val="600"/>
              </a:spcBef>
              <a:spcAft>
                <a:spcPts val="1000"/>
              </a:spcAft>
              <a:buNone/>
              <a:tabLst>
                <a:tab pos="358775" algn="l"/>
                <a:tab pos="536575" algn="l"/>
              </a:tabLst>
            </a:pP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(5)</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rPr>
              <a:t>quis</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te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rPr>
              <a:t>verbaverit</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 / </a:t>
            </a:r>
            <a:r>
              <a:rPr lang="fr-FR" sz="2800" i="1" dirty="0" err="1">
                <a:effectLst/>
                <a:latin typeface="Times New Roman" panose="02020603050405020304" pitchFamily="18" charset="0"/>
                <a:ea typeface="Calibri" panose="020F0502020204030204" pitchFamily="34" charset="0"/>
                <a:cs typeface="Times New Roman" panose="02020603050405020304" pitchFamily="18" charset="0"/>
              </a:rPr>
              <a:t>egomet</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effectLst/>
                <a:latin typeface="Times New Roman" panose="02020603050405020304" pitchFamily="18" charset="0"/>
                <a:ea typeface="Calibri" panose="020F0502020204030204" pitchFamily="34" charset="0"/>
                <a:cs typeface="Times New Roman" panose="02020603050405020304" pitchFamily="18" charset="0"/>
              </a:rPr>
              <a:t>memet</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qui nunc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rPr>
              <a:t>sum</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effectLst/>
                <a:latin typeface="Times New Roman" panose="02020603050405020304" pitchFamily="18" charset="0"/>
                <a:ea typeface="Calibri" panose="020F0502020204030204" pitchFamily="34" charset="0"/>
                <a:cs typeface="Times New Roman" panose="02020603050405020304" pitchFamily="18" charset="0"/>
              </a:rPr>
              <a:t>domi</a:t>
            </a:r>
            <a:endParaRPr lang="it-IT"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2550" indent="0">
              <a:buNone/>
              <a:tabLst>
                <a:tab pos="358775"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has been beating you? / I myself, who am 		now at home”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Plaut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effectLst/>
                <a:latin typeface="Times New Roman" panose="02020603050405020304" pitchFamily="18" charset="0"/>
                <a:ea typeface="Calibri" panose="020F0502020204030204" pitchFamily="34" charset="0"/>
                <a:cs typeface="Times New Roman" panose="02020603050405020304" pitchFamily="18" charset="0"/>
              </a:rPr>
              <a:t>Amph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607)</a:t>
            </a:r>
            <a:endParaRPr lang="fr-FR" sz="2800" i="1" dirty="0">
              <a:latin typeface="Times New Roman" panose="02020603050405020304" pitchFamily="18" charset="0"/>
              <a:cs typeface="Times New Roman" panose="02020603050405020304" pitchFamily="18" charset="0"/>
            </a:endParaRPr>
          </a:p>
          <a:p>
            <a:pPr marL="595313" indent="-514350" eaLnBrk="1" hangingPunct="1">
              <a:buFont typeface="Wingdings 2" panose="05020102010507070707" pitchFamily="18" charset="2"/>
              <a:buNone/>
              <a:defRPr/>
            </a:pPr>
            <a:endParaRPr lang="fr-FR" dirty="0">
              <a:latin typeface="Times New Roman" panose="02020603050405020304" pitchFamily="18" charset="0"/>
              <a:cs typeface="Times New Roman" panose="02020603050405020304" pitchFamily="18" charset="0"/>
              <a:sym typeface="Wingdings"/>
            </a:endParaRPr>
          </a:p>
          <a:p>
            <a:pPr marL="595313" indent="-514350" eaLnBrk="1" hangingPunct="1">
              <a:buFont typeface="Wingdings 2" panose="05020102010507070707" pitchFamily="18" charset="2"/>
              <a:buNone/>
              <a:defRPr/>
            </a:pPr>
            <a:r>
              <a:rPr lang="fr-FR" dirty="0">
                <a:sym typeface="Wingdings"/>
              </a:rPr>
              <a:t>	</a:t>
            </a:r>
            <a:endParaRPr lang="fr-FR"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15133246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References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L</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ö</a:t>
            </a: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fstedt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Einar 1933,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Zum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Gebrauch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von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quis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und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Löfstedt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Einar,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Syntactica</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Studien</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und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Beiträge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zur</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historischen</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Syntax des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Lateins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II: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Syntaktisch-stilistische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Gesichtpunkte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und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probleme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Lund,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Gleerup</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it-IT" sz="1600" cap="small" dirty="0" err="1">
                <a:effectLst/>
                <a:latin typeface="Times New Roman" panose="02020603050405020304" pitchFamily="18" charset="0"/>
                <a:ea typeface="Calibri" panose="020F0502020204030204" pitchFamily="34" charset="0"/>
                <a:cs typeface="Times New Roman" panose="02020603050405020304" pitchFamily="18" charset="0"/>
              </a:rPr>
              <a:t>Oniga</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Renato 2007, </a:t>
            </a: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Il latino. Breve introduzione linguistica,</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Milano,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FrancoAngeli</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Partee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 Barbara 1973, “Some transformational extensions of Montague Grammar”,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Journal of Philosophical Logic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2: 509–534.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Pinkster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Harm 1990,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Latin Syntax and Semantics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London/New York, Routledge.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Pompei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Anna 2010, “Les propositions relatives entre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restrictivité</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non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restrictivité</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maximalisation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Studi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Italiani</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Linguistica</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Teorica</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Applicata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39: 439-456.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Pompei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Anna 2011a, “Relative clauses”, in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Baldi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Philip &amp;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Cuzzolin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Pierluigi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(eds.),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New Perspectives on Historical Latin Syntax</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III, Berlin/New York, Mouton de Gruyter, 427-547.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it-IT" sz="1600" cap="small" dirty="0">
                <a:effectLst/>
                <a:latin typeface="Times New Roman" panose="02020603050405020304" pitchFamily="18" charset="0"/>
                <a:ea typeface="Calibri" panose="020F0502020204030204" pitchFamily="34" charset="0"/>
                <a:cs typeface="Times New Roman" panose="02020603050405020304" pitchFamily="18" charset="0"/>
              </a:rPr>
              <a:t>Pompei</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Anna 2011b,“Relative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clauses</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third</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type</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in Latin?”, in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Oniga</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Renato,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Iovino</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Rossella &amp; Giusti, Giuliana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eds</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Formal Linguistics and the teaching of Latin. Theoretical and Applied Perspectives in Comparative Grammar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Cambridge, Cambridge Scholars Publishing, 117-132.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49089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A4A1C-CB5A-902B-621A-CED3E543CC7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References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01126A9F-EB3C-9216-9DBB-28E74FF4A5F8}"/>
              </a:ext>
            </a:extLst>
          </p:cNvPr>
          <p:cNvSpPr>
            <a:spLocks noGrp="1"/>
          </p:cNvSpPr>
          <p:nvPr>
            <p:ph idx="1"/>
          </p:nvPr>
        </p:nvSpPr>
        <p:spPr>
          <a:xfrm>
            <a:off x="1143000" y="1571625"/>
            <a:ext cx="7499350" cy="4676775"/>
          </a:xfrm>
        </p:spPr>
        <p:txBody>
          <a:bodyPr/>
          <a:lstStyle/>
          <a:p>
            <a:pPr marL="82550" indent="0" algn="just">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cs typeface="Times New Roman" panose="02020603050405020304" pitchFamily="18" charset="0"/>
              </a:rPr>
              <a:t>Riemsdijk</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Henk C. van 2006, “Free Relatives”, in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Everaert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Martin &amp; van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Riemsdijk</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Henk (eds.),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The Blackwell Companion to Syntax</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II, Oxford, Blackwell, 338-382.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Ross,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John R. 1967,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Constraints on Variables in Syntax</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Ph.D. thesis, Cambridge, Mass., MIT [Reprinted as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Infinite Syntax</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Norwood, N.J, ABLEX Publishing Corporation, 1986].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Sells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Peter 1985,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Restrictive and non-restrictive modification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Technical Report CSLI-85-28, Stanford, Stanford University Center for the Study of Language and Information.</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Smits, 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ik</a:t>
            </a: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 J. C. 1988,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The Relative and Cleft Constructions of the Germanic and Romance languages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Dordrecht,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Foris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Touratier,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Christian</a:t>
            </a: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1977, “Valeur et fonctionnement du subjonctif latin en proposition subordonnée”,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Revue des Etudes Latines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55: 370-406.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Touratier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Christian 1980,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La relative. Essai de théorie syntaxique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Paris,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Klincksieck</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fr-FR" sz="1600" cap="small" dirty="0">
                <a:effectLst/>
                <a:latin typeface="Times New Roman" panose="02020603050405020304" pitchFamily="18" charset="0"/>
                <a:ea typeface="Calibri" panose="020F0502020204030204" pitchFamily="34" charset="0"/>
                <a:cs typeface="Times New Roman" panose="02020603050405020304" pitchFamily="18" charset="0"/>
              </a:rPr>
              <a:t>Touratier</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Christian 1994, </a:t>
            </a:r>
            <a:r>
              <a:rPr lang="fr-FR" sz="1600" i="1" dirty="0">
                <a:effectLst/>
                <a:latin typeface="Times New Roman" panose="02020603050405020304" pitchFamily="18" charset="0"/>
                <a:ea typeface="Calibri" panose="020F0502020204030204" pitchFamily="34" charset="0"/>
                <a:cs typeface="Times New Roman" panose="02020603050405020304" pitchFamily="18" charset="0"/>
              </a:rPr>
              <a:t>Syntaxe latine</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Louvain-la-Neuve, Peeters.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Vester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Elseline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1977, “On the so-called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participium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coniunctum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Mnemosyne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30: 243-85.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lgn="just">
              <a:spcBef>
                <a:spcPts val="0"/>
              </a:spcBef>
              <a:spcAft>
                <a:spcPts val="0"/>
              </a:spcAft>
              <a:buNone/>
            </a:pPr>
            <a:r>
              <a:rPr lang="en-US" sz="1600" cap="small" dirty="0">
                <a:effectLst/>
                <a:latin typeface="Times New Roman" panose="02020603050405020304" pitchFamily="18" charset="0"/>
                <a:ea typeface="Calibri" panose="020F0502020204030204" pitchFamily="34" charset="0"/>
                <a:cs typeface="Times New Roman" panose="02020603050405020304" pitchFamily="18" charset="0"/>
              </a:rPr>
              <a:t>Vester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Elseline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1989, “Relative clauses: a description of the Indicative-Subjunctive opposition”, in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Calboli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Gualtiero</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(ed.),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Subordination and other Topics in Latin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Amsterdam/Philadelphia, Benjamins, 327-350.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82550" indent="0">
              <a:spcBef>
                <a:spcPts val="0"/>
              </a:spcBef>
              <a:spcAft>
                <a:spcPts val="0"/>
              </a:spcAft>
              <a:buNone/>
            </a:pPr>
            <a:r>
              <a:rPr lang="en-US" sz="1600" cap="small" dirty="0" err="1">
                <a:effectLst/>
                <a:latin typeface="Times New Roman" panose="02020603050405020304" pitchFamily="18" charset="0"/>
                <a:ea typeface="Calibri" panose="020F0502020204030204" pitchFamily="34" charset="0"/>
              </a:rPr>
              <a:t>Vr</a:t>
            </a:r>
            <a:r>
              <a:rPr lang="en-GB" sz="1600" cap="small" dirty="0" err="1">
                <a:effectLst/>
                <a:latin typeface="Times New Roman" panose="02020603050405020304" pitchFamily="18" charset="0"/>
                <a:ea typeface="Calibri" panose="020F0502020204030204" pitchFamily="34" charset="0"/>
              </a:rPr>
              <a:t>ies</a:t>
            </a:r>
            <a:r>
              <a:rPr lang="en-GB" sz="1600" dirty="0">
                <a:effectLst/>
                <a:latin typeface="Times New Roman" panose="02020603050405020304" pitchFamily="18" charset="0"/>
                <a:ea typeface="Calibri" panose="020F0502020204030204" pitchFamily="34" charset="0"/>
              </a:rPr>
              <a:t>, Mark de 2002, </a:t>
            </a:r>
            <a:r>
              <a:rPr lang="en-GB" sz="1600" i="1" dirty="0">
                <a:effectLst/>
                <a:latin typeface="Times New Roman" panose="02020603050405020304" pitchFamily="18" charset="0"/>
                <a:ea typeface="Calibri" panose="020F0502020204030204" pitchFamily="34" charset="0"/>
              </a:rPr>
              <a:t>The Syntax of </a:t>
            </a:r>
            <a:endParaRPr lang="en-US" sz="16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0831584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168EA0-6A45-4AE3-A5BA-0A30CA6A00E4}"/>
              </a:ext>
            </a:extLst>
          </p:cNvPr>
          <p:cNvSpPr>
            <a:spLocks noGrp="1"/>
          </p:cNvSpPr>
          <p:nvPr>
            <p:ph type="title"/>
          </p:nvPr>
        </p:nvSpPr>
        <p:spPr/>
        <p:txBody>
          <a:bodyPr/>
          <a:lstStyle/>
          <a:p>
            <a:pPr algn="ctr" eaLnBrk="1" fontAlgn="auto" hangingPunct="1">
              <a:spcAft>
                <a:spcPts val="0"/>
              </a:spcAft>
              <a:defRPr/>
            </a:pPr>
            <a:endParaRPr lang="it-IT" sz="2400" cap="small" dirty="0">
              <a:solidFill>
                <a:schemeClr val="tx2">
                  <a:satMod val="130000"/>
                </a:schemeClr>
              </a:solidFill>
            </a:endParaRPr>
          </a:p>
        </p:txBody>
      </p:sp>
      <p:sp>
        <p:nvSpPr>
          <p:cNvPr id="3" name="Segnaposto contenuto 2">
            <a:extLst>
              <a:ext uri="{FF2B5EF4-FFF2-40B4-BE49-F238E27FC236}">
                <a16:creationId xmlns:a16="http://schemas.microsoft.com/office/drawing/2014/main" id="{1F598E8A-3C4E-94CB-17FB-B4302915B1E6}"/>
              </a:ext>
            </a:extLst>
          </p:cNvPr>
          <p:cNvSpPr>
            <a:spLocks noGrp="1"/>
          </p:cNvSpPr>
          <p:nvPr>
            <p:ph idx="1"/>
          </p:nvPr>
        </p:nvSpPr>
        <p:spPr>
          <a:xfrm>
            <a:off x="1214438" y="1285875"/>
            <a:ext cx="7497762" cy="5286375"/>
          </a:xfrm>
        </p:spPr>
        <p:txBody>
          <a:bodyPr>
            <a:normAutofit/>
          </a:bodyPr>
          <a:lstStyle/>
          <a:p>
            <a:pPr marL="365760" indent="-283464" eaLnBrk="1" fontAlgn="auto" hangingPunct="1">
              <a:spcAft>
                <a:spcPts val="0"/>
              </a:spcAft>
              <a:buFont typeface="Wingdings 2"/>
              <a:buNone/>
              <a:defRPr/>
            </a:pPr>
            <a:endParaRPr lang="it-IT" sz="2400" b="1" dirty="0"/>
          </a:p>
          <a:p>
            <a:pPr marL="82550" indent="0" algn="ctr">
              <a:buNone/>
              <a:defRPr/>
            </a:pPr>
            <a:endParaRPr lang="it-IT" sz="4000" cap="small" dirty="0"/>
          </a:p>
          <a:p>
            <a:pPr marL="82550" indent="0" algn="ctr">
              <a:buNone/>
              <a:defRPr/>
            </a:pPr>
            <a:endParaRPr lang="it-IT" sz="4000" cap="small" dirty="0"/>
          </a:p>
          <a:p>
            <a:pPr marL="82550" indent="0" algn="ctr">
              <a:buNone/>
              <a:defRPr/>
            </a:pPr>
            <a:endParaRPr lang="it-IT" sz="4000" cap="small" dirty="0"/>
          </a:p>
          <a:p>
            <a:pPr marL="82550" indent="0" algn="ctr">
              <a:buNone/>
              <a:defRPr/>
            </a:pPr>
            <a:r>
              <a:rPr lang="it-IT" sz="4000" cap="small" dirty="0"/>
              <a:t>Thank </a:t>
            </a:r>
            <a:r>
              <a:rPr lang="it-IT" sz="4000" cap="small" dirty="0" err="1"/>
              <a:t>you</a:t>
            </a:r>
            <a:r>
              <a:rPr lang="it-IT" sz="4000" cap="small" dirty="0"/>
              <a:t>!</a:t>
            </a:r>
            <a:endParaRPr lang="it-IT"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it-IT" sz="3200" cap="small" dirty="0" err="1">
                <a:solidFill>
                  <a:schemeClr val="tx2">
                    <a:satMod val="130000"/>
                  </a:schemeClr>
                </a:solidFill>
              </a:rPr>
              <a:t>Headless</a:t>
            </a:r>
            <a:r>
              <a:rPr lang="it-IT" sz="3200" cap="small" dirty="0">
                <a:solidFill>
                  <a:schemeClr val="tx2">
                    <a:satMod val="130000"/>
                  </a:schemeClr>
                </a:solidFill>
              </a:rPr>
              <a:t> vs. </a:t>
            </a:r>
            <a:r>
              <a:rPr lang="it-IT" sz="3200" cap="small" dirty="0" err="1">
                <a:solidFill>
                  <a:schemeClr val="tx2">
                    <a:satMod val="130000"/>
                  </a:schemeClr>
                </a:solidFill>
              </a:rPr>
              <a:t>headed</a:t>
            </a:r>
            <a:r>
              <a:rPr lang="it-IT" sz="3200" cap="small" dirty="0">
                <a:solidFill>
                  <a:schemeClr val="tx2">
                    <a:satMod val="130000"/>
                  </a:schemeClr>
                </a:solidFill>
              </a:rPr>
              <a:t> </a:t>
            </a:r>
            <a:r>
              <a:rPr lang="it-IT" sz="3200" cap="small" dirty="0" err="1">
                <a:solidFill>
                  <a:schemeClr val="tx2">
                    <a:satMod val="130000"/>
                  </a:schemeClr>
                </a:solidFill>
              </a:rPr>
              <a:t>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lvl="0" indent="0" algn="just">
              <a:lnSpc>
                <a:spcPct val="115000"/>
              </a:lnSpc>
              <a:spcBef>
                <a:spcPts val="600"/>
              </a:spcBef>
              <a:spcAft>
                <a:spcPts val="0"/>
              </a:spcAft>
              <a:buNone/>
              <a:tabLst>
                <a:tab pos="358775" algn="l"/>
              </a:tabLst>
            </a:pPr>
            <a:r>
              <a:rPr lang="fr-FR" sz="2000" dirty="0">
                <a:latin typeface="Times New Roman" panose="02020603050405020304" pitchFamily="18" charset="0"/>
                <a:ea typeface="Calibri" panose="020F0502020204030204" pitchFamily="34" charset="0"/>
                <a:cs typeface="Times New Roman" panose="02020603050405020304" pitchFamily="18" charset="0"/>
              </a:rPr>
              <a:t>(6)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scelerum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enim</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promissio</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et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eis</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 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exspectant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perniciosa</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est et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eis</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 	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promittunt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Bef>
                <a:spcPts val="0"/>
              </a:spcBef>
              <a:buNone/>
              <a:tabLst>
                <a:tab pos="358775" algn="l"/>
              </a:tabLs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“For the promise of what is criminal is pernicious both to those that expect and to those that promise”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Cic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Phil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VIII 10)</a:t>
            </a:r>
            <a:endParaRPr lang="it-IT" sz="2000" dirty="0">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Bef>
                <a:spcPts val="0"/>
              </a:spcBef>
              <a:buNone/>
              <a:tabLst>
                <a:tab pos="358775" algn="l"/>
              </a:tabLs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quos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laborantes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conspexerat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his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subsidia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submittebat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 sent [them] up to the assistance of those whom he had observed in distress”</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r">
              <a:lnSpc>
                <a:spcPct val="115000"/>
              </a:lnSpc>
              <a:spcAft>
                <a:spcPts val="6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Gall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IV 26.4)</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buNone/>
              <a:tabLst>
                <a:tab pos="358775" algn="l"/>
              </a:tabLst>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(8)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ieiunus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siet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dabit</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Aft>
                <a:spcPts val="6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 who administers the remedy must be fasting” (Cato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agr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70.2)</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95313" indent="-514350" eaLnBrk="1" hangingPunct="1">
              <a:buFont typeface="Wingdings 2" panose="05020102010507070707" pitchFamily="18" charset="2"/>
              <a:buNone/>
              <a:defRPr/>
            </a:pPr>
            <a:r>
              <a:rPr lang="fr-FR" dirty="0">
                <a:sym typeface="Wingdings"/>
              </a:rPr>
              <a:t>	</a:t>
            </a:r>
            <a:endParaRPr lang="fr-FR"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1776008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lvl="0" indent="0" algn="just">
              <a:lnSpc>
                <a:spcPct val="115000"/>
              </a:lnSpc>
              <a:spcBef>
                <a:spcPts val="600"/>
              </a:spcBef>
              <a:spcAft>
                <a:spcPts val="0"/>
              </a:spcAft>
              <a:buNone/>
              <a:tabLst>
                <a:tab pos="358775" algn="l"/>
              </a:tabLst>
            </a:pPr>
            <a:r>
              <a:rPr lang="it-IT" sz="360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it-IT" sz="3600" dirty="0">
                <a:latin typeface="Times New Roman" panose="02020603050405020304" pitchFamily="18" charset="0"/>
                <a:ea typeface="Calibri" panose="020F0502020204030204" pitchFamily="34" charset="0"/>
                <a:cs typeface="Times New Roman" panose="02020603050405020304" pitchFamily="18" charset="0"/>
              </a:rPr>
              <a:t>Free </a:t>
            </a:r>
            <a:r>
              <a:rPr lang="it-IT" sz="3600" dirty="0" err="1">
                <a:latin typeface="Times New Roman" panose="02020603050405020304" pitchFamily="18" charset="0"/>
                <a:ea typeface="Calibri" panose="020F0502020204030204" pitchFamily="34" charset="0"/>
                <a:cs typeface="Times New Roman" panose="02020603050405020304" pitchFamily="18" charset="0"/>
              </a:rPr>
              <a:t>RCs</a:t>
            </a:r>
            <a:endParaRPr lang="it-IT" sz="3600" dirty="0">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Bef>
                <a:spcPts val="0"/>
              </a:spcBef>
              <a:buNone/>
              <a:tabLst>
                <a:tab pos="358775" algn="l"/>
              </a:tabLs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01320" indent="0" algn="just">
              <a:lnSpc>
                <a:spcPct val="115000"/>
              </a:lnSpc>
              <a:spcBef>
                <a:spcPts val="0"/>
              </a:spcBef>
              <a:buNone/>
              <a:tabLst>
                <a:tab pos="358775" algn="l"/>
              </a:tabLst>
            </a:pPr>
            <a:r>
              <a:rPr lang="en-US" sz="2400" dirty="0">
                <a:effectLst/>
                <a:latin typeface="Times New Roman" panose="02020603050405020304" pitchFamily="18" charset="0"/>
                <a:ea typeface="Calibri" panose="020F0502020204030204" pitchFamily="34" charset="0"/>
              </a:rPr>
              <a:t>without </a:t>
            </a:r>
            <a:r>
              <a:rPr lang="en-US" sz="2400" dirty="0" err="1">
                <a:effectLst/>
                <a:latin typeface="Times New Roman" panose="02020603050405020304" pitchFamily="18" charset="0"/>
                <a:ea typeface="Calibri" panose="020F0502020204030204" pitchFamily="34" charset="0"/>
              </a:rPr>
              <a:t>phoric</a:t>
            </a:r>
            <a:r>
              <a:rPr lang="en-US" sz="2400" dirty="0">
                <a:effectLst/>
                <a:latin typeface="Times New Roman" panose="02020603050405020304" pitchFamily="18" charset="0"/>
                <a:ea typeface="Calibri" panose="020F0502020204030204" pitchFamily="34" charset="0"/>
              </a:rPr>
              <a:t> element</a:t>
            </a:r>
          </a:p>
          <a:p>
            <a:pPr marL="401320" indent="0" algn="just">
              <a:lnSpc>
                <a:spcPct val="115000"/>
              </a:lnSpc>
              <a:spcBef>
                <a:spcPts val="0"/>
              </a:spcBef>
              <a:buNone/>
              <a:tabLst>
                <a:tab pos="358775" algn="l"/>
              </a:tabLst>
            </a:pP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rPr>
              <a:t>	with </a:t>
            </a:r>
            <a:r>
              <a:rPr lang="en-US" sz="2400" dirty="0" err="1">
                <a:latin typeface="Times New Roman" panose="02020603050405020304" pitchFamily="18" charset="0"/>
              </a:rPr>
              <a:t>phoric</a:t>
            </a:r>
            <a:r>
              <a:rPr lang="en-US" sz="2400" dirty="0">
                <a:latin typeface="Times New Roman" panose="02020603050405020304" pitchFamily="18" charset="0"/>
              </a:rPr>
              <a:t> elements </a:t>
            </a:r>
            <a:r>
              <a:rPr lang="fr-FR" dirty="0">
                <a:sym typeface="Wingdings"/>
              </a:rPr>
              <a:t>	</a:t>
            </a:r>
            <a:endParaRPr lang="fr-FR"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13248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B232-9E19-4CA6-51FD-571850FA2DAF}"/>
              </a:ext>
            </a:extLst>
          </p:cNvPr>
          <p:cNvSpPr>
            <a:spLocks noGrp="1"/>
          </p:cNvSpPr>
          <p:nvPr>
            <p:ph type="title"/>
          </p:nvPr>
        </p:nvSpPr>
        <p:spPr/>
        <p:txBody>
          <a:bodyPr/>
          <a:lstStyle/>
          <a:p>
            <a:pPr algn="ctr" eaLnBrk="1" fontAlgn="auto" hangingPunct="1">
              <a:spcAft>
                <a:spcPts val="0"/>
              </a:spcAft>
              <a:defRPr/>
            </a:pPr>
            <a:r>
              <a:rPr lang="en-US" sz="3200" cap="small" dirty="0">
                <a:solidFill>
                  <a:schemeClr val="tx2">
                    <a:satMod val="130000"/>
                  </a:schemeClr>
                </a:solidFill>
              </a:rPr>
              <a:t>Free and semi-free headless RCs</a:t>
            </a:r>
            <a:endParaRPr lang="it-IT" sz="3200" dirty="0">
              <a:solidFill>
                <a:schemeClr val="tx2">
                  <a:satMod val="130000"/>
                </a:schemeClr>
              </a:solidFill>
            </a:endParaRPr>
          </a:p>
        </p:txBody>
      </p:sp>
      <p:sp>
        <p:nvSpPr>
          <p:cNvPr id="12291" name="Segnaposto contenuto 2">
            <a:extLst>
              <a:ext uri="{FF2B5EF4-FFF2-40B4-BE49-F238E27FC236}">
                <a16:creationId xmlns:a16="http://schemas.microsoft.com/office/drawing/2014/main" id="{3C6A8F7D-DC22-83FD-BFDF-7F77619EE425}"/>
              </a:ext>
            </a:extLst>
          </p:cNvPr>
          <p:cNvSpPr>
            <a:spLocks noGrp="1"/>
          </p:cNvSpPr>
          <p:nvPr>
            <p:ph idx="1"/>
          </p:nvPr>
        </p:nvSpPr>
        <p:spPr>
          <a:xfrm>
            <a:off x="1143000" y="1571625"/>
            <a:ext cx="7499350" cy="4676775"/>
          </a:xfrm>
        </p:spPr>
        <p:txBody>
          <a:bodyPr/>
          <a:lstStyle/>
          <a:p>
            <a:pPr marL="0" indent="0" algn="just">
              <a:lnSpc>
                <a:spcPct val="115000"/>
              </a:lnSpc>
              <a:spcAft>
                <a:spcPts val="0"/>
              </a:spcAft>
              <a:buNone/>
            </a:pPr>
            <a:r>
              <a:rPr lang="it-IT"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Semi-f</a:t>
            </a:r>
            <a:r>
              <a:rPr lang="it-IT" dirty="0">
                <a:latin typeface="Times New Roman" panose="02020603050405020304" pitchFamily="18" charset="0"/>
                <a:ea typeface="Calibri" panose="020F0502020204030204" pitchFamily="34" charset="0"/>
                <a:cs typeface="Times New Roman" panose="02020603050405020304" pitchFamily="18" charset="0"/>
              </a:rPr>
              <a:t>ree </a:t>
            </a:r>
            <a:r>
              <a:rPr lang="it-IT" dirty="0" err="1">
                <a:latin typeface="Times New Roman" panose="02020603050405020304" pitchFamily="18" charset="0"/>
                <a:ea typeface="Calibri" panose="020F0502020204030204" pitchFamily="34" charset="0"/>
                <a:cs typeface="Times New Roman" panose="02020603050405020304" pitchFamily="18" charset="0"/>
              </a:rPr>
              <a:t>RCs</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600"/>
              </a:spcBef>
              <a:spcAft>
                <a:spcPts val="0"/>
              </a:spcAft>
              <a:buNone/>
              <a:tabLst>
                <a:tab pos="358775" algn="l"/>
              </a:tabLst>
            </a:pPr>
            <a:r>
              <a:rPr lang="en-US" sz="2400" dirty="0">
                <a:latin typeface="Times New Roman" panose="02020603050405020304" pitchFamily="18" charset="0"/>
              </a:rPr>
              <a:t>	</a:t>
            </a:r>
            <a:r>
              <a:rPr lang="en-US" sz="2400" dirty="0" err="1">
                <a:latin typeface="Times New Roman" panose="02020603050405020304" pitchFamily="18" charset="0"/>
              </a:rPr>
              <a:t>Phoric</a:t>
            </a:r>
            <a:r>
              <a:rPr lang="en-US" sz="2400" dirty="0">
                <a:latin typeface="Times New Roman" panose="02020603050405020304" pitchFamily="18" charset="0"/>
              </a:rPr>
              <a:t> elements:</a:t>
            </a:r>
          </a:p>
          <a:p>
            <a:pPr marL="0" lvl="0" indent="0" algn="just">
              <a:lnSpc>
                <a:spcPct val="115000"/>
              </a:lnSpc>
              <a:spcBef>
                <a:spcPts val="600"/>
              </a:spcBef>
              <a:spcAft>
                <a:spcPts val="0"/>
              </a:spcAft>
              <a:buNone/>
              <a:tabLst>
                <a:tab pos="358775" algn="l"/>
              </a:tabLst>
            </a:pPr>
            <a:endParaRPr lang="en-US" sz="2400" dirty="0">
              <a:latin typeface="Times New Roman" panose="02020603050405020304" pitchFamily="18" charset="0"/>
              <a:sym typeface="Wingdings"/>
            </a:endParaRPr>
          </a:p>
          <a:p>
            <a:pPr marL="0" lvl="0" indent="0" algn="just">
              <a:lnSpc>
                <a:spcPct val="115000"/>
              </a:lnSpc>
              <a:spcBef>
                <a:spcPts val="600"/>
              </a:spcBef>
              <a:spcAft>
                <a:spcPts val="0"/>
              </a:spcAft>
              <a:buNone/>
              <a:tabLst>
                <a:tab pos="358775" algn="l"/>
              </a:tabLst>
            </a:pPr>
            <a:r>
              <a:rPr lang="en-US" dirty="0">
                <a:latin typeface="Times New Roman" panose="02020603050405020304" pitchFamily="18" charset="0"/>
                <a:sym typeface="Wingdings"/>
              </a:rPr>
              <a:t>is</a:t>
            </a:r>
          </a:p>
          <a:p>
            <a:pPr marL="0" lvl="0" indent="0" algn="just">
              <a:lnSpc>
                <a:spcPct val="115000"/>
              </a:lnSpc>
              <a:spcBef>
                <a:spcPts val="600"/>
              </a:spcBef>
              <a:spcAft>
                <a:spcPts val="0"/>
              </a:spcAft>
              <a:buNone/>
              <a:tabLst>
                <a:tab pos="358775" algn="l"/>
              </a:tabLst>
            </a:pPr>
            <a:r>
              <a:rPr lang="fr-FR" dirty="0">
                <a:latin typeface="Times New Roman" panose="02020603050405020304" pitchFamily="18" charset="0"/>
                <a:cs typeface="Times New Roman" panose="02020603050405020304" pitchFamily="18" charset="0"/>
                <a:sym typeface="Wingdings"/>
              </a:rPr>
              <a:t>hic / </a:t>
            </a:r>
            <a:r>
              <a:rPr lang="fr-FR" dirty="0" err="1">
                <a:latin typeface="Times New Roman" panose="02020603050405020304" pitchFamily="18" charset="0"/>
                <a:cs typeface="Times New Roman" panose="02020603050405020304" pitchFamily="18" charset="0"/>
                <a:sym typeface="Wingdings"/>
              </a:rPr>
              <a:t>iste</a:t>
            </a:r>
            <a:r>
              <a:rPr lang="fr-FR" dirty="0">
                <a:latin typeface="Times New Roman" panose="02020603050405020304" pitchFamily="18" charset="0"/>
                <a:cs typeface="Times New Roman" panose="02020603050405020304" pitchFamily="18" charset="0"/>
                <a:sym typeface="Wingdings"/>
              </a:rPr>
              <a:t> / ille	</a:t>
            </a:r>
          </a:p>
          <a:p>
            <a:pPr marL="0" lvl="0" indent="0" algn="just">
              <a:lnSpc>
                <a:spcPct val="115000"/>
              </a:lnSpc>
              <a:spcBef>
                <a:spcPts val="600"/>
              </a:spcBef>
              <a:spcAft>
                <a:spcPts val="0"/>
              </a:spcAft>
              <a:buNone/>
              <a:tabLst>
                <a:tab pos="358775" algn="l"/>
              </a:tabLst>
            </a:pPr>
            <a:endParaRPr lang="fr-FR" sz="1800" i="1" dirty="0">
              <a:effectLst/>
              <a:latin typeface="Times New Roman" panose="02020603050405020304" pitchFamily="18" charset="0"/>
              <a:ea typeface="Calibri" panose="020F0502020204030204" pitchFamily="34" charset="0"/>
              <a:cs typeface="Times New Roman" panose="02020603050405020304" pitchFamily="18" charset="0"/>
              <a:sym typeface="Wingdings"/>
            </a:endParaRPr>
          </a:p>
          <a:p>
            <a:pPr marL="0" lvl="0" indent="0" algn="just">
              <a:lnSpc>
                <a:spcPct val="115000"/>
              </a:lnSpc>
              <a:spcBef>
                <a:spcPts val="600"/>
              </a:spcBef>
              <a:spcAft>
                <a:spcPts val="0"/>
              </a:spcAft>
              <a:buNone/>
              <a:tabLst>
                <a:tab pos="358775" algn="l"/>
              </a:tabLst>
            </a:pPr>
            <a:endParaRPr lang="fr-FR" i="1" dirty="0"/>
          </a:p>
          <a:p>
            <a:pPr marL="80963" indent="0" eaLnBrk="1" hangingPunct="1">
              <a:buNone/>
              <a:defRPr/>
            </a:pPr>
            <a:endParaRPr lang="fr-FR" i="1" dirty="0"/>
          </a:p>
          <a:p>
            <a:pPr marL="595313" indent="-514350" eaLnBrk="1" hangingPunct="1">
              <a:buFont typeface="Wingdings 2" panose="05020102010507070707" pitchFamily="18" charset="2"/>
              <a:buAutoNum type="arabicPeriod"/>
              <a:defRPr/>
            </a:pPr>
            <a:endParaRPr lang="it-IT" i="1" dirty="0"/>
          </a:p>
        </p:txBody>
      </p:sp>
    </p:spTree>
    <p:extLst>
      <p:ext uri="{BB962C8B-B14F-4D97-AF65-F5344CB8AC3E}">
        <p14:creationId xmlns:p14="http://schemas.microsoft.com/office/powerpoint/2010/main" val="4055311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3684</TotalTime>
  <Words>12686</Words>
  <Application>Microsoft Office PowerPoint</Application>
  <PresentationFormat>Presentazione su schermo (4:3)</PresentationFormat>
  <Paragraphs>680</Paragraphs>
  <Slides>62</Slides>
  <Notes>62</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62</vt:i4>
      </vt:variant>
    </vt:vector>
  </HeadingPairs>
  <TitlesOfParts>
    <vt:vector size="71" baseType="lpstr">
      <vt:lpstr>Arial</vt:lpstr>
      <vt:lpstr>Calibri</vt:lpstr>
      <vt:lpstr>Gill Sans MT</vt:lpstr>
      <vt:lpstr>Times New Roman</vt:lpstr>
      <vt:lpstr>Verdana</vt:lpstr>
      <vt:lpstr>Wingdings</vt:lpstr>
      <vt:lpstr>Wingdings 2</vt:lpstr>
      <vt:lpstr>Solstizio</vt:lpstr>
      <vt:lpstr>Document</vt:lpstr>
      <vt:lpstr>Presentazione standard di PowerPoint</vt:lpstr>
      <vt:lpstr>Subject</vt:lpstr>
      <vt:lpstr>Headless relative clauses</vt:lpstr>
      <vt:lpstr>Headless vs. headed RCs</vt:lpstr>
      <vt:lpstr>Headless vs. headed RCs</vt:lpstr>
      <vt:lpstr>Headless vs. headed RCs</vt:lpstr>
      <vt:lpstr>Headless vs. headed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Free (and semi-free) headless RCs</vt:lpstr>
      <vt:lpstr>Semantics of headed and headless RCs</vt:lpstr>
      <vt:lpstr>Semantics of headed and headless RCs</vt:lpstr>
      <vt:lpstr>Semantics of headed and headless RCs</vt:lpstr>
      <vt:lpstr>Semantics of headed and headless RCs</vt:lpstr>
      <vt:lpstr>Semantics of headed and headless RCs</vt:lpstr>
      <vt:lpstr>Semantics of headed and headless RCs</vt:lpstr>
      <vt:lpstr>Semantics of headed and headless RCs</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Three types of headless RCs </vt:lpstr>
      <vt:lpstr>different functions  of the phoric elements </vt:lpstr>
      <vt:lpstr>References</vt:lpstr>
      <vt:lpstr>References</vt:lpstr>
      <vt:lpstr>References</vt:lpstr>
      <vt:lpstr>References</vt:lpstr>
      <vt:lpstr>References</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Anna</dc:creator>
  <cp:lastModifiedBy>Anna Pompei</cp:lastModifiedBy>
  <cp:revision>227</cp:revision>
  <cp:lastPrinted>2022-06-30T10:04:02Z</cp:lastPrinted>
  <dcterms:created xsi:type="dcterms:W3CDTF">2010-11-18T20:57:14Z</dcterms:created>
  <dcterms:modified xsi:type="dcterms:W3CDTF">2022-07-01T05:46:57Z</dcterms:modified>
</cp:coreProperties>
</file>