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68" r:id="rId2"/>
  </p:sldMasterIdLst>
  <p:notesMasterIdLst>
    <p:notesMasterId r:id="rId38"/>
  </p:notesMasterIdLst>
  <p:handoutMasterIdLst>
    <p:handoutMasterId r:id="rId39"/>
  </p:handoutMasterIdLst>
  <p:sldIdLst>
    <p:sldId id="325" r:id="rId3"/>
    <p:sldId id="456" r:id="rId4"/>
    <p:sldId id="458" r:id="rId5"/>
    <p:sldId id="459" r:id="rId6"/>
    <p:sldId id="461" r:id="rId7"/>
    <p:sldId id="463" r:id="rId8"/>
    <p:sldId id="464" r:id="rId9"/>
    <p:sldId id="479" r:id="rId10"/>
    <p:sldId id="465" r:id="rId11"/>
    <p:sldId id="468" r:id="rId12"/>
    <p:sldId id="486" r:id="rId13"/>
    <p:sldId id="466" r:id="rId14"/>
    <p:sldId id="487" r:id="rId15"/>
    <p:sldId id="488" r:id="rId16"/>
    <p:sldId id="480" r:id="rId17"/>
    <p:sldId id="391" r:id="rId18"/>
    <p:sldId id="471" r:id="rId19"/>
    <p:sldId id="497" r:id="rId20"/>
    <p:sldId id="470" r:id="rId21"/>
    <p:sldId id="489" r:id="rId22"/>
    <p:sldId id="476" r:id="rId23"/>
    <p:sldId id="477" r:id="rId24"/>
    <p:sldId id="478" r:id="rId25"/>
    <p:sldId id="496" r:id="rId26"/>
    <p:sldId id="481" r:id="rId27"/>
    <p:sldId id="490" r:id="rId28"/>
    <p:sldId id="428" r:id="rId29"/>
    <p:sldId id="472" r:id="rId30"/>
    <p:sldId id="473" r:id="rId31"/>
    <p:sldId id="491" r:id="rId32"/>
    <p:sldId id="492" r:id="rId33"/>
    <p:sldId id="413" r:id="rId34"/>
    <p:sldId id="483" r:id="rId35"/>
    <p:sldId id="495" r:id="rId36"/>
    <p:sldId id="498" r:id="rId37"/>
  </p:sldIdLst>
  <p:sldSz cx="9144000" cy="6858000" type="screen4x3"/>
  <p:notesSz cx="6858000" cy="9144000"/>
  <p:defaultTextStyle>
    <a:defPPr>
      <a:defRPr lang="en-US"/>
    </a:defPPr>
    <a:lvl1pPr algn="l" rtl="0" fontAlgn="base">
      <a:spcBef>
        <a:spcPct val="0"/>
      </a:spcBef>
      <a:spcAft>
        <a:spcPct val="0"/>
      </a:spcAft>
      <a:defRPr sz="2600" kern="1200">
        <a:solidFill>
          <a:schemeClr val="tx1"/>
        </a:solidFill>
        <a:latin typeface="Times" pitchFamily="2" charset="0"/>
        <a:ea typeface="ＭＳ Ｐゴシック" panose="020B0600070205080204" pitchFamily="34" charset="-128"/>
        <a:cs typeface="+mn-cs"/>
      </a:defRPr>
    </a:lvl1pPr>
    <a:lvl2pPr marL="457200" algn="l" rtl="0" fontAlgn="base">
      <a:spcBef>
        <a:spcPct val="0"/>
      </a:spcBef>
      <a:spcAft>
        <a:spcPct val="0"/>
      </a:spcAft>
      <a:defRPr sz="2600" kern="1200">
        <a:solidFill>
          <a:schemeClr val="tx1"/>
        </a:solidFill>
        <a:latin typeface="Times" pitchFamily="2" charset="0"/>
        <a:ea typeface="ＭＳ Ｐゴシック" panose="020B0600070205080204" pitchFamily="34" charset="-128"/>
        <a:cs typeface="+mn-cs"/>
      </a:defRPr>
    </a:lvl2pPr>
    <a:lvl3pPr marL="914400" algn="l" rtl="0" fontAlgn="base">
      <a:spcBef>
        <a:spcPct val="0"/>
      </a:spcBef>
      <a:spcAft>
        <a:spcPct val="0"/>
      </a:spcAft>
      <a:defRPr sz="2600" kern="1200">
        <a:solidFill>
          <a:schemeClr val="tx1"/>
        </a:solidFill>
        <a:latin typeface="Times" pitchFamily="2" charset="0"/>
        <a:ea typeface="ＭＳ Ｐゴシック" panose="020B0600070205080204" pitchFamily="34" charset="-128"/>
        <a:cs typeface="+mn-cs"/>
      </a:defRPr>
    </a:lvl3pPr>
    <a:lvl4pPr marL="1371600" algn="l" rtl="0" fontAlgn="base">
      <a:spcBef>
        <a:spcPct val="0"/>
      </a:spcBef>
      <a:spcAft>
        <a:spcPct val="0"/>
      </a:spcAft>
      <a:defRPr sz="2600" kern="1200">
        <a:solidFill>
          <a:schemeClr val="tx1"/>
        </a:solidFill>
        <a:latin typeface="Times" pitchFamily="2" charset="0"/>
        <a:ea typeface="ＭＳ Ｐゴシック" panose="020B0600070205080204" pitchFamily="34" charset="-128"/>
        <a:cs typeface="+mn-cs"/>
      </a:defRPr>
    </a:lvl4pPr>
    <a:lvl5pPr marL="1828800" algn="l" rtl="0" fontAlgn="base">
      <a:spcBef>
        <a:spcPct val="0"/>
      </a:spcBef>
      <a:spcAft>
        <a:spcPct val="0"/>
      </a:spcAft>
      <a:defRPr sz="26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6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6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6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6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47"/>
    <p:restoredTop sz="94694"/>
  </p:normalViewPr>
  <p:slideViewPr>
    <p:cSldViewPr>
      <p:cViewPr varScale="1">
        <p:scale>
          <a:sx n="121" d="100"/>
          <a:sy n="121" d="100"/>
        </p:scale>
        <p:origin x="1432" y="176"/>
      </p:cViewPr>
      <p:guideLst>
        <p:guide orient="horz" pos="2160"/>
        <p:guide pos="2880"/>
      </p:guideLst>
    </p:cSldViewPr>
  </p:slideViewPr>
  <p:outlineViewPr>
    <p:cViewPr>
      <p:scale>
        <a:sx n="33" d="100"/>
        <a:sy n="33" d="100"/>
      </p:scale>
      <p:origin x="0" y="-11744"/>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BC24550E-B2F2-4A46-AD30-8C9CE49E22A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260099" name="Rectangle 3">
            <a:extLst>
              <a:ext uri="{FF2B5EF4-FFF2-40B4-BE49-F238E27FC236}">
                <a16:creationId xmlns:a16="http://schemas.microsoft.com/office/drawing/2014/main" id="{A15B0CB9-8B64-5B4A-80E5-1E72E13476B2}"/>
              </a:ext>
            </a:extLst>
          </p:cNvPr>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260100" name="Rectangle 4">
            <a:extLst>
              <a:ext uri="{FF2B5EF4-FFF2-40B4-BE49-F238E27FC236}">
                <a16:creationId xmlns:a16="http://schemas.microsoft.com/office/drawing/2014/main" id="{41E6BC4F-5ACF-BF43-A692-AEDE25C5378F}"/>
              </a:ext>
            </a:extLst>
          </p:cNvPr>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Arial" charset="0"/>
              </a:defRPr>
            </a:lvl1pPr>
          </a:lstStyle>
          <a:p>
            <a:pPr>
              <a:defRPr/>
            </a:pPr>
            <a:endParaRPr lang="en-US" dirty="0">
              <a:latin typeface="Calibri" panose="020F0502020204030204" pitchFamily="34" charset="0"/>
              <a:cs typeface="Calibri" panose="020F0502020204030204" pitchFamily="34" charset="0"/>
            </a:endParaRPr>
          </a:p>
        </p:txBody>
      </p:sp>
      <p:sp>
        <p:nvSpPr>
          <p:cNvPr id="260101" name="Rectangle 5">
            <a:extLst>
              <a:ext uri="{FF2B5EF4-FFF2-40B4-BE49-F238E27FC236}">
                <a16:creationId xmlns:a16="http://schemas.microsoft.com/office/drawing/2014/main" id="{CD4D6DDF-D1F6-0447-AFA9-AC52CDA10C6F}"/>
              </a:ext>
            </a:extLst>
          </p:cNvPr>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fld id="{194520E7-0CAA-7043-884E-26FB1F3DF54B}"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B1AC3507-039B-4F47-BA48-00EB958BFF83}"/>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i="0">
                <a:latin typeface="Calibri" panose="020F0502020204030204" pitchFamily="34" charset="0"/>
                <a:ea typeface="ＭＳ Ｐゴシック" charset="0"/>
                <a:cs typeface="Calibri" panose="020F0502020204030204" pitchFamily="34" charset="0"/>
              </a:defRPr>
            </a:lvl1pPr>
          </a:lstStyle>
          <a:p>
            <a:pPr>
              <a:defRPr/>
            </a:pPr>
            <a:endParaRPr lang="en-US" dirty="0"/>
          </a:p>
        </p:txBody>
      </p:sp>
      <p:sp>
        <p:nvSpPr>
          <p:cNvPr id="203779" name="Rectangle 3">
            <a:extLst>
              <a:ext uri="{FF2B5EF4-FFF2-40B4-BE49-F238E27FC236}">
                <a16:creationId xmlns:a16="http://schemas.microsoft.com/office/drawing/2014/main" id="{C033EFF4-D70E-A948-9D6A-43A489188999}"/>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i="0">
                <a:latin typeface="Calibri" panose="020F0502020204030204" pitchFamily="34" charset="0"/>
                <a:ea typeface="ＭＳ Ｐゴシック" charset="0"/>
                <a:cs typeface="Calibri" panose="020F0502020204030204" pitchFamily="34" charset="0"/>
              </a:defRPr>
            </a:lvl1pPr>
          </a:lstStyle>
          <a:p>
            <a:pPr>
              <a:defRPr/>
            </a:pPr>
            <a:endParaRPr lang="en-US" dirty="0"/>
          </a:p>
        </p:txBody>
      </p:sp>
      <p:sp>
        <p:nvSpPr>
          <p:cNvPr id="203780" name="Rectangle 4">
            <a:extLst>
              <a:ext uri="{FF2B5EF4-FFF2-40B4-BE49-F238E27FC236}">
                <a16:creationId xmlns:a16="http://schemas.microsoft.com/office/drawing/2014/main" id="{B3E694BE-3388-3A43-8E79-C872BC6D302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03781" name="Rectangle 5">
            <a:extLst>
              <a:ext uri="{FF2B5EF4-FFF2-40B4-BE49-F238E27FC236}">
                <a16:creationId xmlns:a16="http://schemas.microsoft.com/office/drawing/2014/main" id="{E13C0620-7379-3644-8E86-88914A6F020C}"/>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3782" name="Rectangle 6">
            <a:extLst>
              <a:ext uri="{FF2B5EF4-FFF2-40B4-BE49-F238E27FC236}">
                <a16:creationId xmlns:a16="http://schemas.microsoft.com/office/drawing/2014/main" id="{626738E6-3D58-2947-85B4-32377048AE34}"/>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i="0">
                <a:latin typeface="Calibri" panose="020F0502020204030204" pitchFamily="34" charset="0"/>
                <a:ea typeface="ＭＳ Ｐゴシック" charset="0"/>
                <a:cs typeface="Calibri" panose="020F0502020204030204" pitchFamily="34" charset="0"/>
              </a:defRPr>
            </a:lvl1pPr>
          </a:lstStyle>
          <a:p>
            <a:pPr>
              <a:defRPr/>
            </a:pPr>
            <a:endParaRPr lang="en-US" dirty="0"/>
          </a:p>
        </p:txBody>
      </p:sp>
      <p:sp>
        <p:nvSpPr>
          <p:cNvPr id="203783" name="Rectangle 7">
            <a:extLst>
              <a:ext uri="{FF2B5EF4-FFF2-40B4-BE49-F238E27FC236}">
                <a16:creationId xmlns:a16="http://schemas.microsoft.com/office/drawing/2014/main" id="{4CAF631E-EF70-5D40-87BA-63196EA51413}"/>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i="0">
                <a:latin typeface="Calibri" panose="020F0502020204030204" pitchFamily="34" charset="0"/>
                <a:cs typeface="Calibri" panose="020F0502020204030204" pitchFamily="34" charset="0"/>
              </a:defRPr>
            </a:lvl1pPr>
          </a:lstStyle>
          <a:p>
            <a:fld id="{DA0A382E-219B-3A48-B65D-3E4AFCA46E44}"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0" i="0" kern="1200">
        <a:solidFill>
          <a:schemeClr val="tx1"/>
        </a:solidFill>
        <a:latin typeface="Calibri" panose="020F0502020204030204" pitchFamily="34" charset="0"/>
        <a:ea typeface="ＭＳ Ｐゴシック" charset="0"/>
        <a:cs typeface="Calibri" panose="020F0502020204030204" pitchFamily="34" charset="0"/>
      </a:defRPr>
    </a:lvl1pPr>
    <a:lvl2pPr marL="457200" algn="l" rtl="0" eaLnBrk="0" fontAlgn="base" hangingPunct="0">
      <a:spcBef>
        <a:spcPct val="30000"/>
      </a:spcBef>
      <a:spcAft>
        <a:spcPct val="0"/>
      </a:spcAft>
      <a:defRPr sz="1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914400" algn="l" rtl="0" eaLnBrk="0" fontAlgn="base" hangingPunct="0">
      <a:spcBef>
        <a:spcPct val="30000"/>
      </a:spcBef>
      <a:spcAft>
        <a:spcPct val="0"/>
      </a:spcAft>
      <a:defRPr sz="1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371600" algn="l" rtl="0" eaLnBrk="0" fontAlgn="base" hangingPunct="0">
      <a:spcBef>
        <a:spcPct val="30000"/>
      </a:spcBef>
      <a:spcAft>
        <a:spcPct val="0"/>
      </a:spcAft>
      <a:defRPr sz="1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1828800" algn="l" rtl="0" eaLnBrk="0" fontAlgn="base" hangingPunct="0">
      <a:spcBef>
        <a:spcPct val="30000"/>
      </a:spcBef>
      <a:spcAft>
        <a:spcPct val="0"/>
      </a:spcAft>
      <a:defRPr sz="1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A72981C-6FF9-B645-905D-92E1CFEE8ECF}"/>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600">
                <a:solidFill>
                  <a:schemeClr val="tx1"/>
                </a:solidFill>
                <a:latin typeface="Times" pitchFamily="2" charset="0"/>
                <a:ea typeface="ＭＳ Ｐゴシック" panose="020B0600070205080204" pitchFamily="34" charset="-128"/>
              </a:defRPr>
            </a:lvl1pPr>
            <a:lvl2pPr marL="742950" indent="-285750" eaLnBrk="0" hangingPunct="0">
              <a:defRPr sz="2600">
                <a:solidFill>
                  <a:schemeClr val="tx1"/>
                </a:solidFill>
                <a:latin typeface="Times" pitchFamily="2" charset="0"/>
                <a:ea typeface="ＭＳ Ｐゴシック" panose="020B0600070205080204" pitchFamily="34" charset="-128"/>
              </a:defRPr>
            </a:lvl2pPr>
            <a:lvl3pPr marL="1143000" indent="-228600" eaLnBrk="0" hangingPunct="0">
              <a:defRPr sz="2600">
                <a:solidFill>
                  <a:schemeClr val="tx1"/>
                </a:solidFill>
                <a:latin typeface="Times" pitchFamily="2" charset="0"/>
                <a:ea typeface="ＭＳ Ｐゴシック" panose="020B0600070205080204" pitchFamily="34" charset="-128"/>
              </a:defRPr>
            </a:lvl3pPr>
            <a:lvl4pPr marL="1600200" indent="-228600" eaLnBrk="0" hangingPunct="0">
              <a:defRPr sz="2600">
                <a:solidFill>
                  <a:schemeClr val="tx1"/>
                </a:solidFill>
                <a:latin typeface="Times" pitchFamily="2" charset="0"/>
                <a:ea typeface="ＭＳ Ｐゴシック" panose="020B0600070205080204" pitchFamily="34" charset="-128"/>
              </a:defRPr>
            </a:lvl4pPr>
            <a:lvl5pPr marL="2057400" indent="-228600" eaLnBrk="0" hangingPunct="0">
              <a:defRPr sz="26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6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6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6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600">
                <a:solidFill>
                  <a:schemeClr val="tx1"/>
                </a:solidFill>
                <a:latin typeface="Times" pitchFamily="2" charset="0"/>
                <a:ea typeface="ＭＳ Ｐゴシック" panose="020B0600070205080204" pitchFamily="34" charset="-128"/>
              </a:defRPr>
            </a:lvl9pPr>
          </a:lstStyle>
          <a:p>
            <a:pPr eaLnBrk="1" hangingPunct="1"/>
            <a:fld id="{4D5564F8-3678-BA43-882B-B4ADDA9189D7}" type="slidenum">
              <a:rPr lang="en-US" altLang="en-US" sz="1200">
                <a:latin typeface="Calibri" panose="020F0502020204030204" pitchFamily="34" charset="0"/>
              </a:rPr>
              <a:pPr eaLnBrk="1" hangingPunct="1"/>
              <a:t>1</a:t>
            </a:fld>
            <a:endParaRPr lang="en-US" altLang="en-US" sz="1200" dirty="0">
              <a:latin typeface="Calibri" panose="020F0502020204030204" pitchFamily="34" charset="0"/>
            </a:endParaRPr>
          </a:p>
        </p:txBody>
      </p:sp>
      <p:sp>
        <p:nvSpPr>
          <p:cNvPr id="204802" name="Rectangle 2">
            <a:extLst>
              <a:ext uri="{FF2B5EF4-FFF2-40B4-BE49-F238E27FC236}">
                <a16:creationId xmlns:a16="http://schemas.microsoft.com/office/drawing/2014/main" id="{CAAD998A-3886-4348-B024-7F7281A146C4}"/>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4803" name="Rectangle 3">
            <a:extLst>
              <a:ext uri="{FF2B5EF4-FFF2-40B4-BE49-F238E27FC236}">
                <a16:creationId xmlns:a16="http://schemas.microsoft.com/office/drawing/2014/main" id="{DCC33EDA-CD03-294E-B086-718788B4396F}"/>
              </a:ext>
            </a:extLst>
          </p:cNvPr>
          <p:cNvSpPr>
            <a:spLocks noGrp="1" noChangeArrowheads="1"/>
          </p:cNvSpPr>
          <p:nvPr>
            <p:ph type="body" idx="1"/>
          </p:nvPr>
        </p:nvSpPr>
        <p:spPr/>
        <p:txBody>
          <a:bodyPr/>
          <a:lstStyle/>
          <a:p>
            <a:pPr eaLnBrk="1" hangingPunct="1">
              <a:defRPr/>
            </a:pP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D5AF0AA-DA8C-0F4A-9839-EDACA821E6C7}"/>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eaLnBrk="0" hangingPunct="0">
              <a:defRPr sz="2600">
                <a:solidFill>
                  <a:schemeClr val="tx1"/>
                </a:solidFill>
                <a:latin typeface="Times" pitchFamily="2" charset="0"/>
                <a:ea typeface="ＭＳ Ｐゴシック" panose="020B0600070205080204" pitchFamily="34" charset="-128"/>
              </a:defRPr>
            </a:lvl1pPr>
            <a:lvl2pPr marL="742950" indent="-285750" eaLnBrk="0" hangingPunct="0">
              <a:defRPr sz="2600">
                <a:solidFill>
                  <a:schemeClr val="tx1"/>
                </a:solidFill>
                <a:latin typeface="Times" pitchFamily="2" charset="0"/>
                <a:ea typeface="ＭＳ Ｐゴシック" panose="020B0600070205080204" pitchFamily="34" charset="-128"/>
              </a:defRPr>
            </a:lvl2pPr>
            <a:lvl3pPr marL="1143000" indent="-228600" eaLnBrk="0" hangingPunct="0">
              <a:defRPr sz="2600">
                <a:solidFill>
                  <a:schemeClr val="tx1"/>
                </a:solidFill>
                <a:latin typeface="Times" pitchFamily="2" charset="0"/>
                <a:ea typeface="ＭＳ Ｐゴシック" panose="020B0600070205080204" pitchFamily="34" charset="-128"/>
              </a:defRPr>
            </a:lvl3pPr>
            <a:lvl4pPr marL="1600200" indent="-228600" eaLnBrk="0" hangingPunct="0">
              <a:defRPr sz="2600">
                <a:solidFill>
                  <a:schemeClr val="tx1"/>
                </a:solidFill>
                <a:latin typeface="Times" pitchFamily="2" charset="0"/>
                <a:ea typeface="ＭＳ Ｐゴシック" panose="020B0600070205080204" pitchFamily="34" charset="-128"/>
              </a:defRPr>
            </a:lvl4pPr>
            <a:lvl5pPr marL="2057400" indent="-228600" eaLnBrk="0" hangingPunct="0">
              <a:defRPr sz="26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6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6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6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600">
                <a:solidFill>
                  <a:schemeClr val="tx1"/>
                </a:solidFill>
                <a:latin typeface="Times" pitchFamily="2" charset="0"/>
                <a:ea typeface="ＭＳ Ｐゴシック" panose="020B0600070205080204" pitchFamily="34" charset="-128"/>
              </a:defRPr>
            </a:lvl9pPr>
          </a:lstStyle>
          <a:p>
            <a:pPr eaLnBrk="1" hangingPunct="1"/>
            <a:fld id="{81E64559-7CAF-E14A-B170-EC613DEF57F2}" type="slidenum">
              <a:rPr lang="en-US" altLang="en-US" sz="1200">
                <a:latin typeface="Calibri" panose="020F0502020204030204" pitchFamily="34" charset="0"/>
              </a:rPr>
              <a:pPr eaLnBrk="1" hangingPunct="1"/>
              <a:t>15</a:t>
            </a:fld>
            <a:endParaRPr lang="en-US" altLang="en-US" sz="1200" dirty="0">
              <a:latin typeface="Calibri" panose="020F0502020204030204" pitchFamily="34" charset="0"/>
            </a:endParaRPr>
          </a:p>
        </p:txBody>
      </p:sp>
      <p:sp>
        <p:nvSpPr>
          <p:cNvPr id="395266" name="Rectangle 2">
            <a:extLst>
              <a:ext uri="{FF2B5EF4-FFF2-40B4-BE49-F238E27FC236}">
                <a16:creationId xmlns:a16="http://schemas.microsoft.com/office/drawing/2014/main" id="{99D50243-D925-3C4D-8CC7-C1A0135BC91D}"/>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95267" name="Rectangle 3">
            <a:extLst>
              <a:ext uri="{FF2B5EF4-FFF2-40B4-BE49-F238E27FC236}">
                <a16:creationId xmlns:a16="http://schemas.microsoft.com/office/drawing/2014/main" id="{F6B4E529-0FC9-6840-894E-DB0C500E9690}"/>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3033454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D5AF0AA-DA8C-0F4A-9839-EDACA821E6C7}"/>
              </a:ext>
            </a:extLst>
          </p:cNvPr>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eaLnBrk="0" hangingPunct="0">
              <a:defRPr sz="2600">
                <a:solidFill>
                  <a:schemeClr val="tx1"/>
                </a:solidFill>
                <a:latin typeface="Times" pitchFamily="2" charset="0"/>
                <a:ea typeface="ＭＳ Ｐゴシック" panose="020B0600070205080204" pitchFamily="34" charset="-128"/>
              </a:defRPr>
            </a:lvl1pPr>
            <a:lvl2pPr marL="742950" indent="-285750" eaLnBrk="0" hangingPunct="0">
              <a:defRPr sz="2600">
                <a:solidFill>
                  <a:schemeClr val="tx1"/>
                </a:solidFill>
                <a:latin typeface="Times" pitchFamily="2" charset="0"/>
                <a:ea typeface="ＭＳ Ｐゴシック" panose="020B0600070205080204" pitchFamily="34" charset="-128"/>
              </a:defRPr>
            </a:lvl2pPr>
            <a:lvl3pPr marL="1143000" indent="-228600" eaLnBrk="0" hangingPunct="0">
              <a:defRPr sz="2600">
                <a:solidFill>
                  <a:schemeClr val="tx1"/>
                </a:solidFill>
                <a:latin typeface="Times" pitchFamily="2" charset="0"/>
                <a:ea typeface="ＭＳ Ｐゴシック" panose="020B0600070205080204" pitchFamily="34" charset="-128"/>
              </a:defRPr>
            </a:lvl3pPr>
            <a:lvl4pPr marL="1600200" indent="-228600" eaLnBrk="0" hangingPunct="0">
              <a:defRPr sz="2600">
                <a:solidFill>
                  <a:schemeClr val="tx1"/>
                </a:solidFill>
                <a:latin typeface="Times" pitchFamily="2" charset="0"/>
                <a:ea typeface="ＭＳ Ｐゴシック" panose="020B0600070205080204" pitchFamily="34" charset="-128"/>
              </a:defRPr>
            </a:lvl4pPr>
            <a:lvl5pPr marL="2057400" indent="-228600" eaLnBrk="0" hangingPunct="0">
              <a:defRPr sz="26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6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6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6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600">
                <a:solidFill>
                  <a:schemeClr val="tx1"/>
                </a:solidFill>
                <a:latin typeface="Times" pitchFamily="2" charset="0"/>
                <a:ea typeface="ＭＳ Ｐゴシック" panose="020B0600070205080204" pitchFamily="34" charset="-128"/>
              </a:defRPr>
            </a:lvl9pPr>
          </a:lstStyle>
          <a:p>
            <a:pPr eaLnBrk="1" hangingPunct="1"/>
            <a:fld id="{81E64559-7CAF-E14A-B170-EC613DEF57F2}" type="slidenum">
              <a:rPr lang="en-US" altLang="en-US" sz="1200">
                <a:latin typeface="Calibri" panose="020F0502020204030204" pitchFamily="34" charset="0"/>
              </a:rPr>
              <a:pPr eaLnBrk="1" hangingPunct="1"/>
              <a:t>16</a:t>
            </a:fld>
            <a:endParaRPr lang="en-US" altLang="en-US" sz="1200" dirty="0">
              <a:latin typeface="Calibri" panose="020F0502020204030204" pitchFamily="34" charset="0"/>
            </a:endParaRPr>
          </a:p>
        </p:txBody>
      </p:sp>
      <p:sp>
        <p:nvSpPr>
          <p:cNvPr id="395266" name="Rectangle 2">
            <a:extLst>
              <a:ext uri="{FF2B5EF4-FFF2-40B4-BE49-F238E27FC236}">
                <a16:creationId xmlns:a16="http://schemas.microsoft.com/office/drawing/2014/main" id="{99D50243-D925-3C4D-8CC7-C1A0135BC91D}"/>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95267" name="Rectangle 3">
            <a:extLst>
              <a:ext uri="{FF2B5EF4-FFF2-40B4-BE49-F238E27FC236}">
                <a16:creationId xmlns:a16="http://schemas.microsoft.com/office/drawing/2014/main" id="{F6B4E529-0FC9-6840-894E-DB0C500E9690}"/>
              </a:ext>
            </a:extLst>
          </p:cNvPr>
          <p:cNvSpPr>
            <a:spLocks noGrp="1" noChangeArrowheads="1"/>
          </p:cNvSpPr>
          <p:nvPr>
            <p:ph type="body" idx="1"/>
          </p:nvPr>
        </p:nvSpPr>
        <p:spPr/>
        <p:txBody>
          <a:bodyPr/>
          <a:lstStyle/>
          <a:p>
            <a:pPr eaLnBrk="1" hangingPunct="1">
              <a:defRPr/>
            </a:pPr>
            <a:endParaRPr lang="en-US"/>
          </a:p>
        </p:txBody>
      </p:sp>
    </p:spTree>
    <p:extLst>
      <p:ext uri="{BB962C8B-B14F-4D97-AF65-F5344CB8AC3E}">
        <p14:creationId xmlns:p14="http://schemas.microsoft.com/office/powerpoint/2010/main" val="1492785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0A382E-219B-3A48-B65D-3E4AFCA46E44}" type="slidenum">
              <a:rPr lang="en-US" altLang="en-US" smtClean="0"/>
              <a:pPr/>
              <a:t>21</a:t>
            </a:fld>
            <a:endParaRPr lang="en-US" altLang="en-US"/>
          </a:p>
        </p:txBody>
      </p:sp>
    </p:spTree>
    <p:extLst>
      <p:ext uri="{BB962C8B-B14F-4D97-AF65-F5344CB8AC3E}">
        <p14:creationId xmlns:p14="http://schemas.microsoft.com/office/powerpoint/2010/main" val="3078398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6022B-D20C-994C-A5C7-D4F5F2E9EB0C}" type="slidenum">
              <a:rPr lang="en-US"/>
              <a:pPr/>
              <a:t>32</a:t>
            </a:fld>
            <a:endParaRPr lang="en-US"/>
          </a:p>
        </p:txBody>
      </p:sp>
      <p:sp>
        <p:nvSpPr>
          <p:cNvPr id="2273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27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66022B-D20C-994C-A5C7-D4F5F2E9EB0C}" type="slidenum">
              <a:rPr lang="en-US"/>
              <a:pPr/>
              <a:t>33</a:t>
            </a:fld>
            <a:endParaRPr lang="en-US"/>
          </a:p>
        </p:txBody>
      </p:sp>
      <p:sp>
        <p:nvSpPr>
          <p:cNvPr id="227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73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899294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a:extLst>
              <a:ext uri="{FF2B5EF4-FFF2-40B4-BE49-F238E27FC236}">
                <a16:creationId xmlns:a16="http://schemas.microsoft.com/office/drawing/2014/main" id="{367EAA50-5825-0F48-A944-846D09F046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08053F-38E7-1240-B766-711D895B38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F134CF-20B3-F74A-B3F2-EE94315CDC7C}"/>
              </a:ext>
            </a:extLst>
          </p:cNvPr>
          <p:cNvSpPr>
            <a:spLocks noGrp="1" noChangeArrowheads="1"/>
          </p:cNvSpPr>
          <p:nvPr>
            <p:ph type="sldNum" sz="quarter" idx="12"/>
          </p:nvPr>
        </p:nvSpPr>
        <p:spPr>
          <a:ln/>
        </p:spPr>
        <p:txBody>
          <a:bodyPr/>
          <a:lstStyle>
            <a:lvl1pPr>
              <a:defRPr/>
            </a:lvl1pPr>
          </a:lstStyle>
          <a:p>
            <a:fld id="{4E7B83E4-E8C5-174E-887E-E7D55C923F39}" type="slidenum">
              <a:rPr lang="en-US" altLang="en-US"/>
              <a:pPr/>
              <a:t>‹#›</a:t>
            </a:fld>
            <a:endParaRPr lang="en-US" altLang="en-US"/>
          </a:p>
        </p:txBody>
      </p:sp>
    </p:spTree>
    <p:extLst>
      <p:ext uri="{BB962C8B-B14F-4D97-AF65-F5344CB8AC3E}">
        <p14:creationId xmlns:p14="http://schemas.microsoft.com/office/powerpoint/2010/main" val="531466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489D1F69-0326-AF44-B20F-6440063387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4AC220-63AC-ED40-9B7E-16948E1542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6E24B4F-DD1A-C84B-8000-298E209E2216}"/>
              </a:ext>
            </a:extLst>
          </p:cNvPr>
          <p:cNvSpPr>
            <a:spLocks noGrp="1" noChangeArrowheads="1"/>
          </p:cNvSpPr>
          <p:nvPr>
            <p:ph type="sldNum" sz="quarter" idx="12"/>
          </p:nvPr>
        </p:nvSpPr>
        <p:spPr>
          <a:ln/>
        </p:spPr>
        <p:txBody>
          <a:bodyPr/>
          <a:lstStyle>
            <a:lvl1pPr>
              <a:defRPr/>
            </a:lvl1pPr>
          </a:lstStyle>
          <a:p>
            <a:fld id="{005331CC-74AC-304B-A9C0-13668A2DB9A2}" type="slidenum">
              <a:rPr lang="en-US" altLang="en-US"/>
              <a:pPr/>
              <a:t>‹#›</a:t>
            </a:fld>
            <a:endParaRPr lang="en-US" altLang="en-US"/>
          </a:p>
        </p:txBody>
      </p:sp>
    </p:spTree>
    <p:extLst>
      <p:ext uri="{BB962C8B-B14F-4D97-AF65-F5344CB8AC3E}">
        <p14:creationId xmlns:p14="http://schemas.microsoft.com/office/powerpoint/2010/main" val="1135224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B7AC81C7-B554-E844-87C1-95E675DAA8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E66CEB-C2A0-684A-A527-057D068320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5A8916E-0FA1-3D42-A904-F7C338015CBA}"/>
              </a:ext>
            </a:extLst>
          </p:cNvPr>
          <p:cNvSpPr>
            <a:spLocks noGrp="1" noChangeArrowheads="1"/>
          </p:cNvSpPr>
          <p:nvPr>
            <p:ph type="sldNum" sz="quarter" idx="12"/>
          </p:nvPr>
        </p:nvSpPr>
        <p:spPr>
          <a:ln/>
        </p:spPr>
        <p:txBody>
          <a:bodyPr/>
          <a:lstStyle>
            <a:lvl1pPr>
              <a:defRPr/>
            </a:lvl1pPr>
          </a:lstStyle>
          <a:p>
            <a:fld id="{F4D3189E-5812-9A49-AB41-4CD55133CA95}" type="slidenum">
              <a:rPr lang="en-US" altLang="en-US"/>
              <a:pPr/>
              <a:t>‹#›</a:t>
            </a:fld>
            <a:endParaRPr lang="en-US" altLang="en-US"/>
          </a:p>
        </p:txBody>
      </p:sp>
    </p:spTree>
    <p:extLst>
      <p:ext uri="{BB962C8B-B14F-4D97-AF65-F5344CB8AC3E}">
        <p14:creationId xmlns:p14="http://schemas.microsoft.com/office/powerpoint/2010/main" val="2339868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5F8777CE-CC6F-1644-A5A5-FCE2D27960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4E4761-0387-FD42-9CC8-EBAAC30DA9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090BAF-2474-7141-BEA2-7E88A4895EFF}"/>
              </a:ext>
            </a:extLst>
          </p:cNvPr>
          <p:cNvSpPr>
            <a:spLocks noGrp="1" noChangeArrowheads="1"/>
          </p:cNvSpPr>
          <p:nvPr>
            <p:ph type="sldNum" sz="quarter" idx="12"/>
          </p:nvPr>
        </p:nvSpPr>
        <p:spPr>
          <a:ln/>
        </p:spPr>
        <p:txBody>
          <a:bodyPr/>
          <a:lstStyle>
            <a:lvl1pPr>
              <a:defRPr/>
            </a:lvl1pPr>
          </a:lstStyle>
          <a:p>
            <a:fld id="{4BFDC662-561B-5149-B6D5-6844A35FEDFB}" type="slidenum">
              <a:rPr lang="en-US" altLang="en-US"/>
              <a:pPr/>
              <a:t>‹#›</a:t>
            </a:fld>
            <a:endParaRPr lang="en-US" altLang="en-US"/>
          </a:p>
        </p:txBody>
      </p:sp>
    </p:spTree>
    <p:extLst>
      <p:ext uri="{BB962C8B-B14F-4D97-AF65-F5344CB8AC3E}">
        <p14:creationId xmlns:p14="http://schemas.microsoft.com/office/powerpoint/2010/main" val="1837562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GB"/>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a:extLst>
              <a:ext uri="{FF2B5EF4-FFF2-40B4-BE49-F238E27FC236}">
                <a16:creationId xmlns:a16="http://schemas.microsoft.com/office/drawing/2014/main" id="{1B023140-1E7B-7349-8A09-C51791DEB03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06740E1-ED50-6B45-A876-0571430676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ED7016C-C71E-B54E-AEBC-94683C9E704A}"/>
              </a:ext>
            </a:extLst>
          </p:cNvPr>
          <p:cNvSpPr>
            <a:spLocks noGrp="1" noChangeArrowheads="1"/>
          </p:cNvSpPr>
          <p:nvPr>
            <p:ph type="sldNum" sz="quarter" idx="12"/>
          </p:nvPr>
        </p:nvSpPr>
        <p:spPr>
          <a:ln/>
        </p:spPr>
        <p:txBody>
          <a:bodyPr/>
          <a:lstStyle>
            <a:lvl1pPr>
              <a:defRPr/>
            </a:lvl1pPr>
          </a:lstStyle>
          <a:p>
            <a:fld id="{AA60B1B3-D821-F644-8FB2-E475C3877876}" type="slidenum">
              <a:rPr lang="en-US" altLang="en-US"/>
              <a:pPr/>
              <a:t>‹#›</a:t>
            </a:fld>
            <a:endParaRPr lang="en-US" altLang="en-US"/>
          </a:p>
        </p:txBody>
      </p:sp>
    </p:spTree>
    <p:extLst>
      <p:ext uri="{BB962C8B-B14F-4D97-AF65-F5344CB8AC3E}">
        <p14:creationId xmlns:p14="http://schemas.microsoft.com/office/powerpoint/2010/main" val="3795037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DA2C4EC5-ADBC-C34A-BAC2-5E99B9085D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2EC915-4621-7B43-8F20-293794ECFC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FA9940-8CE9-F44C-97A4-79A57336829D}"/>
              </a:ext>
            </a:extLst>
          </p:cNvPr>
          <p:cNvSpPr>
            <a:spLocks noGrp="1" noChangeArrowheads="1"/>
          </p:cNvSpPr>
          <p:nvPr>
            <p:ph type="sldNum" sz="quarter" idx="12"/>
          </p:nvPr>
        </p:nvSpPr>
        <p:spPr>
          <a:ln/>
        </p:spPr>
        <p:txBody>
          <a:bodyPr/>
          <a:lstStyle>
            <a:lvl1pPr>
              <a:defRPr/>
            </a:lvl1pPr>
          </a:lstStyle>
          <a:p>
            <a:fld id="{F0CCC7E8-F915-8A47-8F44-06E945698F04}" type="slidenum">
              <a:rPr lang="en-US" altLang="en-US"/>
              <a:pPr/>
              <a:t>‹#›</a:t>
            </a:fld>
            <a:endParaRPr lang="en-US" altLang="en-US"/>
          </a:p>
        </p:txBody>
      </p:sp>
    </p:spTree>
    <p:extLst>
      <p:ext uri="{BB962C8B-B14F-4D97-AF65-F5344CB8AC3E}">
        <p14:creationId xmlns:p14="http://schemas.microsoft.com/office/powerpoint/2010/main" val="403364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8934D666-2F79-9940-AE46-6066D8CDE4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E372E1E-041B-3C47-952F-5EEABAF40C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D66272-9E95-E141-B428-4733A52B56BF}"/>
              </a:ext>
            </a:extLst>
          </p:cNvPr>
          <p:cNvSpPr>
            <a:spLocks noGrp="1" noChangeArrowheads="1"/>
          </p:cNvSpPr>
          <p:nvPr>
            <p:ph type="sldNum" sz="quarter" idx="12"/>
          </p:nvPr>
        </p:nvSpPr>
        <p:spPr>
          <a:ln/>
        </p:spPr>
        <p:txBody>
          <a:bodyPr/>
          <a:lstStyle>
            <a:lvl1pPr>
              <a:defRPr/>
            </a:lvl1pPr>
          </a:lstStyle>
          <a:p>
            <a:fld id="{53777138-8ADE-CC40-8223-49896497BBD7}" type="slidenum">
              <a:rPr lang="en-US" altLang="en-US"/>
              <a:pPr/>
              <a:t>‹#›</a:t>
            </a:fld>
            <a:endParaRPr lang="en-US" altLang="en-US"/>
          </a:p>
        </p:txBody>
      </p:sp>
    </p:spTree>
    <p:extLst>
      <p:ext uri="{BB962C8B-B14F-4D97-AF65-F5344CB8AC3E}">
        <p14:creationId xmlns:p14="http://schemas.microsoft.com/office/powerpoint/2010/main" val="2421576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8229600" cy="21859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3938588"/>
            <a:ext cx="8229600" cy="21875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2183521C-07F2-3646-9292-6BB6CC0974A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1045AA8-A6A2-704F-B505-80B727DA06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CC07AB0-F806-F844-8200-A07184EAC575}"/>
              </a:ext>
            </a:extLst>
          </p:cNvPr>
          <p:cNvSpPr>
            <a:spLocks noGrp="1" noChangeArrowheads="1"/>
          </p:cNvSpPr>
          <p:nvPr>
            <p:ph type="sldNum" sz="quarter" idx="12"/>
          </p:nvPr>
        </p:nvSpPr>
        <p:spPr>
          <a:ln/>
        </p:spPr>
        <p:txBody>
          <a:bodyPr/>
          <a:lstStyle>
            <a:lvl1pPr>
              <a:defRPr/>
            </a:lvl1pPr>
          </a:lstStyle>
          <a:p>
            <a:fld id="{AC84B4C7-6E44-3B44-8BAE-C4F7413EDCCE}" type="slidenum">
              <a:rPr lang="en-US" altLang="en-US"/>
              <a:pPr/>
              <a:t>‹#›</a:t>
            </a:fld>
            <a:endParaRPr lang="en-US" altLang="en-US"/>
          </a:p>
        </p:txBody>
      </p:sp>
    </p:spTree>
    <p:extLst>
      <p:ext uri="{BB962C8B-B14F-4D97-AF65-F5344CB8AC3E}">
        <p14:creationId xmlns:p14="http://schemas.microsoft.com/office/powerpoint/2010/main" val="19395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7969AD2-FEB9-4148-9266-40FF4A55079C}"/>
              </a:ext>
            </a:extLst>
          </p:cNvPr>
          <p:cNvSpPr>
            <a:spLocks noGrp="1"/>
          </p:cNvSpPr>
          <p:nvPr>
            <p:ph type="dt" sz="half" idx="10"/>
          </p:nvPr>
        </p:nvSpPr>
        <p:spPr/>
        <p:txBody>
          <a:bodyPr/>
          <a:lstStyle>
            <a:lvl1pPr defTabSz="914400">
              <a:defRPr/>
            </a:lvl1pPr>
          </a:lstStyle>
          <a:p>
            <a:fld id="{4989AEA2-85E2-A54E-BF65-8A8D521302F9}" type="datetimeFigureOut">
              <a:rPr lang="en-US" altLang="en-US"/>
              <a:pPr/>
              <a:t>7/1/22</a:t>
            </a:fld>
            <a:endParaRPr lang="en-US" altLang="en-US"/>
          </a:p>
        </p:txBody>
      </p:sp>
      <p:sp>
        <p:nvSpPr>
          <p:cNvPr id="5" name="Footer Placeholder 4">
            <a:extLst>
              <a:ext uri="{FF2B5EF4-FFF2-40B4-BE49-F238E27FC236}">
                <a16:creationId xmlns:a16="http://schemas.microsoft.com/office/drawing/2014/main" id="{905894A2-7D3D-D343-81B0-18AE3037269F}"/>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B93CBFD3-104D-CC4C-B985-5F1C326F68D5}"/>
              </a:ext>
            </a:extLst>
          </p:cNvPr>
          <p:cNvSpPr>
            <a:spLocks noGrp="1"/>
          </p:cNvSpPr>
          <p:nvPr>
            <p:ph type="sldNum" sz="quarter" idx="12"/>
          </p:nvPr>
        </p:nvSpPr>
        <p:spPr/>
        <p:txBody>
          <a:bodyPr/>
          <a:lstStyle>
            <a:lvl1pPr defTabSz="914400">
              <a:defRPr/>
            </a:lvl1pPr>
          </a:lstStyle>
          <a:p>
            <a:fld id="{A53DD12E-0A9A-AA45-8C8B-C54E1EFF50D8}" type="slidenum">
              <a:rPr lang="en-US" altLang="en-US"/>
              <a:pPr/>
              <a:t>‹#›</a:t>
            </a:fld>
            <a:endParaRPr lang="en-US" altLang="en-US"/>
          </a:p>
        </p:txBody>
      </p:sp>
    </p:spTree>
    <p:extLst>
      <p:ext uri="{BB962C8B-B14F-4D97-AF65-F5344CB8AC3E}">
        <p14:creationId xmlns:p14="http://schemas.microsoft.com/office/powerpoint/2010/main" val="27681073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56F735-EE60-9E43-855B-40465B77CAD4}"/>
              </a:ext>
            </a:extLst>
          </p:cNvPr>
          <p:cNvSpPr>
            <a:spLocks noGrp="1"/>
          </p:cNvSpPr>
          <p:nvPr>
            <p:ph type="dt" sz="half" idx="10"/>
          </p:nvPr>
        </p:nvSpPr>
        <p:spPr/>
        <p:txBody>
          <a:bodyPr/>
          <a:lstStyle>
            <a:lvl1pPr defTabSz="914400">
              <a:defRPr/>
            </a:lvl1pPr>
          </a:lstStyle>
          <a:p>
            <a:fld id="{20BF15C1-53F3-5445-9B01-1A9EBFE5890A}" type="datetimeFigureOut">
              <a:rPr lang="en-US" altLang="en-US"/>
              <a:pPr/>
              <a:t>7/1/22</a:t>
            </a:fld>
            <a:endParaRPr lang="en-US" altLang="en-US"/>
          </a:p>
        </p:txBody>
      </p:sp>
      <p:sp>
        <p:nvSpPr>
          <p:cNvPr id="5" name="Footer Placeholder 4">
            <a:extLst>
              <a:ext uri="{FF2B5EF4-FFF2-40B4-BE49-F238E27FC236}">
                <a16:creationId xmlns:a16="http://schemas.microsoft.com/office/drawing/2014/main" id="{0155541B-4B94-3F47-9C33-CCAC4953E9CF}"/>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0D61CE9E-05B2-2443-AE3D-52690C43A00C}"/>
              </a:ext>
            </a:extLst>
          </p:cNvPr>
          <p:cNvSpPr>
            <a:spLocks noGrp="1"/>
          </p:cNvSpPr>
          <p:nvPr>
            <p:ph type="sldNum" sz="quarter" idx="12"/>
          </p:nvPr>
        </p:nvSpPr>
        <p:spPr/>
        <p:txBody>
          <a:bodyPr/>
          <a:lstStyle>
            <a:lvl1pPr defTabSz="914400">
              <a:defRPr/>
            </a:lvl1pPr>
          </a:lstStyle>
          <a:p>
            <a:fld id="{1FDBA55D-7DD8-A647-BC36-E624B57434B9}" type="slidenum">
              <a:rPr lang="en-US" altLang="en-US"/>
              <a:pPr/>
              <a:t>‹#›</a:t>
            </a:fld>
            <a:endParaRPr lang="en-US" altLang="en-US"/>
          </a:p>
        </p:txBody>
      </p:sp>
    </p:spTree>
    <p:extLst>
      <p:ext uri="{BB962C8B-B14F-4D97-AF65-F5344CB8AC3E}">
        <p14:creationId xmlns:p14="http://schemas.microsoft.com/office/powerpoint/2010/main" val="200710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03090A7-3E16-3242-9689-8BACF795A8AC}"/>
              </a:ext>
            </a:extLst>
          </p:cNvPr>
          <p:cNvSpPr>
            <a:spLocks noGrp="1"/>
          </p:cNvSpPr>
          <p:nvPr>
            <p:ph type="dt" sz="half" idx="10"/>
          </p:nvPr>
        </p:nvSpPr>
        <p:spPr/>
        <p:txBody>
          <a:bodyPr/>
          <a:lstStyle>
            <a:lvl1pPr defTabSz="914400">
              <a:defRPr/>
            </a:lvl1pPr>
          </a:lstStyle>
          <a:p>
            <a:fld id="{55A16091-A183-B742-B528-BCEEF60DA49D}" type="datetimeFigureOut">
              <a:rPr lang="en-US" altLang="en-US"/>
              <a:pPr/>
              <a:t>7/1/22</a:t>
            </a:fld>
            <a:endParaRPr lang="en-US" altLang="en-US"/>
          </a:p>
        </p:txBody>
      </p:sp>
      <p:sp>
        <p:nvSpPr>
          <p:cNvPr id="5" name="Footer Placeholder 4">
            <a:extLst>
              <a:ext uri="{FF2B5EF4-FFF2-40B4-BE49-F238E27FC236}">
                <a16:creationId xmlns:a16="http://schemas.microsoft.com/office/drawing/2014/main" id="{C6AEDC8C-8A59-5248-821A-22EB8B933A57}"/>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BA351CE4-FB6C-9E4C-A833-F70CD9AE0517}"/>
              </a:ext>
            </a:extLst>
          </p:cNvPr>
          <p:cNvSpPr>
            <a:spLocks noGrp="1"/>
          </p:cNvSpPr>
          <p:nvPr>
            <p:ph type="sldNum" sz="quarter" idx="12"/>
          </p:nvPr>
        </p:nvSpPr>
        <p:spPr/>
        <p:txBody>
          <a:bodyPr/>
          <a:lstStyle>
            <a:lvl1pPr defTabSz="914400">
              <a:defRPr/>
            </a:lvl1pPr>
          </a:lstStyle>
          <a:p>
            <a:fld id="{1DAF801B-85A9-DB48-B044-2857E75DA382}" type="slidenum">
              <a:rPr lang="en-US" altLang="en-US"/>
              <a:pPr/>
              <a:t>‹#›</a:t>
            </a:fld>
            <a:endParaRPr lang="en-US" altLang="en-US"/>
          </a:p>
        </p:txBody>
      </p:sp>
    </p:spTree>
    <p:extLst>
      <p:ext uri="{BB962C8B-B14F-4D97-AF65-F5344CB8AC3E}">
        <p14:creationId xmlns:p14="http://schemas.microsoft.com/office/powerpoint/2010/main" val="3371323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2380B2CA-57A0-F54F-81D4-792F0CF773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75D11C-E212-D942-A73D-8EED57525D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29ABDB-7F29-1D46-8858-32E705798206}"/>
              </a:ext>
            </a:extLst>
          </p:cNvPr>
          <p:cNvSpPr>
            <a:spLocks noGrp="1" noChangeArrowheads="1"/>
          </p:cNvSpPr>
          <p:nvPr>
            <p:ph type="sldNum" sz="quarter" idx="12"/>
          </p:nvPr>
        </p:nvSpPr>
        <p:spPr>
          <a:ln/>
        </p:spPr>
        <p:txBody>
          <a:bodyPr/>
          <a:lstStyle>
            <a:lvl1pPr>
              <a:defRPr/>
            </a:lvl1pPr>
          </a:lstStyle>
          <a:p>
            <a:fld id="{723F5D2F-998C-1244-AE9D-7E1BDEC92D07}" type="slidenum">
              <a:rPr lang="en-US" altLang="en-US"/>
              <a:pPr/>
              <a:t>‹#›</a:t>
            </a:fld>
            <a:endParaRPr lang="en-US" altLang="en-US"/>
          </a:p>
        </p:txBody>
      </p:sp>
    </p:spTree>
    <p:extLst>
      <p:ext uri="{BB962C8B-B14F-4D97-AF65-F5344CB8AC3E}">
        <p14:creationId xmlns:p14="http://schemas.microsoft.com/office/powerpoint/2010/main" val="3049498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FFD7148-0D58-CE4F-AF54-312C422AE02D}"/>
              </a:ext>
            </a:extLst>
          </p:cNvPr>
          <p:cNvSpPr>
            <a:spLocks noGrp="1"/>
          </p:cNvSpPr>
          <p:nvPr>
            <p:ph type="dt" sz="half" idx="10"/>
          </p:nvPr>
        </p:nvSpPr>
        <p:spPr/>
        <p:txBody>
          <a:bodyPr/>
          <a:lstStyle>
            <a:lvl1pPr defTabSz="914400">
              <a:defRPr/>
            </a:lvl1pPr>
          </a:lstStyle>
          <a:p>
            <a:fld id="{9B32218F-C106-744A-9267-6D4DEBDFF6D8}" type="datetimeFigureOut">
              <a:rPr lang="en-US" altLang="en-US"/>
              <a:pPr/>
              <a:t>7/1/22</a:t>
            </a:fld>
            <a:endParaRPr lang="en-US" altLang="en-US"/>
          </a:p>
        </p:txBody>
      </p:sp>
      <p:sp>
        <p:nvSpPr>
          <p:cNvPr id="6" name="Footer Placeholder 5">
            <a:extLst>
              <a:ext uri="{FF2B5EF4-FFF2-40B4-BE49-F238E27FC236}">
                <a16:creationId xmlns:a16="http://schemas.microsoft.com/office/drawing/2014/main" id="{C79B1140-9CD6-3C48-B61E-53D4E9E197EA}"/>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B98472DD-E79A-D64E-A8C2-0D2DAD08E022}"/>
              </a:ext>
            </a:extLst>
          </p:cNvPr>
          <p:cNvSpPr>
            <a:spLocks noGrp="1"/>
          </p:cNvSpPr>
          <p:nvPr>
            <p:ph type="sldNum" sz="quarter" idx="12"/>
          </p:nvPr>
        </p:nvSpPr>
        <p:spPr/>
        <p:txBody>
          <a:bodyPr/>
          <a:lstStyle>
            <a:lvl1pPr defTabSz="914400">
              <a:defRPr/>
            </a:lvl1pPr>
          </a:lstStyle>
          <a:p>
            <a:fld id="{06F4C4D7-179D-D143-8264-5141EF8F0DEC}" type="slidenum">
              <a:rPr lang="en-US" altLang="en-US"/>
              <a:pPr/>
              <a:t>‹#›</a:t>
            </a:fld>
            <a:endParaRPr lang="en-US" altLang="en-US"/>
          </a:p>
        </p:txBody>
      </p:sp>
    </p:spTree>
    <p:extLst>
      <p:ext uri="{BB962C8B-B14F-4D97-AF65-F5344CB8AC3E}">
        <p14:creationId xmlns:p14="http://schemas.microsoft.com/office/powerpoint/2010/main" val="4050531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F4ED6FC-2978-9B41-9DDB-9B9B6D937121}"/>
              </a:ext>
            </a:extLst>
          </p:cNvPr>
          <p:cNvSpPr>
            <a:spLocks noGrp="1"/>
          </p:cNvSpPr>
          <p:nvPr>
            <p:ph type="dt" sz="half" idx="10"/>
          </p:nvPr>
        </p:nvSpPr>
        <p:spPr/>
        <p:txBody>
          <a:bodyPr/>
          <a:lstStyle>
            <a:lvl1pPr defTabSz="914400">
              <a:defRPr/>
            </a:lvl1pPr>
          </a:lstStyle>
          <a:p>
            <a:fld id="{9A57F81D-1742-5342-84C3-40868287C01F}" type="datetimeFigureOut">
              <a:rPr lang="en-US" altLang="en-US"/>
              <a:pPr/>
              <a:t>7/1/22</a:t>
            </a:fld>
            <a:endParaRPr lang="en-US" altLang="en-US"/>
          </a:p>
        </p:txBody>
      </p:sp>
      <p:sp>
        <p:nvSpPr>
          <p:cNvPr id="8" name="Footer Placeholder 7">
            <a:extLst>
              <a:ext uri="{FF2B5EF4-FFF2-40B4-BE49-F238E27FC236}">
                <a16:creationId xmlns:a16="http://schemas.microsoft.com/office/drawing/2014/main" id="{D9D770F7-849C-C642-A3D3-7731423D0D5D}"/>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2C8DBE0B-B48D-5743-BBFC-391F0F98C0DA}"/>
              </a:ext>
            </a:extLst>
          </p:cNvPr>
          <p:cNvSpPr>
            <a:spLocks noGrp="1"/>
          </p:cNvSpPr>
          <p:nvPr>
            <p:ph type="sldNum" sz="quarter" idx="12"/>
          </p:nvPr>
        </p:nvSpPr>
        <p:spPr/>
        <p:txBody>
          <a:bodyPr/>
          <a:lstStyle>
            <a:lvl1pPr defTabSz="914400">
              <a:defRPr/>
            </a:lvl1pPr>
          </a:lstStyle>
          <a:p>
            <a:fld id="{B2C805EA-96D8-2F47-B3EC-21EB42B1FB05}" type="slidenum">
              <a:rPr lang="en-US" altLang="en-US"/>
              <a:pPr/>
              <a:t>‹#›</a:t>
            </a:fld>
            <a:endParaRPr lang="en-US" altLang="en-US"/>
          </a:p>
        </p:txBody>
      </p:sp>
    </p:spTree>
    <p:extLst>
      <p:ext uri="{BB962C8B-B14F-4D97-AF65-F5344CB8AC3E}">
        <p14:creationId xmlns:p14="http://schemas.microsoft.com/office/powerpoint/2010/main" val="1607397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E29B26D-8F63-6440-8A44-CBE3C0C8592E}"/>
              </a:ext>
            </a:extLst>
          </p:cNvPr>
          <p:cNvSpPr>
            <a:spLocks noGrp="1"/>
          </p:cNvSpPr>
          <p:nvPr>
            <p:ph type="dt" sz="half" idx="10"/>
          </p:nvPr>
        </p:nvSpPr>
        <p:spPr/>
        <p:txBody>
          <a:bodyPr/>
          <a:lstStyle>
            <a:lvl1pPr defTabSz="914400">
              <a:defRPr/>
            </a:lvl1pPr>
          </a:lstStyle>
          <a:p>
            <a:fld id="{77CC5C43-D316-F74C-AC2A-DAF752FCBD46}" type="datetimeFigureOut">
              <a:rPr lang="en-US" altLang="en-US"/>
              <a:pPr/>
              <a:t>7/1/22</a:t>
            </a:fld>
            <a:endParaRPr lang="en-US" altLang="en-US"/>
          </a:p>
        </p:txBody>
      </p:sp>
      <p:sp>
        <p:nvSpPr>
          <p:cNvPr id="4" name="Footer Placeholder 3">
            <a:extLst>
              <a:ext uri="{FF2B5EF4-FFF2-40B4-BE49-F238E27FC236}">
                <a16:creationId xmlns:a16="http://schemas.microsoft.com/office/drawing/2014/main" id="{83EEF836-51BF-AB45-97F5-2A3B9AF9B77D}"/>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30AC1C02-DCEB-BE49-9AE7-870B99B1B58C}"/>
              </a:ext>
            </a:extLst>
          </p:cNvPr>
          <p:cNvSpPr>
            <a:spLocks noGrp="1"/>
          </p:cNvSpPr>
          <p:nvPr>
            <p:ph type="sldNum" sz="quarter" idx="12"/>
          </p:nvPr>
        </p:nvSpPr>
        <p:spPr/>
        <p:txBody>
          <a:bodyPr/>
          <a:lstStyle>
            <a:lvl1pPr defTabSz="914400">
              <a:defRPr/>
            </a:lvl1pPr>
          </a:lstStyle>
          <a:p>
            <a:fld id="{E0D13C90-1700-7E44-B7B4-EF66B51E5BE8}" type="slidenum">
              <a:rPr lang="en-US" altLang="en-US"/>
              <a:pPr/>
              <a:t>‹#›</a:t>
            </a:fld>
            <a:endParaRPr lang="en-US" altLang="en-US"/>
          </a:p>
        </p:txBody>
      </p:sp>
    </p:spTree>
    <p:extLst>
      <p:ext uri="{BB962C8B-B14F-4D97-AF65-F5344CB8AC3E}">
        <p14:creationId xmlns:p14="http://schemas.microsoft.com/office/powerpoint/2010/main" val="13760607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9CB9FA-40CB-C14D-9399-D832CFDA01D8}"/>
              </a:ext>
            </a:extLst>
          </p:cNvPr>
          <p:cNvSpPr>
            <a:spLocks noGrp="1"/>
          </p:cNvSpPr>
          <p:nvPr>
            <p:ph type="dt" sz="half" idx="10"/>
          </p:nvPr>
        </p:nvSpPr>
        <p:spPr/>
        <p:txBody>
          <a:bodyPr/>
          <a:lstStyle>
            <a:lvl1pPr defTabSz="914400">
              <a:defRPr/>
            </a:lvl1pPr>
          </a:lstStyle>
          <a:p>
            <a:fld id="{FCB7B763-F71D-2F48-AD57-DFAB275E65B2}" type="datetimeFigureOut">
              <a:rPr lang="en-US" altLang="en-US"/>
              <a:pPr/>
              <a:t>7/1/22</a:t>
            </a:fld>
            <a:endParaRPr lang="en-US" altLang="en-US"/>
          </a:p>
        </p:txBody>
      </p:sp>
      <p:sp>
        <p:nvSpPr>
          <p:cNvPr id="3" name="Footer Placeholder 2">
            <a:extLst>
              <a:ext uri="{FF2B5EF4-FFF2-40B4-BE49-F238E27FC236}">
                <a16:creationId xmlns:a16="http://schemas.microsoft.com/office/drawing/2014/main" id="{9B8D0DC2-81A8-4144-9083-56CD1CEBA54F}"/>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70807241-0E6F-8C45-92BD-009A01AF128F}"/>
              </a:ext>
            </a:extLst>
          </p:cNvPr>
          <p:cNvSpPr>
            <a:spLocks noGrp="1"/>
          </p:cNvSpPr>
          <p:nvPr>
            <p:ph type="sldNum" sz="quarter" idx="12"/>
          </p:nvPr>
        </p:nvSpPr>
        <p:spPr/>
        <p:txBody>
          <a:bodyPr/>
          <a:lstStyle>
            <a:lvl1pPr defTabSz="914400">
              <a:defRPr/>
            </a:lvl1pPr>
          </a:lstStyle>
          <a:p>
            <a:fld id="{57B7E378-A65B-2D40-89CC-643C0A5F3C9A}" type="slidenum">
              <a:rPr lang="en-US" altLang="en-US"/>
              <a:pPr/>
              <a:t>‹#›</a:t>
            </a:fld>
            <a:endParaRPr lang="en-US" altLang="en-US"/>
          </a:p>
        </p:txBody>
      </p:sp>
    </p:spTree>
    <p:extLst>
      <p:ext uri="{BB962C8B-B14F-4D97-AF65-F5344CB8AC3E}">
        <p14:creationId xmlns:p14="http://schemas.microsoft.com/office/powerpoint/2010/main" val="2453053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6C7BCC8B-D347-F041-A793-AE59C556A457}"/>
              </a:ext>
            </a:extLst>
          </p:cNvPr>
          <p:cNvSpPr>
            <a:spLocks noGrp="1"/>
          </p:cNvSpPr>
          <p:nvPr>
            <p:ph type="dt" sz="half" idx="10"/>
          </p:nvPr>
        </p:nvSpPr>
        <p:spPr/>
        <p:txBody>
          <a:bodyPr/>
          <a:lstStyle>
            <a:lvl1pPr defTabSz="914400">
              <a:defRPr/>
            </a:lvl1pPr>
          </a:lstStyle>
          <a:p>
            <a:fld id="{9E51EA6D-7FCF-CF4E-9C25-3FB418329407}" type="datetimeFigureOut">
              <a:rPr lang="en-US" altLang="en-US"/>
              <a:pPr/>
              <a:t>7/1/22</a:t>
            </a:fld>
            <a:endParaRPr lang="en-US" altLang="en-US"/>
          </a:p>
        </p:txBody>
      </p:sp>
      <p:sp>
        <p:nvSpPr>
          <p:cNvPr id="6" name="Footer Placeholder 5">
            <a:extLst>
              <a:ext uri="{FF2B5EF4-FFF2-40B4-BE49-F238E27FC236}">
                <a16:creationId xmlns:a16="http://schemas.microsoft.com/office/drawing/2014/main" id="{945700C1-A969-2B4C-A49E-5D75A016ECA1}"/>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B8915629-6C68-0E46-A00D-380F08814326}"/>
              </a:ext>
            </a:extLst>
          </p:cNvPr>
          <p:cNvSpPr>
            <a:spLocks noGrp="1"/>
          </p:cNvSpPr>
          <p:nvPr>
            <p:ph type="sldNum" sz="quarter" idx="12"/>
          </p:nvPr>
        </p:nvSpPr>
        <p:spPr/>
        <p:txBody>
          <a:bodyPr/>
          <a:lstStyle>
            <a:lvl1pPr defTabSz="914400">
              <a:defRPr/>
            </a:lvl1pPr>
          </a:lstStyle>
          <a:p>
            <a:fld id="{B0AA1920-9068-3D40-A0F7-517396567E9A}" type="slidenum">
              <a:rPr lang="en-US" altLang="en-US"/>
              <a:pPr/>
              <a:t>‹#›</a:t>
            </a:fld>
            <a:endParaRPr lang="en-US" altLang="en-US"/>
          </a:p>
        </p:txBody>
      </p:sp>
    </p:spTree>
    <p:extLst>
      <p:ext uri="{BB962C8B-B14F-4D97-AF65-F5344CB8AC3E}">
        <p14:creationId xmlns:p14="http://schemas.microsoft.com/office/powerpoint/2010/main" val="11575086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a:extLst>
              <a:ext uri="{FF2B5EF4-FFF2-40B4-BE49-F238E27FC236}">
                <a16:creationId xmlns:a16="http://schemas.microsoft.com/office/drawing/2014/main" id="{B784A3D5-09C0-894B-91ED-61F34E410423}"/>
              </a:ext>
            </a:extLst>
          </p:cNvPr>
          <p:cNvSpPr>
            <a:spLocks noGrp="1"/>
          </p:cNvSpPr>
          <p:nvPr>
            <p:ph type="dt" sz="half" idx="10"/>
          </p:nvPr>
        </p:nvSpPr>
        <p:spPr/>
        <p:txBody>
          <a:bodyPr/>
          <a:lstStyle>
            <a:lvl1pPr defTabSz="914400">
              <a:defRPr/>
            </a:lvl1pPr>
          </a:lstStyle>
          <a:p>
            <a:fld id="{F3DE9017-FE76-634B-B1A0-89F9FA4F6D30}" type="datetimeFigureOut">
              <a:rPr lang="en-US" altLang="en-US"/>
              <a:pPr/>
              <a:t>7/1/22</a:t>
            </a:fld>
            <a:endParaRPr lang="en-US" altLang="en-US"/>
          </a:p>
        </p:txBody>
      </p:sp>
      <p:sp>
        <p:nvSpPr>
          <p:cNvPr id="6" name="Footer Placeholder 5">
            <a:extLst>
              <a:ext uri="{FF2B5EF4-FFF2-40B4-BE49-F238E27FC236}">
                <a16:creationId xmlns:a16="http://schemas.microsoft.com/office/drawing/2014/main" id="{6A3645CC-48D5-0E4E-B983-43A1BC853F35}"/>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16FA021A-9892-B54C-A283-342DCC19ABF7}"/>
              </a:ext>
            </a:extLst>
          </p:cNvPr>
          <p:cNvSpPr>
            <a:spLocks noGrp="1"/>
          </p:cNvSpPr>
          <p:nvPr>
            <p:ph type="sldNum" sz="quarter" idx="12"/>
          </p:nvPr>
        </p:nvSpPr>
        <p:spPr/>
        <p:txBody>
          <a:bodyPr/>
          <a:lstStyle>
            <a:lvl1pPr defTabSz="914400">
              <a:defRPr/>
            </a:lvl1pPr>
          </a:lstStyle>
          <a:p>
            <a:fld id="{F09F6BCF-42AD-8C43-954C-00E31ACDDB89}" type="slidenum">
              <a:rPr lang="en-US" altLang="en-US"/>
              <a:pPr/>
              <a:t>‹#›</a:t>
            </a:fld>
            <a:endParaRPr lang="en-US" altLang="en-US"/>
          </a:p>
        </p:txBody>
      </p:sp>
    </p:spTree>
    <p:extLst>
      <p:ext uri="{BB962C8B-B14F-4D97-AF65-F5344CB8AC3E}">
        <p14:creationId xmlns:p14="http://schemas.microsoft.com/office/powerpoint/2010/main" val="3195715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A8F5E6A-174D-C645-A71A-CB822AA5F5F8}"/>
              </a:ext>
            </a:extLst>
          </p:cNvPr>
          <p:cNvSpPr>
            <a:spLocks noGrp="1"/>
          </p:cNvSpPr>
          <p:nvPr>
            <p:ph type="dt" sz="half" idx="10"/>
          </p:nvPr>
        </p:nvSpPr>
        <p:spPr/>
        <p:txBody>
          <a:bodyPr/>
          <a:lstStyle>
            <a:lvl1pPr defTabSz="914400">
              <a:defRPr/>
            </a:lvl1pPr>
          </a:lstStyle>
          <a:p>
            <a:fld id="{4CE50B13-B7B1-BA4B-B31F-C0AA20370CF7}" type="datetimeFigureOut">
              <a:rPr lang="en-US" altLang="en-US"/>
              <a:pPr/>
              <a:t>7/1/22</a:t>
            </a:fld>
            <a:endParaRPr lang="en-US" altLang="en-US"/>
          </a:p>
        </p:txBody>
      </p:sp>
      <p:sp>
        <p:nvSpPr>
          <p:cNvPr id="5" name="Footer Placeholder 4">
            <a:extLst>
              <a:ext uri="{FF2B5EF4-FFF2-40B4-BE49-F238E27FC236}">
                <a16:creationId xmlns:a16="http://schemas.microsoft.com/office/drawing/2014/main" id="{C5DD18FC-6206-244B-992B-97EF32C08035}"/>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401AF32C-B3A6-264B-9DC4-A65D87575AE1}"/>
              </a:ext>
            </a:extLst>
          </p:cNvPr>
          <p:cNvSpPr>
            <a:spLocks noGrp="1"/>
          </p:cNvSpPr>
          <p:nvPr>
            <p:ph type="sldNum" sz="quarter" idx="12"/>
          </p:nvPr>
        </p:nvSpPr>
        <p:spPr/>
        <p:txBody>
          <a:bodyPr/>
          <a:lstStyle>
            <a:lvl1pPr defTabSz="914400">
              <a:defRPr/>
            </a:lvl1pPr>
          </a:lstStyle>
          <a:p>
            <a:fld id="{82C12305-F7A3-5742-8081-27AB0C0E4F2F}" type="slidenum">
              <a:rPr lang="en-US" altLang="en-US"/>
              <a:pPr/>
              <a:t>‹#›</a:t>
            </a:fld>
            <a:endParaRPr lang="en-US" altLang="en-US"/>
          </a:p>
        </p:txBody>
      </p:sp>
    </p:spTree>
    <p:extLst>
      <p:ext uri="{BB962C8B-B14F-4D97-AF65-F5344CB8AC3E}">
        <p14:creationId xmlns:p14="http://schemas.microsoft.com/office/powerpoint/2010/main" val="927854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CE9CEE-F2FB-5749-B2CA-D2DD05605F42}"/>
              </a:ext>
            </a:extLst>
          </p:cNvPr>
          <p:cNvSpPr>
            <a:spLocks noGrp="1"/>
          </p:cNvSpPr>
          <p:nvPr>
            <p:ph type="dt" sz="half" idx="10"/>
          </p:nvPr>
        </p:nvSpPr>
        <p:spPr/>
        <p:txBody>
          <a:bodyPr/>
          <a:lstStyle>
            <a:lvl1pPr defTabSz="914400">
              <a:defRPr/>
            </a:lvl1pPr>
          </a:lstStyle>
          <a:p>
            <a:fld id="{0683BCE6-22D7-3C4E-A567-0DCBB53222AA}" type="datetimeFigureOut">
              <a:rPr lang="en-US" altLang="en-US"/>
              <a:pPr/>
              <a:t>7/1/22</a:t>
            </a:fld>
            <a:endParaRPr lang="en-US" altLang="en-US"/>
          </a:p>
        </p:txBody>
      </p:sp>
      <p:sp>
        <p:nvSpPr>
          <p:cNvPr id="5" name="Footer Placeholder 4">
            <a:extLst>
              <a:ext uri="{FF2B5EF4-FFF2-40B4-BE49-F238E27FC236}">
                <a16:creationId xmlns:a16="http://schemas.microsoft.com/office/drawing/2014/main" id="{CEE57D73-D8A1-A645-9051-2BD9BD43563A}"/>
              </a:ext>
            </a:extLst>
          </p:cNvPr>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96B4610A-416A-3C4D-9BBA-DBCBD37A1DD1}"/>
              </a:ext>
            </a:extLst>
          </p:cNvPr>
          <p:cNvSpPr>
            <a:spLocks noGrp="1"/>
          </p:cNvSpPr>
          <p:nvPr>
            <p:ph type="sldNum" sz="quarter" idx="12"/>
          </p:nvPr>
        </p:nvSpPr>
        <p:spPr/>
        <p:txBody>
          <a:bodyPr/>
          <a:lstStyle>
            <a:lvl1pPr defTabSz="914400">
              <a:defRPr/>
            </a:lvl1pPr>
          </a:lstStyle>
          <a:p>
            <a:fld id="{35A515FD-D604-CB4B-B58E-DD45A253F7C4}" type="slidenum">
              <a:rPr lang="en-US" altLang="en-US"/>
              <a:pPr/>
              <a:t>‹#›</a:t>
            </a:fld>
            <a:endParaRPr lang="en-US" altLang="en-US"/>
          </a:p>
        </p:txBody>
      </p:sp>
    </p:spTree>
    <p:extLst>
      <p:ext uri="{BB962C8B-B14F-4D97-AF65-F5344CB8AC3E}">
        <p14:creationId xmlns:p14="http://schemas.microsoft.com/office/powerpoint/2010/main" val="32216116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FA2FC090-364B-5A43-ABC4-8FD326CBE25D}"/>
              </a:ext>
            </a:extLst>
          </p:cNvPr>
          <p:cNvSpPr>
            <a:spLocks noGrp="1"/>
          </p:cNvSpPr>
          <p:nvPr>
            <p:ph type="dt" sz="half" idx="10"/>
          </p:nvPr>
        </p:nvSpPr>
        <p:spPr>
          <a:xfrm>
            <a:off x="457200" y="6245225"/>
            <a:ext cx="2133600" cy="476250"/>
          </a:xfrm>
        </p:spPr>
        <p:txBody>
          <a:bodyPr rtlCol="0"/>
          <a:lstStyle>
            <a:lvl1pPr defTabSz="914400"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7C907D50-929E-7A40-A609-46FCC183F1FC}"/>
              </a:ext>
            </a:extLst>
          </p:cNvPr>
          <p:cNvSpPr>
            <a:spLocks noGrp="1"/>
          </p:cNvSpPr>
          <p:nvPr>
            <p:ph type="ftr" sz="quarter" idx="11"/>
          </p:nvPr>
        </p:nvSpPr>
        <p:spPr>
          <a:xfrm>
            <a:off x="3124200" y="6245225"/>
            <a:ext cx="2895600" cy="476250"/>
          </a:xfrm>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5651CA2E-B2EC-914B-8408-ABFE213427AB}"/>
              </a:ext>
            </a:extLst>
          </p:cNvPr>
          <p:cNvSpPr>
            <a:spLocks noGrp="1"/>
          </p:cNvSpPr>
          <p:nvPr>
            <p:ph type="sldNum" sz="quarter" idx="12"/>
          </p:nvPr>
        </p:nvSpPr>
        <p:spPr>
          <a:xfrm>
            <a:off x="6553200" y="6245225"/>
            <a:ext cx="2133600" cy="476250"/>
          </a:xfrm>
        </p:spPr>
        <p:txBody>
          <a:bodyPr/>
          <a:lstStyle>
            <a:lvl1pPr defTabSz="914400">
              <a:defRPr/>
            </a:lvl1pPr>
          </a:lstStyle>
          <a:p>
            <a:fld id="{643FC002-EB32-D548-A54F-537706723BF3}" type="slidenum">
              <a:rPr lang="en-US" altLang="en-US"/>
              <a:pPr/>
              <a:t>‹#›</a:t>
            </a:fld>
            <a:endParaRPr lang="en-US" altLang="en-US"/>
          </a:p>
        </p:txBody>
      </p:sp>
    </p:spTree>
    <p:extLst>
      <p:ext uri="{BB962C8B-B14F-4D97-AF65-F5344CB8AC3E}">
        <p14:creationId xmlns:p14="http://schemas.microsoft.com/office/powerpoint/2010/main" val="3645967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GB"/>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CC1E48A-E511-A845-8F9F-E3C52DC50602}"/>
              </a:ext>
            </a:extLst>
          </p:cNvPr>
          <p:cNvSpPr>
            <a:spLocks noGrp="1"/>
          </p:cNvSpPr>
          <p:nvPr>
            <p:ph type="dt" sz="half" idx="10"/>
          </p:nvPr>
        </p:nvSpPr>
        <p:spPr>
          <a:xfrm>
            <a:off x="457200" y="6245225"/>
            <a:ext cx="2133600" cy="476250"/>
          </a:xfrm>
        </p:spPr>
        <p:txBody>
          <a:bodyPr rtlCol="0"/>
          <a:lstStyle>
            <a:lvl1pPr defTabSz="914400"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8" name="Footer Placeholder 7">
            <a:extLst>
              <a:ext uri="{FF2B5EF4-FFF2-40B4-BE49-F238E27FC236}">
                <a16:creationId xmlns:a16="http://schemas.microsoft.com/office/drawing/2014/main" id="{BC6F20E2-9DF2-5744-9433-73CBA917E7D9}"/>
              </a:ext>
            </a:extLst>
          </p:cNvPr>
          <p:cNvSpPr>
            <a:spLocks noGrp="1"/>
          </p:cNvSpPr>
          <p:nvPr>
            <p:ph type="ftr" sz="quarter" idx="11"/>
          </p:nvPr>
        </p:nvSpPr>
        <p:spPr>
          <a:xfrm>
            <a:off x="3124200" y="6245225"/>
            <a:ext cx="2895600" cy="476250"/>
          </a:xfrm>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22B4A9E7-B73A-DF4B-A264-1DD9258946A9}"/>
              </a:ext>
            </a:extLst>
          </p:cNvPr>
          <p:cNvSpPr>
            <a:spLocks noGrp="1"/>
          </p:cNvSpPr>
          <p:nvPr>
            <p:ph type="sldNum" sz="quarter" idx="12"/>
          </p:nvPr>
        </p:nvSpPr>
        <p:spPr>
          <a:xfrm>
            <a:off x="6553200" y="6245225"/>
            <a:ext cx="2133600" cy="476250"/>
          </a:xfrm>
        </p:spPr>
        <p:txBody>
          <a:bodyPr/>
          <a:lstStyle>
            <a:lvl1pPr defTabSz="914400">
              <a:defRPr/>
            </a:lvl1pPr>
          </a:lstStyle>
          <a:p>
            <a:fld id="{2E6D2F10-B5F4-2B41-9E20-857A8F9EB7FF}" type="slidenum">
              <a:rPr lang="en-US" altLang="en-US"/>
              <a:pPr/>
              <a:t>‹#›</a:t>
            </a:fld>
            <a:endParaRPr lang="en-US" altLang="en-US"/>
          </a:p>
        </p:txBody>
      </p:sp>
    </p:spTree>
    <p:extLst>
      <p:ext uri="{BB962C8B-B14F-4D97-AF65-F5344CB8AC3E}">
        <p14:creationId xmlns:p14="http://schemas.microsoft.com/office/powerpoint/2010/main" val="3798003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a:extLst>
              <a:ext uri="{FF2B5EF4-FFF2-40B4-BE49-F238E27FC236}">
                <a16:creationId xmlns:a16="http://schemas.microsoft.com/office/drawing/2014/main" id="{EFC6590D-99D6-2D4F-BD30-20BFE86049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556F58-6948-994C-97D6-14C9D45429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3A8482-9908-684A-8C2F-3725F754A3D0}"/>
              </a:ext>
            </a:extLst>
          </p:cNvPr>
          <p:cNvSpPr>
            <a:spLocks noGrp="1" noChangeArrowheads="1"/>
          </p:cNvSpPr>
          <p:nvPr>
            <p:ph type="sldNum" sz="quarter" idx="12"/>
          </p:nvPr>
        </p:nvSpPr>
        <p:spPr>
          <a:ln/>
        </p:spPr>
        <p:txBody>
          <a:bodyPr/>
          <a:lstStyle>
            <a:lvl1pPr>
              <a:defRPr/>
            </a:lvl1pPr>
          </a:lstStyle>
          <a:p>
            <a:fld id="{DE45266D-38C8-2F45-85F0-EAAAE3AE4B40}" type="slidenum">
              <a:rPr lang="en-US" altLang="en-US"/>
              <a:pPr/>
              <a:t>‹#›</a:t>
            </a:fld>
            <a:endParaRPr lang="en-US" altLang="en-US"/>
          </a:p>
        </p:txBody>
      </p:sp>
    </p:spTree>
    <p:extLst>
      <p:ext uri="{BB962C8B-B14F-4D97-AF65-F5344CB8AC3E}">
        <p14:creationId xmlns:p14="http://schemas.microsoft.com/office/powerpoint/2010/main" val="571798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SmartArt Placeholder 2"/>
          <p:cNvSpPr>
            <a:spLocks noGrp="1"/>
          </p:cNvSpPr>
          <p:nvPr>
            <p:ph type="dgm" idx="1"/>
          </p:nvPr>
        </p:nvSpPr>
        <p:spPr>
          <a:xfrm>
            <a:off x="457200" y="1600200"/>
            <a:ext cx="8229600" cy="4525963"/>
          </a:xfrm>
        </p:spPr>
        <p:txBody>
          <a:bodyPr rtlCol="0">
            <a:normAutofit/>
          </a:bodyPr>
          <a:lstStyle/>
          <a:p>
            <a:pPr lvl="0"/>
            <a:endParaRPr lang="en-US" noProof="0"/>
          </a:p>
        </p:txBody>
      </p:sp>
      <p:sp>
        <p:nvSpPr>
          <p:cNvPr id="4" name="Date Placeholder 3">
            <a:extLst>
              <a:ext uri="{FF2B5EF4-FFF2-40B4-BE49-F238E27FC236}">
                <a16:creationId xmlns:a16="http://schemas.microsoft.com/office/drawing/2014/main" id="{36B0C3E2-4D33-6A42-8970-261D44F5BA16}"/>
              </a:ext>
            </a:extLst>
          </p:cNvPr>
          <p:cNvSpPr>
            <a:spLocks noGrp="1"/>
          </p:cNvSpPr>
          <p:nvPr>
            <p:ph type="dt" sz="half" idx="10"/>
          </p:nvPr>
        </p:nvSpPr>
        <p:spPr>
          <a:xfrm>
            <a:off x="457200" y="6245225"/>
            <a:ext cx="2133600" cy="476250"/>
          </a:xfrm>
        </p:spPr>
        <p:txBody>
          <a:bodyPr rtlCol="0"/>
          <a:lstStyle>
            <a:lvl1pPr defTabSz="914400"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5" name="Footer Placeholder 4">
            <a:extLst>
              <a:ext uri="{FF2B5EF4-FFF2-40B4-BE49-F238E27FC236}">
                <a16:creationId xmlns:a16="http://schemas.microsoft.com/office/drawing/2014/main" id="{3D55C8A3-70EA-CF48-A4AE-AA1CE106511E}"/>
              </a:ext>
            </a:extLst>
          </p:cNvPr>
          <p:cNvSpPr>
            <a:spLocks noGrp="1"/>
          </p:cNvSpPr>
          <p:nvPr>
            <p:ph type="ftr" sz="quarter" idx="11"/>
          </p:nvPr>
        </p:nvSpPr>
        <p:spPr>
          <a:xfrm>
            <a:off x="3124200" y="6245225"/>
            <a:ext cx="2895600" cy="476250"/>
          </a:xfrm>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9F3904F-11EF-9848-BAA7-720B49FE3370}"/>
              </a:ext>
            </a:extLst>
          </p:cNvPr>
          <p:cNvSpPr>
            <a:spLocks noGrp="1"/>
          </p:cNvSpPr>
          <p:nvPr>
            <p:ph type="sldNum" sz="quarter" idx="12"/>
          </p:nvPr>
        </p:nvSpPr>
        <p:spPr>
          <a:xfrm>
            <a:off x="6553200" y="6245225"/>
            <a:ext cx="2133600" cy="476250"/>
          </a:xfrm>
        </p:spPr>
        <p:txBody>
          <a:bodyPr/>
          <a:lstStyle>
            <a:lvl1pPr defTabSz="914400">
              <a:defRPr/>
            </a:lvl1pPr>
          </a:lstStyle>
          <a:p>
            <a:fld id="{58B1833A-E95D-0945-B41B-BD38F294D799}" type="slidenum">
              <a:rPr lang="en-US" altLang="en-US"/>
              <a:pPr/>
              <a:t>‹#›</a:t>
            </a:fld>
            <a:endParaRPr lang="en-US" altLang="en-US"/>
          </a:p>
        </p:txBody>
      </p:sp>
    </p:spTree>
    <p:extLst>
      <p:ext uri="{BB962C8B-B14F-4D97-AF65-F5344CB8AC3E}">
        <p14:creationId xmlns:p14="http://schemas.microsoft.com/office/powerpoint/2010/main" val="1278090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8934D666-2F79-9940-AE46-6066D8CDE4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E372E1E-041B-3C47-952F-5EEABAF40C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D66272-9E95-E141-B428-4733A52B56BF}"/>
              </a:ext>
            </a:extLst>
          </p:cNvPr>
          <p:cNvSpPr>
            <a:spLocks noGrp="1" noChangeArrowheads="1"/>
          </p:cNvSpPr>
          <p:nvPr>
            <p:ph type="sldNum" sz="quarter" idx="12"/>
          </p:nvPr>
        </p:nvSpPr>
        <p:spPr>
          <a:ln/>
        </p:spPr>
        <p:txBody>
          <a:bodyPr/>
          <a:lstStyle>
            <a:lvl1pPr>
              <a:defRPr/>
            </a:lvl1pPr>
          </a:lstStyle>
          <a:p>
            <a:fld id="{53777138-8ADE-CC40-8223-49896497BBD7}" type="slidenum">
              <a:rPr lang="en-US" altLang="en-US"/>
              <a:pPr/>
              <a:t>‹#›</a:t>
            </a:fld>
            <a:endParaRPr lang="en-US" altLang="en-US"/>
          </a:p>
        </p:txBody>
      </p:sp>
    </p:spTree>
    <p:extLst>
      <p:ext uri="{BB962C8B-B14F-4D97-AF65-F5344CB8AC3E}">
        <p14:creationId xmlns:p14="http://schemas.microsoft.com/office/powerpoint/2010/main" val="1417001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85F04936-663D-374A-95A4-1B735411F9F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DA78706-324B-5743-BD90-70B895B92B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F6D0BA-CF4E-3947-A237-CC10B17FFE1C}"/>
              </a:ext>
            </a:extLst>
          </p:cNvPr>
          <p:cNvSpPr>
            <a:spLocks noGrp="1" noChangeArrowheads="1"/>
          </p:cNvSpPr>
          <p:nvPr>
            <p:ph type="sldNum" sz="quarter" idx="12"/>
          </p:nvPr>
        </p:nvSpPr>
        <p:spPr>
          <a:ln/>
        </p:spPr>
        <p:txBody>
          <a:bodyPr/>
          <a:lstStyle>
            <a:lvl1pPr>
              <a:defRPr/>
            </a:lvl1pPr>
          </a:lstStyle>
          <a:p>
            <a:fld id="{12042417-D4F4-DB4F-BD26-C273686A961E}" type="slidenum">
              <a:rPr lang="en-US" altLang="en-US"/>
              <a:pPr/>
              <a:t>‹#›</a:t>
            </a:fld>
            <a:endParaRPr lang="en-US" altLang="en-US"/>
          </a:p>
        </p:txBody>
      </p:sp>
    </p:spTree>
    <p:extLst>
      <p:ext uri="{BB962C8B-B14F-4D97-AF65-F5344CB8AC3E}">
        <p14:creationId xmlns:p14="http://schemas.microsoft.com/office/powerpoint/2010/main" val="1251415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a:extLst>
              <a:ext uri="{FF2B5EF4-FFF2-40B4-BE49-F238E27FC236}">
                <a16:creationId xmlns:a16="http://schemas.microsoft.com/office/drawing/2014/main" id="{B9461BF5-7433-8041-AE3F-BD01FC9BE88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81F30D8-11BC-934C-9E0A-313433C8E4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9C3D33D-53C1-CC49-8541-82BEF73CE630}"/>
              </a:ext>
            </a:extLst>
          </p:cNvPr>
          <p:cNvSpPr>
            <a:spLocks noGrp="1" noChangeArrowheads="1"/>
          </p:cNvSpPr>
          <p:nvPr>
            <p:ph type="sldNum" sz="quarter" idx="12"/>
          </p:nvPr>
        </p:nvSpPr>
        <p:spPr>
          <a:ln/>
        </p:spPr>
        <p:txBody>
          <a:bodyPr/>
          <a:lstStyle>
            <a:lvl1pPr>
              <a:defRPr/>
            </a:lvl1pPr>
          </a:lstStyle>
          <a:p>
            <a:fld id="{0839E44E-EB4B-E34E-B063-594C1C8129A0}" type="slidenum">
              <a:rPr lang="en-US" altLang="en-US"/>
              <a:pPr/>
              <a:t>‹#›</a:t>
            </a:fld>
            <a:endParaRPr lang="en-US" altLang="en-US"/>
          </a:p>
        </p:txBody>
      </p:sp>
    </p:spTree>
    <p:extLst>
      <p:ext uri="{BB962C8B-B14F-4D97-AF65-F5344CB8AC3E}">
        <p14:creationId xmlns:p14="http://schemas.microsoft.com/office/powerpoint/2010/main" val="1699284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a:extLst>
              <a:ext uri="{FF2B5EF4-FFF2-40B4-BE49-F238E27FC236}">
                <a16:creationId xmlns:a16="http://schemas.microsoft.com/office/drawing/2014/main" id="{185C421B-03E0-9441-88C6-FBEA7CBB37A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0E1FD25-07AC-A149-AB20-47D7ECA81A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D88F44E-2D91-7D48-A9B9-A2580797402B}"/>
              </a:ext>
            </a:extLst>
          </p:cNvPr>
          <p:cNvSpPr>
            <a:spLocks noGrp="1" noChangeArrowheads="1"/>
          </p:cNvSpPr>
          <p:nvPr>
            <p:ph type="sldNum" sz="quarter" idx="12"/>
          </p:nvPr>
        </p:nvSpPr>
        <p:spPr>
          <a:ln/>
        </p:spPr>
        <p:txBody>
          <a:bodyPr/>
          <a:lstStyle>
            <a:lvl1pPr>
              <a:defRPr/>
            </a:lvl1pPr>
          </a:lstStyle>
          <a:p>
            <a:fld id="{C7C9AC3B-1958-2547-9BD6-BF10036CA0A8}" type="slidenum">
              <a:rPr lang="en-US" altLang="en-US"/>
              <a:pPr/>
              <a:t>‹#›</a:t>
            </a:fld>
            <a:endParaRPr lang="en-US" altLang="en-US"/>
          </a:p>
        </p:txBody>
      </p:sp>
    </p:spTree>
    <p:extLst>
      <p:ext uri="{BB962C8B-B14F-4D97-AF65-F5344CB8AC3E}">
        <p14:creationId xmlns:p14="http://schemas.microsoft.com/office/powerpoint/2010/main" val="3710093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55C9C7-2BAD-E149-9B77-5996F51DB8B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A7E7279-6E19-B94C-9D0F-B06BAF0856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FFD478B-1391-5640-9F1F-3D0B8D1EE901}"/>
              </a:ext>
            </a:extLst>
          </p:cNvPr>
          <p:cNvSpPr>
            <a:spLocks noGrp="1" noChangeArrowheads="1"/>
          </p:cNvSpPr>
          <p:nvPr>
            <p:ph type="sldNum" sz="quarter" idx="12"/>
          </p:nvPr>
        </p:nvSpPr>
        <p:spPr>
          <a:ln/>
        </p:spPr>
        <p:txBody>
          <a:bodyPr/>
          <a:lstStyle>
            <a:lvl1pPr>
              <a:defRPr/>
            </a:lvl1pPr>
          </a:lstStyle>
          <a:p>
            <a:fld id="{9548B501-6F0D-2443-9DAD-51DCB29CD96D}" type="slidenum">
              <a:rPr lang="en-US" altLang="en-US"/>
              <a:pPr/>
              <a:t>‹#›</a:t>
            </a:fld>
            <a:endParaRPr lang="en-US" altLang="en-US"/>
          </a:p>
        </p:txBody>
      </p:sp>
    </p:spTree>
    <p:extLst>
      <p:ext uri="{BB962C8B-B14F-4D97-AF65-F5344CB8AC3E}">
        <p14:creationId xmlns:p14="http://schemas.microsoft.com/office/powerpoint/2010/main" val="1564804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a:extLst>
              <a:ext uri="{FF2B5EF4-FFF2-40B4-BE49-F238E27FC236}">
                <a16:creationId xmlns:a16="http://schemas.microsoft.com/office/drawing/2014/main" id="{C0B4E7EE-1E8B-D341-99DF-66C90EF2DF4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F71386-97E8-E149-8D0F-716797FF6F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B83C922-644D-9F43-955B-94F17A847D07}"/>
              </a:ext>
            </a:extLst>
          </p:cNvPr>
          <p:cNvSpPr>
            <a:spLocks noGrp="1" noChangeArrowheads="1"/>
          </p:cNvSpPr>
          <p:nvPr>
            <p:ph type="sldNum" sz="quarter" idx="12"/>
          </p:nvPr>
        </p:nvSpPr>
        <p:spPr>
          <a:ln/>
        </p:spPr>
        <p:txBody>
          <a:bodyPr/>
          <a:lstStyle>
            <a:lvl1pPr>
              <a:defRPr/>
            </a:lvl1pPr>
          </a:lstStyle>
          <a:p>
            <a:fld id="{E6E6F544-8467-D14B-B328-B0D51251B14D}" type="slidenum">
              <a:rPr lang="en-US" altLang="en-US"/>
              <a:pPr/>
              <a:t>‹#›</a:t>
            </a:fld>
            <a:endParaRPr lang="en-US" altLang="en-US"/>
          </a:p>
        </p:txBody>
      </p:sp>
    </p:spTree>
    <p:extLst>
      <p:ext uri="{BB962C8B-B14F-4D97-AF65-F5344CB8AC3E}">
        <p14:creationId xmlns:p14="http://schemas.microsoft.com/office/powerpoint/2010/main" val="236934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a:extLst>
              <a:ext uri="{FF2B5EF4-FFF2-40B4-BE49-F238E27FC236}">
                <a16:creationId xmlns:a16="http://schemas.microsoft.com/office/drawing/2014/main" id="{CEC9F6BD-F716-834E-8541-0FCAF6165D6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8605DE-F2F4-9A46-B08D-DC0A9C9AC78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A9EF72B-B86A-8B41-A707-7B0DB4AA9712}"/>
              </a:ext>
            </a:extLst>
          </p:cNvPr>
          <p:cNvSpPr>
            <a:spLocks noGrp="1" noChangeArrowheads="1"/>
          </p:cNvSpPr>
          <p:nvPr>
            <p:ph type="sldNum" sz="quarter" idx="12"/>
          </p:nvPr>
        </p:nvSpPr>
        <p:spPr>
          <a:ln/>
        </p:spPr>
        <p:txBody>
          <a:bodyPr/>
          <a:lstStyle>
            <a:lvl1pPr>
              <a:defRPr/>
            </a:lvl1pPr>
          </a:lstStyle>
          <a:p>
            <a:fld id="{0A03BA83-2A5C-304D-B0D0-7B4C5117D628}" type="slidenum">
              <a:rPr lang="en-US" altLang="en-US"/>
              <a:pPr/>
              <a:t>‹#›</a:t>
            </a:fld>
            <a:endParaRPr lang="en-US" altLang="en-US"/>
          </a:p>
        </p:txBody>
      </p:sp>
    </p:spTree>
    <p:extLst>
      <p:ext uri="{BB962C8B-B14F-4D97-AF65-F5344CB8AC3E}">
        <p14:creationId xmlns:p14="http://schemas.microsoft.com/office/powerpoint/2010/main" val="2432863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5152884-BEC9-7645-9C2F-AA1DF3258642}"/>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47" name="Rectangle 3">
            <a:extLst>
              <a:ext uri="{FF2B5EF4-FFF2-40B4-BE49-F238E27FC236}">
                <a16:creationId xmlns:a16="http://schemas.microsoft.com/office/drawing/2014/main" id="{D5D2C11C-A182-3047-8484-B007FDF0855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a:extLst>
              <a:ext uri="{FF2B5EF4-FFF2-40B4-BE49-F238E27FC236}">
                <a16:creationId xmlns:a16="http://schemas.microsoft.com/office/drawing/2014/main" id="{FFD0454A-65C1-0648-B93D-4A9D18810491}"/>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i="0">
                <a:latin typeface="Calibri" panose="020F0502020204030204" pitchFamily="34" charset="0"/>
                <a:ea typeface="ＭＳ Ｐゴシック" charset="0"/>
                <a:cs typeface="Calibri" panose="020F0502020204030204" pitchFamily="34" charset="0"/>
              </a:defRPr>
            </a:lvl1pPr>
          </a:lstStyle>
          <a:p>
            <a:pPr>
              <a:defRPr/>
            </a:pPr>
            <a:endParaRPr lang="en-US" dirty="0"/>
          </a:p>
        </p:txBody>
      </p:sp>
      <p:sp>
        <p:nvSpPr>
          <p:cNvPr id="6149" name="Rectangle 5">
            <a:extLst>
              <a:ext uri="{FF2B5EF4-FFF2-40B4-BE49-F238E27FC236}">
                <a16:creationId xmlns:a16="http://schemas.microsoft.com/office/drawing/2014/main" id="{82029794-21A9-9B43-8270-21AF679647B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i="0">
                <a:latin typeface="Calibri" panose="020F0502020204030204" pitchFamily="34" charset="0"/>
                <a:ea typeface="ＭＳ Ｐゴシック" charset="0"/>
                <a:cs typeface="Calibri" panose="020F0502020204030204" pitchFamily="34" charset="0"/>
              </a:defRPr>
            </a:lvl1pPr>
          </a:lstStyle>
          <a:p>
            <a:pPr>
              <a:defRPr/>
            </a:pPr>
            <a:endParaRPr lang="en-US" dirty="0"/>
          </a:p>
        </p:txBody>
      </p:sp>
      <p:sp>
        <p:nvSpPr>
          <p:cNvPr id="6150" name="Rectangle 6">
            <a:extLst>
              <a:ext uri="{FF2B5EF4-FFF2-40B4-BE49-F238E27FC236}">
                <a16:creationId xmlns:a16="http://schemas.microsoft.com/office/drawing/2014/main" id="{5FA52320-F0E2-924F-8F39-7ADC3835C807}"/>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i="0">
                <a:latin typeface="Calibri" panose="020F0502020204030204" pitchFamily="34" charset="0"/>
                <a:cs typeface="Calibri" panose="020F0502020204030204" pitchFamily="34" charset="0"/>
              </a:defRPr>
            </a:lvl1pPr>
          </a:lstStyle>
          <a:p>
            <a:fld id="{33A9A0BB-E1C3-5045-8ECE-588B191C6067}"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 id="2147483932" r:id="rId15"/>
    <p:sldLayoutId id="2147483933" r:id="rId16"/>
  </p:sldLayoutIdLst>
  <p:txStyles>
    <p:titleStyle>
      <a:lvl1pPr algn="ctr" rtl="0" eaLnBrk="0" fontAlgn="base" hangingPunct="0">
        <a:spcBef>
          <a:spcPct val="0"/>
        </a:spcBef>
        <a:spcAft>
          <a:spcPct val="0"/>
        </a:spcAft>
        <a:defRPr sz="4400" b="0" i="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0" i="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b="0" i="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rtl="0" eaLnBrk="0" fontAlgn="base" hangingPunct="0">
        <a:spcBef>
          <a:spcPct val="20000"/>
        </a:spcBef>
        <a:spcAft>
          <a:spcPct val="0"/>
        </a:spcAft>
        <a:buChar char="•"/>
        <a:defRPr sz="2400" b="0" i="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rtl="0" eaLnBrk="0" fontAlgn="base" hangingPunct="0">
        <a:spcBef>
          <a:spcPct val="20000"/>
        </a:spcBef>
        <a:spcAft>
          <a:spcPct val="0"/>
        </a:spcAft>
        <a:buChar char="–"/>
        <a:defRPr sz="2000" b="0" i="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rtl="0" eaLnBrk="0" fontAlgn="base" hangingPunct="0">
        <a:spcBef>
          <a:spcPct val="20000"/>
        </a:spcBef>
        <a:spcAft>
          <a:spcPct val="0"/>
        </a:spcAft>
        <a:buChar char="»"/>
        <a:defRPr sz="2000" b="0" i="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a:extLst>
              <a:ext uri="{FF2B5EF4-FFF2-40B4-BE49-F238E27FC236}">
                <a16:creationId xmlns:a16="http://schemas.microsoft.com/office/drawing/2014/main" id="{A42869ED-0B45-AC40-91BF-96FBBB5921D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8435" name="Text Placeholder 2">
            <a:extLst>
              <a:ext uri="{FF2B5EF4-FFF2-40B4-BE49-F238E27FC236}">
                <a16:creationId xmlns:a16="http://schemas.microsoft.com/office/drawing/2014/main" id="{3D9DB7CC-592D-7249-BFCB-F35396172B8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DB700F81-DA4F-8D4A-83A2-5F20F283B82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anose="020F0502020204030204" pitchFamily="34" charset="0"/>
              </a:defRPr>
            </a:lvl1pPr>
          </a:lstStyle>
          <a:p>
            <a:fld id="{30D962DF-D848-7D49-9C95-2EE718B6E203}" type="datetimeFigureOut">
              <a:rPr lang="en-US" altLang="en-US"/>
              <a:pPr/>
              <a:t>7/1/22</a:t>
            </a:fld>
            <a:endParaRPr lang="en-US" altLang="en-US"/>
          </a:p>
        </p:txBody>
      </p:sp>
      <p:sp>
        <p:nvSpPr>
          <p:cNvPr id="5" name="Footer Placeholder 4">
            <a:extLst>
              <a:ext uri="{FF2B5EF4-FFF2-40B4-BE49-F238E27FC236}">
                <a16:creationId xmlns:a16="http://schemas.microsoft.com/office/drawing/2014/main" id="{8D8777E2-21CF-E643-BD69-A46234833B9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B91D370-A94D-FA49-9C5C-DFC8D2CA369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anose="020F0502020204030204" pitchFamily="34" charset="0"/>
              </a:defRPr>
            </a:lvl1pPr>
          </a:lstStyle>
          <a:p>
            <a:fld id="{96AC86CF-C0AA-8744-AE64-DC44F6926CA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70E6BBE0-39FF-AB4D-A1E5-42A733DFBF74}"/>
              </a:ext>
            </a:extLst>
          </p:cNvPr>
          <p:cNvSpPr>
            <a:spLocks noGrp="1" noChangeArrowheads="1"/>
          </p:cNvSpPr>
          <p:nvPr>
            <p:ph type="ctrTitle"/>
          </p:nvPr>
        </p:nvSpPr>
        <p:spPr>
          <a:xfrm>
            <a:off x="685800" y="1400944"/>
            <a:ext cx="7772400" cy="1524000"/>
          </a:xfrm>
        </p:spPr>
        <p:txBody>
          <a:bodyPr/>
          <a:lstStyle/>
          <a:p>
            <a:pPr eaLnBrk="1" hangingPunct="1">
              <a:defRPr/>
            </a:pPr>
            <a:r>
              <a:rPr lang="en-GB" dirty="0"/>
              <a:t>Relative Clauses in Latin and Oscan</a:t>
            </a:r>
            <a:endParaRPr lang="en-US" sz="3600" dirty="0">
              <a:latin typeface="Times"/>
              <a:cs typeface="Times"/>
            </a:endParaRPr>
          </a:p>
        </p:txBody>
      </p:sp>
      <p:sp>
        <p:nvSpPr>
          <p:cNvPr id="176131" name="Rectangle 3">
            <a:extLst>
              <a:ext uri="{FF2B5EF4-FFF2-40B4-BE49-F238E27FC236}">
                <a16:creationId xmlns:a16="http://schemas.microsoft.com/office/drawing/2014/main" id="{71484640-02E1-2846-A185-F346E800FD1D}"/>
              </a:ext>
            </a:extLst>
          </p:cNvPr>
          <p:cNvSpPr>
            <a:spLocks noGrp="1" noChangeArrowheads="1"/>
          </p:cNvSpPr>
          <p:nvPr>
            <p:ph type="subTitle" idx="1"/>
          </p:nvPr>
        </p:nvSpPr>
        <p:spPr>
          <a:xfrm>
            <a:off x="3962400" y="4038600"/>
            <a:ext cx="4648200" cy="1752600"/>
          </a:xfrm>
        </p:spPr>
        <p:txBody>
          <a:bodyPr/>
          <a:lstStyle/>
          <a:p>
            <a:pPr eaLnBrk="1" hangingPunct="1">
              <a:defRPr/>
            </a:pPr>
            <a:r>
              <a:rPr lang="en-US" dirty="0"/>
              <a:t>James Clackson</a:t>
            </a:r>
          </a:p>
          <a:p>
            <a:pPr eaLnBrk="1" hangingPunct="1">
              <a:defRPr/>
            </a:pPr>
            <a:r>
              <a:rPr lang="en-US" dirty="0"/>
              <a:t>University of Cambridge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942F-1307-F073-FD11-AA86E8A84E4A}"/>
              </a:ext>
            </a:extLst>
          </p:cNvPr>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Is </a:t>
            </a:r>
            <a:r>
              <a:rPr lang="en-US" sz="3200" dirty="0" err="1">
                <a:latin typeface="Calibri" panose="020F0502020204030204" pitchFamily="34" charset="0"/>
                <a:cs typeface="Calibri" panose="020F0502020204030204" pitchFamily="34" charset="0"/>
              </a:rPr>
              <a:t>Vibis</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Aadirans</a:t>
            </a:r>
            <a:r>
              <a:rPr lang="en-US" sz="3200" dirty="0">
                <a:latin typeface="Calibri" panose="020F0502020204030204" pitchFamily="34" charset="0"/>
                <a:cs typeface="Calibri" panose="020F0502020204030204" pitchFamily="34" charset="0"/>
              </a:rPr>
              <a:t>’ relative clause also a Latinism?</a:t>
            </a:r>
            <a:endParaRPr lang="en-US" sz="3200" dirty="0"/>
          </a:p>
        </p:txBody>
      </p:sp>
      <p:sp>
        <p:nvSpPr>
          <p:cNvPr id="3" name="Content Placeholder 2">
            <a:extLst>
              <a:ext uri="{FF2B5EF4-FFF2-40B4-BE49-F238E27FC236}">
                <a16:creationId xmlns:a16="http://schemas.microsoft.com/office/drawing/2014/main" id="{753B6ACD-1208-3E1C-6205-552C914EF9F5}"/>
              </a:ext>
            </a:extLst>
          </p:cNvPr>
          <p:cNvSpPr>
            <a:spLocks noGrp="1"/>
          </p:cNvSpPr>
          <p:nvPr>
            <p:ph idx="1"/>
          </p:nvPr>
        </p:nvSpPr>
        <p:spPr/>
        <p:txBody>
          <a:bodyPr/>
          <a:lstStyle/>
          <a:p>
            <a:pPr marL="0" indent="0">
              <a:buNone/>
            </a:pPr>
            <a:r>
              <a:rPr lang="en-US" sz="1800" dirty="0">
                <a:latin typeface="Calibri" panose="020F0502020204030204" pitchFamily="34" charset="0"/>
                <a:cs typeface="Calibri" panose="020F0502020204030204" pitchFamily="34" charset="0"/>
              </a:rPr>
              <a:t>1</a:t>
            </a:r>
            <a:r>
              <a:rPr lang="en-US" sz="1800" baseline="30000" dirty="0">
                <a:latin typeface="Calibri" panose="020F0502020204030204" pitchFamily="34" charset="0"/>
                <a:cs typeface="Calibri" panose="020F0502020204030204" pitchFamily="34" charset="0"/>
              </a:rPr>
              <a:t>st</a:t>
            </a:r>
            <a:r>
              <a:rPr lang="en-US" sz="1800" dirty="0">
                <a:latin typeface="Calibri" panose="020F0502020204030204" pitchFamily="34" charset="0"/>
                <a:cs typeface="Calibri" panose="020F0502020204030204" pitchFamily="34" charset="0"/>
              </a:rPr>
              <a:t> century inscriptional example from Pompeii </a:t>
            </a:r>
          </a:p>
          <a:p>
            <a:pPr marL="0" indent="0">
              <a:buNone/>
            </a:pPr>
            <a:endParaRPr lang="en-US" sz="1800" dirty="0">
              <a:latin typeface="Calibri" panose="020F0502020204030204" pitchFamily="34" charset="0"/>
              <a:cs typeface="Calibri" panose="020F0502020204030204" pitchFamily="34" charset="0"/>
            </a:endParaRPr>
          </a:p>
          <a:p>
            <a:pPr marL="0" indent="0">
              <a:buNone/>
            </a:pPr>
            <a:r>
              <a:rPr lang="en-US" sz="1800" i="1" dirty="0">
                <a:latin typeface="Calibri" panose="020F0502020204030204" pitchFamily="34" charset="0"/>
                <a:cs typeface="Calibri" panose="020F0502020204030204" pitchFamily="34" charset="0"/>
              </a:rPr>
              <a:t>	AE</a:t>
            </a:r>
            <a:r>
              <a:rPr lang="en-US" sz="1800" dirty="0">
                <a:latin typeface="Calibri" panose="020F0502020204030204" pitchFamily="34" charset="0"/>
                <a:cs typeface="Calibri" panose="020F0502020204030204" pitchFamily="34" charset="0"/>
              </a:rPr>
              <a:t> 1964, 160, 3-5, from tomb of </a:t>
            </a:r>
            <a:r>
              <a:rPr lang="en-US" sz="1800" dirty="0" err="1">
                <a:latin typeface="Calibri" panose="020F0502020204030204" pitchFamily="34" charset="0"/>
                <a:cs typeface="Calibri" panose="020F0502020204030204" pitchFamily="34" charset="0"/>
              </a:rPr>
              <a:t>Vesonius</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Phileros</a:t>
            </a:r>
            <a:endParaRPr lang="en-US" sz="1800" dirty="0">
              <a:latin typeface="Calibri" panose="020F0502020204030204" pitchFamily="34" charset="0"/>
              <a:cs typeface="Calibri" panose="020F0502020204030204" pitchFamily="34" charset="0"/>
            </a:endParaRPr>
          </a:p>
          <a:p>
            <a:pPr marL="0" indent="0">
              <a:buNone/>
            </a:pPr>
            <a:endParaRPr lang="en-US" sz="1800" dirty="0">
              <a:latin typeface="Calibri" panose="020F0502020204030204" pitchFamily="34" charset="0"/>
              <a:cs typeface="Calibri" panose="020F0502020204030204" pitchFamily="34" charset="0"/>
            </a:endParaRPr>
          </a:p>
          <a:p>
            <a:pPr marL="0" indent="0">
              <a:buNone/>
            </a:pPr>
            <a:r>
              <a:rPr lang="en-US" sz="1800" i="1"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amicum</a:t>
            </a:r>
            <a:r>
              <a:rPr lang="en-US" sz="1800" i="1" u="sng"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hunc</a:t>
            </a:r>
            <a:r>
              <a:rPr lang="en-US" sz="1800" i="1" u="sng"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quem</a:t>
            </a:r>
            <a:r>
              <a:rPr lang="en-US" sz="1800" i="1" u="sng" dirty="0">
                <a:latin typeface="Calibri" panose="020F0502020204030204" pitchFamily="34" charset="0"/>
                <a:cs typeface="Calibri" panose="020F0502020204030204" pitchFamily="34" charset="0"/>
              </a:rPr>
              <a:t> </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speraueram</a:t>
            </a:r>
            <a:r>
              <a:rPr lang="en-US" sz="1800" i="1" dirty="0">
                <a:latin typeface="Calibri" panose="020F0502020204030204" pitchFamily="34" charset="0"/>
                <a:cs typeface="Calibri" panose="020F0502020204030204" pitchFamily="34" charset="0"/>
              </a:rPr>
              <a:t> mi </a:t>
            </a:r>
            <a:r>
              <a:rPr lang="en-US" sz="1800" i="1" dirty="0" err="1">
                <a:latin typeface="Calibri" panose="020F0502020204030204" pitchFamily="34" charset="0"/>
                <a:cs typeface="Calibri" panose="020F0502020204030204" pitchFamily="34" charset="0"/>
              </a:rPr>
              <a:t>esse</a:t>
            </a:r>
            <a:r>
              <a:rPr lang="en-US" sz="1800" i="1" dirty="0">
                <a:latin typeface="Calibri" panose="020F0502020204030204" pitchFamily="34" charset="0"/>
                <a:cs typeface="Calibri" panose="020F0502020204030204" pitchFamily="34" charset="0"/>
              </a:rPr>
              <a:t> </a:t>
            </a:r>
          </a:p>
          <a:p>
            <a:pPr marL="0" indent="0">
              <a:buNone/>
            </a:pPr>
            <a:r>
              <a:rPr lang="en-US" sz="1800" i="1" dirty="0">
                <a:latin typeface="Calibri" panose="020F0502020204030204" pitchFamily="34" charset="0"/>
                <a:cs typeface="Calibri" panose="020F0502020204030204" pitchFamily="34" charset="0"/>
              </a:rPr>
              <a:t>		</a:t>
            </a:r>
            <a:r>
              <a:rPr lang="en-US" sz="1800" i="1" u="sng" dirty="0">
                <a:latin typeface="Calibri" panose="020F0502020204030204" pitchFamily="34" charset="0"/>
                <a:cs typeface="Calibri" panose="020F0502020204030204" pitchFamily="34" charset="0"/>
              </a:rPr>
              <a:t>ab </a:t>
            </a:r>
            <a:r>
              <a:rPr lang="en-US" sz="1800" i="1" u="sng" dirty="0" err="1">
                <a:latin typeface="Calibri" panose="020F0502020204030204" pitchFamily="34" charset="0"/>
                <a:cs typeface="Calibri" panose="020F0502020204030204" pitchFamily="34" charset="0"/>
              </a:rPr>
              <a:t>eo</a:t>
            </a:r>
            <a:r>
              <a:rPr lang="en-US" sz="1800" i="1" u="sng" dirty="0">
                <a:latin typeface="Calibri" panose="020F0502020204030204" pitchFamily="34" charset="0"/>
                <a:cs typeface="Calibri" panose="020F0502020204030204" pitchFamily="34" charset="0"/>
              </a:rPr>
              <a:t> </a:t>
            </a:r>
            <a:r>
              <a:rPr lang="en-US" sz="1800" i="1" dirty="0">
                <a:latin typeface="Calibri" panose="020F0502020204030204" pitchFamily="34" charset="0"/>
                <a:cs typeface="Calibri" panose="020F0502020204030204" pitchFamily="34" charset="0"/>
              </a:rPr>
              <a:t>mihi </a:t>
            </a:r>
            <a:r>
              <a:rPr lang="en-US" sz="1800" i="1" dirty="0" err="1">
                <a:latin typeface="Calibri" panose="020F0502020204030204" pitchFamily="34" charset="0"/>
                <a:cs typeface="Calibri" panose="020F0502020204030204" pitchFamily="34" charset="0"/>
              </a:rPr>
              <a:t>accusato</a:t>
            </a:r>
            <a:r>
              <a:rPr lang="en-US" sz="1800" i="1" dirty="0">
                <a:latin typeface="Calibri" panose="020F0502020204030204" pitchFamily="34" charset="0"/>
                <a:cs typeface="Calibri" panose="020F0502020204030204" pitchFamily="34" charset="0"/>
              </a:rPr>
              <a:t>/res </a:t>
            </a:r>
            <a:r>
              <a:rPr lang="en-US" sz="1800" i="1" dirty="0" err="1">
                <a:latin typeface="Calibri" panose="020F0502020204030204" pitchFamily="34" charset="0"/>
                <a:cs typeface="Calibri" panose="020F0502020204030204" pitchFamily="34" charset="0"/>
              </a:rPr>
              <a:t>subiecti</a:t>
            </a:r>
            <a:r>
              <a:rPr lang="en-US" sz="1800" i="1" dirty="0">
                <a:latin typeface="Calibri" panose="020F0502020204030204" pitchFamily="34" charset="0"/>
                <a:cs typeface="Calibri" panose="020F0502020204030204" pitchFamily="34" charset="0"/>
              </a:rPr>
              <a:t> et </a:t>
            </a:r>
            <a:r>
              <a:rPr lang="en-US" sz="1800" i="1" dirty="0" err="1">
                <a:latin typeface="Calibri" panose="020F0502020204030204" pitchFamily="34" charset="0"/>
                <a:cs typeface="Calibri" panose="020F0502020204030204" pitchFamily="34" charset="0"/>
              </a:rPr>
              <a:t>iudicia</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instaurata</a:t>
            </a:r>
            <a:r>
              <a:rPr lang="en-US" sz="1800" i="1" dirty="0">
                <a:latin typeface="Calibri" panose="020F0502020204030204" pitchFamily="34" charset="0"/>
                <a:cs typeface="Calibri" panose="020F0502020204030204" pitchFamily="34" charset="0"/>
              </a:rPr>
              <a:t> </a:t>
            </a:r>
          </a:p>
          <a:p>
            <a:pPr marL="0" indent="0">
              <a:buNone/>
            </a:pPr>
            <a:endParaRPr lang="en-US" sz="1800" i="1" dirty="0">
              <a:latin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cs typeface="Calibri" panose="020F0502020204030204" pitchFamily="34" charset="0"/>
              </a:rPr>
              <a:t>‘this friend I hoped I had, by him accusers have been brought forward against me and a lawsuit started’ (Probert &amp; Dickey 2016: 395)</a:t>
            </a:r>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2203666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942F-1307-F073-FD11-AA86E8A84E4A}"/>
              </a:ext>
            </a:extLst>
          </p:cNvPr>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Is </a:t>
            </a:r>
            <a:r>
              <a:rPr lang="en-US" sz="3200" dirty="0" err="1">
                <a:latin typeface="Calibri" panose="020F0502020204030204" pitchFamily="34" charset="0"/>
                <a:cs typeface="Calibri" panose="020F0502020204030204" pitchFamily="34" charset="0"/>
              </a:rPr>
              <a:t>Vibis</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Aadirans</a:t>
            </a:r>
            <a:r>
              <a:rPr lang="en-US" sz="3200" dirty="0">
                <a:latin typeface="Calibri" panose="020F0502020204030204" pitchFamily="34" charset="0"/>
                <a:cs typeface="Calibri" panose="020F0502020204030204" pitchFamily="34" charset="0"/>
              </a:rPr>
              <a:t>’ relative clause also a Latinism?</a:t>
            </a:r>
            <a:endParaRPr lang="en-US" sz="3200" dirty="0"/>
          </a:p>
        </p:txBody>
      </p:sp>
      <p:sp>
        <p:nvSpPr>
          <p:cNvPr id="3" name="Content Placeholder 2">
            <a:extLst>
              <a:ext uri="{FF2B5EF4-FFF2-40B4-BE49-F238E27FC236}">
                <a16:creationId xmlns:a16="http://schemas.microsoft.com/office/drawing/2014/main" id="{753B6ACD-1208-3E1C-6205-552C914EF9F5}"/>
              </a:ext>
            </a:extLst>
          </p:cNvPr>
          <p:cNvSpPr>
            <a:spLocks noGrp="1"/>
          </p:cNvSpPr>
          <p:nvPr>
            <p:ph idx="1"/>
          </p:nvPr>
        </p:nvSpPr>
        <p:spPr/>
        <p:txBody>
          <a:bodyPr/>
          <a:lstStyle/>
          <a:p>
            <a:pPr marL="0" indent="0">
              <a:buNone/>
            </a:pPr>
            <a:r>
              <a:rPr lang="en-US" sz="1800" dirty="0"/>
              <a:t>But text is longer: </a:t>
            </a:r>
          </a:p>
          <a:p>
            <a:pPr marL="0" indent="0">
              <a:buNone/>
            </a:pPr>
            <a:r>
              <a:rPr lang="en-US" sz="1800" i="1" dirty="0"/>
              <a:t>	   </a:t>
            </a:r>
            <a:r>
              <a:rPr lang="en-US" sz="1800" i="1" dirty="0" err="1"/>
              <a:t>Hospes</a:t>
            </a:r>
            <a:r>
              <a:rPr lang="en-US" sz="1800" i="1" dirty="0"/>
              <a:t> </a:t>
            </a:r>
            <a:r>
              <a:rPr lang="en-US" sz="1800" i="1" dirty="0" err="1"/>
              <a:t>paullisper</a:t>
            </a:r>
            <a:r>
              <a:rPr lang="en-US" sz="1800" i="1" dirty="0"/>
              <a:t> </a:t>
            </a:r>
            <a:r>
              <a:rPr lang="en-US" sz="1800" i="1" dirty="0" err="1"/>
              <a:t>morare</a:t>
            </a:r>
            <a:r>
              <a:rPr lang="en-US" sz="1800" i="1" dirty="0"/>
              <a:t> </a:t>
            </a:r>
          </a:p>
          <a:p>
            <a:pPr marL="0" indent="0">
              <a:buNone/>
            </a:pPr>
            <a:r>
              <a:rPr lang="en-US" sz="1800" i="1" dirty="0"/>
              <a:t>	       </a:t>
            </a:r>
            <a:r>
              <a:rPr lang="en-US" sz="1800" i="1" dirty="0" err="1"/>
              <a:t>si</a:t>
            </a:r>
            <a:r>
              <a:rPr lang="en-US" sz="1800" i="1" dirty="0"/>
              <a:t> non </a:t>
            </a:r>
            <a:r>
              <a:rPr lang="en-US" sz="1800" i="1" dirty="0" err="1"/>
              <a:t>est</a:t>
            </a:r>
            <a:r>
              <a:rPr lang="en-US" sz="1800" i="1" dirty="0"/>
              <a:t> </a:t>
            </a:r>
            <a:r>
              <a:rPr lang="en-US" sz="1800" i="1" dirty="0" err="1"/>
              <a:t>molestum</a:t>
            </a:r>
            <a:r>
              <a:rPr lang="en-US" sz="1800" i="1" dirty="0"/>
              <a:t> et quid evites </a:t>
            </a:r>
          </a:p>
          <a:p>
            <a:pPr marL="0" indent="0">
              <a:buNone/>
            </a:pPr>
            <a:r>
              <a:rPr lang="en-US" sz="1800" i="1" dirty="0"/>
              <a:t>	</a:t>
            </a:r>
            <a:r>
              <a:rPr lang="en-US" sz="1800" i="1" dirty="0" err="1"/>
              <a:t>cognosce</a:t>
            </a:r>
            <a:r>
              <a:rPr lang="en-US" sz="1800" i="1" dirty="0"/>
              <a:t> </a:t>
            </a:r>
            <a:r>
              <a:rPr lang="en-US" sz="1800" i="1" dirty="0" err="1"/>
              <a:t>amicum</a:t>
            </a:r>
            <a:r>
              <a:rPr lang="en-US" sz="1800" i="1" dirty="0"/>
              <a:t> </a:t>
            </a:r>
            <a:r>
              <a:rPr lang="en-US" sz="1800" i="1" dirty="0" err="1"/>
              <a:t>hunc</a:t>
            </a:r>
            <a:r>
              <a:rPr lang="en-US" sz="1800" i="1" dirty="0"/>
              <a:t> </a:t>
            </a:r>
            <a:r>
              <a:rPr lang="en-US" sz="1800" i="1" dirty="0" err="1"/>
              <a:t>quem</a:t>
            </a:r>
            <a:r>
              <a:rPr lang="en-US" sz="1800" i="1" dirty="0"/>
              <a:t> </a:t>
            </a:r>
          </a:p>
          <a:p>
            <a:pPr marL="0" indent="0">
              <a:buNone/>
            </a:pPr>
            <a:r>
              <a:rPr lang="en-US" sz="1800" i="1" dirty="0"/>
              <a:t>	</a:t>
            </a:r>
            <a:r>
              <a:rPr lang="en-US" sz="1800" i="1" dirty="0" err="1"/>
              <a:t>speraueram</a:t>
            </a:r>
            <a:r>
              <a:rPr lang="en-US" sz="1800" i="1" dirty="0"/>
              <a:t> mi </a:t>
            </a:r>
            <a:r>
              <a:rPr lang="en-US" sz="1800" i="1" dirty="0" err="1"/>
              <a:t>esse</a:t>
            </a:r>
            <a:r>
              <a:rPr lang="en-US" sz="1800" i="1" dirty="0"/>
              <a:t> ab </a:t>
            </a:r>
            <a:r>
              <a:rPr lang="en-US" sz="1800" i="1" dirty="0" err="1"/>
              <a:t>eo</a:t>
            </a:r>
            <a:r>
              <a:rPr lang="en-US" sz="1800" i="1" dirty="0"/>
              <a:t> mihi </a:t>
            </a:r>
            <a:r>
              <a:rPr lang="en-US" sz="1800" i="1" dirty="0" err="1"/>
              <a:t>accusato</a:t>
            </a:r>
            <a:endParaRPr lang="en-US" sz="1800" i="1" dirty="0"/>
          </a:p>
          <a:p>
            <a:pPr marL="0" indent="0">
              <a:buNone/>
            </a:pPr>
            <a:r>
              <a:rPr lang="en-US" sz="1800" i="1" dirty="0"/>
              <a:t>	res </a:t>
            </a:r>
            <a:r>
              <a:rPr lang="en-US" sz="1800" i="1" dirty="0" err="1"/>
              <a:t>subiecti</a:t>
            </a:r>
            <a:r>
              <a:rPr lang="en-US" sz="1800" i="1" dirty="0"/>
              <a:t> et </a:t>
            </a:r>
            <a:r>
              <a:rPr lang="en-US" sz="1800" i="1" dirty="0" err="1"/>
              <a:t>iudicia</a:t>
            </a:r>
            <a:r>
              <a:rPr lang="en-US" sz="1800" i="1" dirty="0"/>
              <a:t> </a:t>
            </a:r>
            <a:r>
              <a:rPr lang="en-US" sz="1800" i="1" dirty="0" err="1"/>
              <a:t>instaurata</a:t>
            </a:r>
            <a:r>
              <a:rPr lang="en-US" sz="1800" i="1" dirty="0"/>
              <a:t> </a:t>
            </a:r>
            <a:r>
              <a:rPr lang="en-US" sz="1800" i="1" dirty="0" err="1"/>
              <a:t>deis</a:t>
            </a:r>
            <a:r>
              <a:rPr lang="en-US" sz="1800" i="1" dirty="0"/>
              <a:t> </a:t>
            </a:r>
          </a:p>
          <a:p>
            <a:pPr marL="0" indent="0">
              <a:buNone/>
            </a:pPr>
            <a:r>
              <a:rPr lang="en-US" sz="1800" i="1" dirty="0"/>
              <a:t>	</a:t>
            </a:r>
            <a:r>
              <a:rPr lang="en-US" sz="1800" i="1" dirty="0" err="1"/>
              <a:t>gratias</a:t>
            </a:r>
            <a:r>
              <a:rPr lang="en-US" sz="1800" i="1" dirty="0"/>
              <a:t> ago et </a:t>
            </a:r>
            <a:r>
              <a:rPr lang="en-US" sz="1800" i="1" dirty="0" err="1"/>
              <a:t>meae</a:t>
            </a:r>
            <a:r>
              <a:rPr lang="en-US" sz="1800" i="1" dirty="0"/>
              <a:t> </a:t>
            </a:r>
            <a:r>
              <a:rPr lang="en-US" sz="1800" i="1" dirty="0" err="1"/>
              <a:t>innocentiae</a:t>
            </a:r>
            <a:r>
              <a:rPr lang="en-US" sz="1800" i="1" dirty="0"/>
              <a:t> omni </a:t>
            </a:r>
          </a:p>
          <a:p>
            <a:pPr marL="0" indent="0">
              <a:buNone/>
            </a:pPr>
            <a:r>
              <a:rPr lang="en-US" sz="1800" i="1" dirty="0"/>
              <a:t>	</a:t>
            </a:r>
            <a:r>
              <a:rPr lang="en-US" sz="1800" i="1" dirty="0" err="1"/>
              <a:t>molestia</a:t>
            </a:r>
            <a:r>
              <a:rPr lang="en-US" sz="1800" i="1" dirty="0"/>
              <a:t> </a:t>
            </a:r>
            <a:r>
              <a:rPr lang="en-US" sz="1800" i="1" dirty="0" err="1"/>
              <a:t>liberatus</a:t>
            </a:r>
            <a:r>
              <a:rPr lang="en-US" sz="1800" i="1" dirty="0"/>
              <a:t> sum qui nostrum </a:t>
            </a:r>
            <a:r>
              <a:rPr lang="en-US" sz="1800" i="1" dirty="0" err="1"/>
              <a:t>mentitur</a:t>
            </a:r>
            <a:r>
              <a:rPr lang="en-US" sz="1800" i="1" dirty="0"/>
              <a:t> </a:t>
            </a:r>
          </a:p>
          <a:p>
            <a:pPr marL="0" indent="0">
              <a:buNone/>
            </a:pPr>
            <a:r>
              <a:rPr lang="en-US" sz="1800" i="1" dirty="0"/>
              <a:t>	</a:t>
            </a:r>
            <a:r>
              <a:rPr lang="en-US" sz="1800" i="1" dirty="0" err="1"/>
              <a:t>eum</a:t>
            </a:r>
            <a:r>
              <a:rPr lang="en-US" sz="1800" i="1" dirty="0"/>
              <a:t> </a:t>
            </a:r>
            <a:r>
              <a:rPr lang="en-US" sz="1800" i="1" dirty="0" err="1"/>
              <a:t>nec</a:t>
            </a:r>
            <a:r>
              <a:rPr lang="en-US" sz="1800" i="1" dirty="0"/>
              <a:t> di penates </a:t>
            </a:r>
            <a:r>
              <a:rPr lang="en-US" sz="1800" i="1" dirty="0" err="1"/>
              <a:t>nec</a:t>
            </a:r>
            <a:r>
              <a:rPr lang="en-US" sz="1800" i="1" dirty="0"/>
              <a:t> </a:t>
            </a:r>
            <a:r>
              <a:rPr lang="en-US" sz="1800" i="1" dirty="0" err="1"/>
              <a:t>inferi</a:t>
            </a:r>
            <a:r>
              <a:rPr lang="en-US" sz="1800" i="1" dirty="0"/>
              <a:t> </a:t>
            </a:r>
            <a:r>
              <a:rPr lang="en-US" sz="1800" i="1" dirty="0" err="1"/>
              <a:t>recipiant</a:t>
            </a:r>
            <a:endParaRPr lang="en-US" sz="1800" i="1" dirty="0"/>
          </a:p>
          <a:p>
            <a:pPr marL="0" indent="0">
              <a:buNone/>
            </a:pPr>
            <a:r>
              <a:rPr lang="en-US" sz="1800" dirty="0"/>
              <a:t>Pinkster 2021: 491 ‘the accusative… may be due to preceding </a:t>
            </a:r>
            <a:r>
              <a:rPr lang="en-US" sz="1800" i="1" dirty="0" err="1"/>
              <a:t>cognosce</a:t>
            </a:r>
            <a:r>
              <a:rPr lang="en-US" sz="1800" dirty="0"/>
              <a:t> as a false start of an accusative and infinitive clause’ </a:t>
            </a:r>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1281389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942F-1307-F073-FD11-AA86E8A84E4A}"/>
              </a:ext>
            </a:extLst>
          </p:cNvPr>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Comparisons with other Oscan relative clauses</a:t>
            </a:r>
            <a:endParaRPr lang="en-US" sz="3200" dirty="0"/>
          </a:p>
        </p:txBody>
      </p:sp>
      <p:sp>
        <p:nvSpPr>
          <p:cNvPr id="3" name="Content Placeholder 2">
            <a:extLst>
              <a:ext uri="{FF2B5EF4-FFF2-40B4-BE49-F238E27FC236}">
                <a16:creationId xmlns:a16="http://schemas.microsoft.com/office/drawing/2014/main" id="{753B6ACD-1208-3E1C-6205-552C914EF9F5}"/>
              </a:ext>
            </a:extLst>
          </p:cNvPr>
          <p:cNvSpPr>
            <a:spLocks noGrp="1"/>
          </p:cNvSpPr>
          <p:nvPr>
            <p:ph idx="1"/>
          </p:nvPr>
        </p:nvSpPr>
        <p:spPr/>
        <p:txBody>
          <a:bodyPr/>
          <a:lstStyle/>
          <a:p>
            <a:pPr marL="0" indent="0">
              <a:buNone/>
            </a:pPr>
            <a:r>
              <a:rPr lang="en-US" sz="1800" dirty="0"/>
              <a:t>Oscan (including </a:t>
            </a:r>
            <a:r>
              <a:rPr lang="en-US" sz="1800" dirty="0" err="1"/>
              <a:t>Paelignian</a:t>
            </a:r>
            <a:r>
              <a:rPr lang="en-US" sz="1800" dirty="0"/>
              <a:t> etc.) relative clauses </a:t>
            </a:r>
          </a:p>
          <a:p>
            <a:pPr marL="0" indent="0">
              <a:buNone/>
            </a:pPr>
            <a:r>
              <a:rPr lang="en-US" sz="1800" dirty="0"/>
              <a:t>	formed with relative pronoun </a:t>
            </a:r>
            <a:r>
              <a:rPr lang="en-US" sz="1800" b="1" dirty="0" err="1"/>
              <a:t>púí</a:t>
            </a:r>
            <a:r>
              <a:rPr lang="en-US" sz="1800" b="1" dirty="0"/>
              <a:t>  </a:t>
            </a:r>
            <a:r>
              <a:rPr lang="en-US" sz="1800" dirty="0"/>
              <a:t>= Latin </a:t>
            </a:r>
            <a:r>
              <a:rPr lang="en-US" sz="1800" i="1" dirty="0"/>
              <a:t>qui  &lt; *</a:t>
            </a:r>
            <a:r>
              <a:rPr lang="en-US" sz="1800" i="1" dirty="0" err="1"/>
              <a:t>k</a:t>
            </a:r>
            <a:r>
              <a:rPr lang="en-US" sz="1800" i="1" baseline="30000" dirty="0" err="1"/>
              <a:t>w</a:t>
            </a:r>
            <a:r>
              <a:rPr lang="en-US" sz="1800" i="1" dirty="0" err="1"/>
              <a:t>o</a:t>
            </a:r>
            <a:r>
              <a:rPr lang="en-US" sz="1800" i="1" dirty="0"/>
              <a:t>-</a:t>
            </a:r>
            <a:r>
              <a:rPr lang="en-US" sz="1800" dirty="0"/>
              <a:t> c. 38 examples</a:t>
            </a:r>
          </a:p>
          <a:p>
            <a:pPr marL="0" indent="0">
              <a:buNone/>
            </a:pPr>
            <a:r>
              <a:rPr lang="en-US" sz="1800" dirty="0"/>
              <a:t>	formed with relative pronoun </a:t>
            </a:r>
            <a:r>
              <a:rPr lang="en-US" sz="1800" b="1" dirty="0" err="1"/>
              <a:t>pís</a:t>
            </a:r>
            <a:r>
              <a:rPr lang="en-US" sz="1800" b="1" dirty="0"/>
              <a:t> </a:t>
            </a:r>
            <a:r>
              <a:rPr lang="en-US" sz="1800" dirty="0"/>
              <a:t>= Latin </a:t>
            </a:r>
            <a:r>
              <a:rPr lang="en-US" sz="1800" i="1" dirty="0" err="1"/>
              <a:t>quis</a:t>
            </a:r>
            <a:r>
              <a:rPr lang="en-US" sz="1800" i="1" dirty="0"/>
              <a:t> &lt; *</a:t>
            </a:r>
            <a:r>
              <a:rPr lang="en-US" sz="1800" i="1" dirty="0" err="1"/>
              <a:t>k</a:t>
            </a:r>
            <a:r>
              <a:rPr lang="en-US" sz="1800" i="1" baseline="30000" dirty="0" err="1"/>
              <a:t>w</a:t>
            </a:r>
            <a:r>
              <a:rPr lang="en-US" sz="1800" i="1" dirty="0" err="1"/>
              <a:t>i</a:t>
            </a:r>
            <a:r>
              <a:rPr lang="en-US" sz="1800" i="1" dirty="0"/>
              <a:t>- </a:t>
            </a:r>
            <a:r>
              <a:rPr lang="en-US" sz="1800" dirty="0"/>
              <a:t> c. 6 examples </a:t>
            </a:r>
          </a:p>
          <a:p>
            <a:pPr marL="0" indent="0">
              <a:buNone/>
            </a:pPr>
            <a:endParaRPr lang="en-US" sz="1800" dirty="0"/>
          </a:p>
          <a:p>
            <a:pPr marL="0" indent="0">
              <a:buNone/>
            </a:pPr>
            <a:endParaRPr lang="en-US" sz="1800" b="1"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66918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942F-1307-F073-FD11-AA86E8A84E4A}"/>
              </a:ext>
            </a:extLst>
          </p:cNvPr>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Comparisons with other Oscan relative clauses</a:t>
            </a:r>
            <a:endParaRPr lang="en-US" sz="3200" dirty="0"/>
          </a:p>
        </p:txBody>
      </p:sp>
      <p:sp>
        <p:nvSpPr>
          <p:cNvPr id="3" name="Content Placeholder 2">
            <a:extLst>
              <a:ext uri="{FF2B5EF4-FFF2-40B4-BE49-F238E27FC236}">
                <a16:creationId xmlns:a16="http://schemas.microsoft.com/office/drawing/2014/main" id="{753B6ACD-1208-3E1C-6205-552C914EF9F5}"/>
              </a:ext>
            </a:extLst>
          </p:cNvPr>
          <p:cNvSpPr>
            <a:spLocks noGrp="1"/>
          </p:cNvSpPr>
          <p:nvPr>
            <p:ph idx="1"/>
          </p:nvPr>
        </p:nvSpPr>
        <p:spPr/>
        <p:txBody>
          <a:bodyPr/>
          <a:lstStyle/>
          <a:p>
            <a:pPr marL="0" indent="0">
              <a:buNone/>
            </a:pPr>
            <a:r>
              <a:rPr lang="en-US" sz="1800" dirty="0"/>
              <a:t>Oscan (including </a:t>
            </a:r>
            <a:r>
              <a:rPr lang="en-US" sz="1800" dirty="0" err="1"/>
              <a:t>Paelignian</a:t>
            </a:r>
            <a:r>
              <a:rPr lang="en-US" sz="1800" dirty="0"/>
              <a:t> etc.) relative clauses </a:t>
            </a:r>
          </a:p>
          <a:p>
            <a:pPr marL="0" indent="0">
              <a:buNone/>
            </a:pPr>
            <a:r>
              <a:rPr lang="en-US" sz="1800" dirty="0"/>
              <a:t>	formed with relative pronoun </a:t>
            </a:r>
            <a:r>
              <a:rPr lang="en-US" sz="1800" b="1" dirty="0" err="1"/>
              <a:t>púí</a:t>
            </a:r>
            <a:r>
              <a:rPr lang="en-US" sz="1800" b="1" dirty="0"/>
              <a:t>  </a:t>
            </a:r>
            <a:r>
              <a:rPr lang="en-US" sz="1800" dirty="0"/>
              <a:t>= Latin </a:t>
            </a:r>
            <a:r>
              <a:rPr lang="en-US" sz="1800" i="1" dirty="0"/>
              <a:t>qui  &lt; *</a:t>
            </a:r>
            <a:r>
              <a:rPr lang="en-US" sz="1800" i="1" dirty="0" err="1"/>
              <a:t>k</a:t>
            </a:r>
            <a:r>
              <a:rPr lang="en-US" sz="1800" i="1" baseline="30000" dirty="0" err="1"/>
              <a:t>w</a:t>
            </a:r>
            <a:r>
              <a:rPr lang="en-US" sz="1800" i="1" dirty="0" err="1"/>
              <a:t>o</a:t>
            </a:r>
            <a:r>
              <a:rPr lang="en-US" sz="1800" i="1" dirty="0"/>
              <a:t>-</a:t>
            </a:r>
            <a:r>
              <a:rPr lang="en-US" sz="1800" dirty="0"/>
              <a:t> c. 38 examples</a:t>
            </a:r>
          </a:p>
          <a:p>
            <a:pPr marL="0" indent="0">
              <a:buNone/>
            </a:pPr>
            <a:r>
              <a:rPr lang="en-US" sz="1800" dirty="0"/>
              <a:t>	formed with relative pronoun </a:t>
            </a:r>
            <a:r>
              <a:rPr lang="en-US" sz="1800" b="1" dirty="0" err="1"/>
              <a:t>pís</a:t>
            </a:r>
            <a:r>
              <a:rPr lang="en-US" sz="1800" b="1" dirty="0"/>
              <a:t> </a:t>
            </a:r>
            <a:r>
              <a:rPr lang="en-US" sz="1800" dirty="0"/>
              <a:t>= Latin </a:t>
            </a:r>
            <a:r>
              <a:rPr lang="en-US" sz="1800" i="1" dirty="0" err="1"/>
              <a:t>quis</a:t>
            </a:r>
            <a:r>
              <a:rPr lang="en-US" sz="1800" i="1" dirty="0"/>
              <a:t> &lt; *</a:t>
            </a:r>
            <a:r>
              <a:rPr lang="en-US" sz="1800" i="1" dirty="0" err="1"/>
              <a:t>k</a:t>
            </a:r>
            <a:r>
              <a:rPr lang="en-US" sz="1800" i="1" baseline="30000" dirty="0" err="1"/>
              <a:t>w</a:t>
            </a:r>
            <a:r>
              <a:rPr lang="en-US" sz="1800" i="1" dirty="0" err="1"/>
              <a:t>i</a:t>
            </a:r>
            <a:r>
              <a:rPr lang="en-US" sz="1800" i="1" dirty="0"/>
              <a:t>- </a:t>
            </a:r>
            <a:r>
              <a:rPr lang="en-US" sz="1800" dirty="0"/>
              <a:t> c. 6 examples </a:t>
            </a:r>
          </a:p>
          <a:p>
            <a:pPr marL="0" indent="0">
              <a:buNone/>
            </a:pPr>
            <a:endParaRPr lang="en-US" sz="1800" dirty="0"/>
          </a:p>
          <a:p>
            <a:pPr marL="0" indent="0">
              <a:buNone/>
            </a:pPr>
            <a:r>
              <a:rPr lang="en-US" sz="1800" dirty="0"/>
              <a:t>Of these, 10 are found  in the </a:t>
            </a:r>
            <a:r>
              <a:rPr lang="en-US" sz="1800" i="1" dirty="0"/>
              <a:t>Tabula </a:t>
            </a:r>
            <a:r>
              <a:rPr lang="en-US" sz="1800" i="1" dirty="0" err="1"/>
              <a:t>Bantina</a:t>
            </a:r>
            <a:r>
              <a:rPr lang="en-US" sz="1800" i="1" dirty="0"/>
              <a:t> </a:t>
            </a:r>
            <a:r>
              <a:rPr lang="en-US" sz="1800" dirty="0"/>
              <a:t>(</a:t>
            </a:r>
            <a:r>
              <a:rPr lang="en-US" sz="1800" dirty="0" err="1"/>
              <a:t>Bantia</a:t>
            </a:r>
            <a:r>
              <a:rPr lang="en-US" sz="1800" dirty="0"/>
              <a:t> 1 / </a:t>
            </a:r>
            <a:r>
              <a:rPr lang="en-US" sz="1800" i="1" dirty="0"/>
              <a:t> </a:t>
            </a:r>
            <a:r>
              <a:rPr lang="en-US" sz="1800" dirty="0"/>
              <a:t>Lu 1) an Oscan legal text of c. 100-91 BCE, written in Latin script and widely recognized to have heavy Latin influence.</a:t>
            </a:r>
          </a:p>
          <a:p>
            <a:pPr marL="0" indent="0">
              <a:buNone/>
            </a:pPr>
            <a:endParaRPr lang="en-US" sz="1800" b="1"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2269906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942F-1307-F073-FD11-AA86E8A84E4A}"/>
              </a:ext>
            </a:extLst>
          </p:cNvPr>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Comparisons with other Oscan relative clauses</a:t>
            </a:r>
            <a:endParaRPr lang="en-US" sz="3200" dirty="0"/>
          </a:p>
        </p:txBody>
      </p:sp>
      <p:sp>
        <p:nvSpPr>
          <p:cNvPr id="3" name="Content Placeholder 2">
            <a:extLst>
              <a:ext uri="{FF2B5EF4-FFF2-40B4-BE49-F238E27FC236}">
                <a16:creationId xmlns:a16="http://schemas.microsoft.com/office/drawing/2014/main" id="{753B6ACD-1208-3E1C-6205-552C914EF9F5}"/>
              </a:ext>
            </a:extLst>
          </p:cNvPr>
          <p:cNvSpPr>
            <a:spLocks noGrp="1"/>
          </p:cNvSpPr>
          <p:nvPr>
            <p:ph idx="1"/>
          </p:nvPr>
        </p:nvSpPr>
        <p:spPr/>
        <p:txBody>
          <a:bodyPr/>
          <a:lstStyle/>
          <a:p>
            <a:pPr marL="0" indent="0">
              <a:buNone/>
            </a:pPr>
            <a:r>
              <a:rPr lang="en-US" sz="1800" dirty="0"/>
              <a:t>Oscan (including </a:t>
            </a:r>
            <a:r>
              <a:rPr lang="en-US" sz="1800" dirty="0" err="1"/>
              <a:t>Paelignian</a:t>
            </a:r>
            <a:r>
              <a:rPr lang="en-US" sz="1800" dirty="0"/>
              <a:t> etc.) relative clauses </a:t>
            </a:r>
          </a:p>
          <a:p>
            <a:pPr marL="0" indent="0">
              <a:buNone/>
            </a:pPr>
            <a:r>
              <a:rPr lang="en-US" sz="1800" dirty="0"/>
              <a:t>	formed with relative pronoun </a:t>
            </a:r>
            <a:r>
              <a:rPr lang="en-US" sz="1800" b="1" dirty="0" err="1"/>
              <a:t>púí</a:t>
            </a:r>
            <a:r>
              <a:rPr lang="en-US" sz="1800" b="1" dirty="0"/>
              <a:t>  </a:t>
            </a:r>
            <a:r>
              <a:rPr lang="en-US" sz="1800" dirty="0"/>
              <a:t>= Latin </a:t>
            </a:r>
            <a:r>
              <a:rPr lang="en-US" sz="1800" i="1" dirty="0"/>
              <a:t>qui  &lt; *</a:t>
            </a:r>
            <a:r>
              <a:rPr lang="en-US" sz="1800" i="1" dirty="0" err="1"/>
              <a:t>k</a:t>
            </a:r>
            <a:r>
              <a:rPr lang="en-US" sz="1800" i="1" baseline="30000" dirty="0" err="1"/>
              <a:t>w</a:t>
            </a:r>
            <a:r>
              <a:rPr lang="en-US" sz="1800" i="1" dirty="0" err="1"/>
              <a:t>o</a:t>
            </a:r>
            <a:r>
              <a:rPr lang="en-US" sz="1800" i="1" dirty="0"/>
              <a:t>-</a:t>
            </a:r>
            <a:r>
              <a:rPr lang="en-US" sz="1800" dirty="0"/>
              <a:t> c. 38 examples</a:t>
            </a:r>
          </a:p>
          <a:p>
            <a:pPr marL="0" indent="0">
              <a:buNone/>
            </a:pPr>
            <a:r>
              <a:rPr lang="en-US" sz="1800" dirty="0"/>
              <a:t>	formed with relative pronoun </a:t>
            </a:r>
            <a:r>
              <a:rPr lang="en-US" sz="1800" b="1" dirty="0" err="1"/>
              <a:t>pís</a:t>
            </a:r>
            <a:r>
              <a:rPr lang="en-US" sz="1800" b="1" dirty="0"/>
              <a:t> </a:t>
            </a:r>
            <a:r>
              <a:rPr lang="en-US" sz="1800" dirty="0"/>
              <a:t>= Latin </a:t>
            </a:r>
            <a:r>
              <a:rPr lang="en-US" sz="1800" i="1" dirty="0" err="1"/>
              <a:t>quis</a:t>
            </a:r>
            <a:r>
              <a:rPr lang="en-US" sz="1800" i="1" dirty="0"/>
              <a:t> &lt; *</a:t>
            </a:r>
            <a:r>
              <a:rPr lang="en-US" sz="1800" i="1" dirty="0" err="1"/>
              <a:t>k</a:t>
            </a:r>
            <a:r>
              <a:rPr lang="en-US" sz="1800" i="1" baseline="30000" dirty="0" err="1"/>
              <a:t>w</a:t>
            </a:r>
            <a:r>
              <a:rPr lang="en-US" sz="1800" i="1" dirty="0" err="1"/>
              <a:t>i</a:t>
            </a:r>
            <a:r>
              <a:rPr lang="en-US" sz="1800" i="1" dirty="0"/>
              <a:t>- </a:t>
            </a:r>
            <a:r>
              <a:rPr lang="en-US" sz="1800" dirty="0"/>
              <a:t> c. 6 examples </a:t>
            </a:r>
          </a:p>
          <a:p>
            <a:pPr marL="0" indent="0">
              <a:buNone/>
            </a:pPr>
            <a:endParaRPr lang="en-US" sz="1800" dirty="0"/>
          </a:p>
          <a:p>
            <a:pPr marL="0" indent="0">
              <a:buNone/>
            </a:pPr>
            <a:r>
              <a:rPr lang="en-US" sz="1800" dirty="0"/>
              <a:t>Of these, 10 are found  in the </a:t>
            </a:r>
            <a:r>
              <a:rPr lang="en-US" sz="1800" i="1" dirty="0"/>
              <a:t>Tabula </a:t>
            </a:r>
            <a:r>
              <a:rPr lang="en-US" sz="1800" i="1" dirty="0" err="1"/>
              <a:t>Bantina</a:t>
            </a:r>
            <a:r>
              <a:rPr lang="en-US" sz="1800" i="1" dirty="0"/>
              <a:t> </a:t>
            </a:r>
            <a:r>
              <a:rPr lang="en-US" sz="1800" dirty="0"/>
              <a:t>(</a:t>
            </a:r>
            <a:r>
              <a:rPr lang="en-US" sz="1800" dirty="0" err="1"/>
              <a:t>Bantia</a:t>
            </a:r>
            <a:r>
              <a:rPr lang="en-US" sz="1800" dirty="0"/>
              <a:t> 1 / </a:t>
            </a:r>
            <a:r>
              <a:rPr lang="en-US" sz="1800" i="1" dirty="0"/>
              <a:t> </a:t>
            </a:r>
            <a:r>
              <a:rPr lang="en-US" sz="1800" dirty="0"/>
              <a:t>Lu 1) an Oscan legal text of c. 100-91 BCE, written in Latin script and widely recognized to have heavy Latin influence.</a:t>
            </a:r>
          </a:p>
          <a:p>
            <a:pPr marL="0" indent="0">
              <a:buNone/>
            </a:pPr>
            <a:endParaRPr lang="en-US" sz="1800" dirty="0"/>
          </a:p>
          <a:p>
            <a:pPr marL="0" indent="0">
              <a:buNone/>
            </a:pPr>
            <a:r>
              <a:rPr lang="en-US" sz="1800" dirty="0"/>
              <a:t>A further 13 are in the </a:t>
            </a:r>
            <a:r>
              <a:rPr lang="en-US" sz="1800" i="1" dirty="0"/>
              <a:t>Cippus </a:t>
            </a:r>
            <a:r>
              <a:rPr lang="en-US" sz="1800" i="1" dirty="0" err="1"/>
              <a:t>Abellanus</a:t>
            </a:r>
            <a:r>
              <a:rPr lang="en-US" sz="1800" i="1" dirty="0"/>
              <a:t> </a:t>
            </a:r>
            <a:r>
              <a:rPr lang="en-US" sz="1800" dirty="0"/>
              <a:t>(</a:t>
            </a:r>
            <a:r>
              <a:rPr lang="en-US" sz="1800" dirty="0" err="1"/>
              <a:t>Abella</a:t>
            </a:r>
            <a:r>
              <a:rPr lang="en-US" sz="1800" dirty="0"/>
              <a:t> 1 / Cm 1), c. 100 BCE, the record of an agreement about a temple on the border of two communities, which ‘shows clear evidence of influence of the drafting style of Roman legislation from C. Gracchus onwards’ (Crawford, </a:t>
            </a:r>
            <a:r>
              <a:rPr lang="en-US" sz="1800" i="1" dirty="0"/>
              <a:t>Imagines </a:t>
            </a:r>
            <a:r>
              <a:rPr lang="en-US" sz="1800" i="1" dirty="0" err="1"/>
              <a:t>Italicae</a:t>
            </a:r>
            <a:r>
              <a:rPr lang="en-US" sz="1800" dirty="0"/>
              <a:t> 887)</a:t>
            </a:r>
          </a:p>
          <a:p>
            <a:pPr marL="0" indent="0">
              <a:buNone/>
            </a:pPr>
            <a:endParaRPr lang="en-US" sz="1800" b="1"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p:txBody>
      </p:sp>
    </p:spTree>
    <p:extLst>
      <p:ext uri="{BB962C8B-B14F-4D97-AF65-F5344CB8AC3E}">
        <p14:creationId xmlns:p14="http://schemas.microsoft.com/office/powerpoint/2010/main" val="2955831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B4E52BF0-FF9C-7746-9EBD-C6C98D0A187A}"/>
              </a:ext>
            </a:extLst>
          </p:cNvPr>
          <p:cNvSpPr>
            <a:spLocks noGrp="1" noChangeArrowheads="1"/>
          </p:cNvSpPr>
          <p:nvPr>
            <p:ph type="title"/>
          </p:nvPr>
        </p:nvSpPr>
        <p:spPr>
          <a:xfrm>
            <a:off x="2123728" y="274638"/>
            <a:ext cx="6563072" cy="1143000"/>
          </a:xfrm>
        </p:spPr>
        <p:txBody>
          <a:bodyPr/>
          <a:lstStyle/>
          <a:p>
            <a:pPr eaLnBrk="1" hangingPunct="1">
              <a:defRPr/>
            </a:pPr>
            <a:r>
              <a:rPr lang="en-US" sz="3200" dirty="0"/>
              <a:t>Cippus </a:t>
            </a:r>
            <a:r>
              <a:rPr lang="en-US" sz="3200" dirty="0" err="1"/>
              <a:t>Abellanus</a:t>
            </a:r>
            <a:r>
              <a:rPr lang="en-US" sz="3200" dirty="0"/>
              <a:t> c. 100 BCE </a:t>
            </a:r>
          </a:p>
        </p:txBody>
      </p:sp>
      <p:pic>
        <p:nvPicPr>
          <p:cNvPr id="3" name="Picture 2" descr="A close up of a door&#10;&#10;Description automatically generated">
            <a:extLst>
              <a:ext uri="{FF2B5EF4-FFF2-40B4-BE49-F238E27FC236}">
                <a16:creationId xmlns:a16="http://schemas.microsoft.com/office/drawing/2014/main" id="{A463B3A1-36F6-6E4E-9FDF-526302BEE86D}"/>
              </a:ext>
            </a:extLst>
          </p:cNvPr>
          <p:cNvPicPr>
            <a:picLocks noChangeAspect="1"/>
          </p:cNvPicPr>
          <p:nvPr/>
        </p:nvPicPr>
        <p:blipFill>
          <a:blip r:embed="rId3"/>
          <a:stretch>
            <a:fillRect/>
          </a:stretch>
        </p:blipFill>
        <p:spPr>
          <a:xfrm>
            <a:off x="323528" y="718997"/>
            <a:ext cx="2459479" cy="5864365"/>
          </a:xfrm>
          <a:prstGeom prst="rect">
            <a:avLst/>
          </a:prstGeom>
        </p:spPr>
      </p:pic>
      <p:sp>
        <p:nvSpPr>
          <p:cNvPr id="2" name="Content Placeholder 1">
            <a:extLst>
              <a:ext uri="{FF2B5EF4-FFF2-40B4-BE49-F238E27FC236}">
                <a16:creationId xmlns:a16="http://schemas.microsoft.com/office/drawing/2014/main" id="{8AE0B2F2-2DC0-DEE2-8918-5E8C3F45B635}"/>
              </a:ext>
            </a:extLst>
          </p:cNvPr>
          <p:cNvSpPr>
            <a:spLocks noGrp="1"/>
          </p:cNvSpPr>
          <p:nvPr>
            <p:ph sz="half" idx="2"/>
          </p:nvPr>
        </p:nvSpPr>
        <p:spPr>
          <a:xfrm>
            <a:off x="3131840" y="1417638"/>
            <a:ext cx="3024336" cy="5165724"/>
          </a:xfrm>
        </p:spPr>
        <p:txBody>
          <a:bodyPr/>
          <a:lstStyle/>
          <a:p>
            <a:pPr marL="0" indent="0">
              <a:buNone/>
            </a:pPr>
            <a:r>
              <a:rPr lang="en-GB" sz="1800" dirty="0"/>
              <a:t>B 3-11</a:t>
            </a:r>
          </a:p>
          <a:p>
            <a:pPr marL="0" indent="0">
              <a:buNone/>
            </a:pPr>
            <a:r>
              <a:rPr lang="en-GB" sz="1800" b="1" dirty="0"/>
              <a:t>… [</a:t>
            </a:r>
            <a:r>
              <a:rPr lang="en-GB" sz="1800" b="1" dirty="0" err="1"/>
              <a:t>puf</a:t>
            </a:r>
            <a:r>
              <a:rPr lang="en-GB" sz="1800" b="1" dirty="0"/>
              <a:t>]</a:t>
            </a:r>
            <a:br>
              <a:rPr lang="en-GB" sz="1800" b="1" dirty="0"/>
            </a:br>
            <a:r>
              <a:rPr lang="en-GB" sz="1800" b="1" dirty="0" err="1"/>
              <a:t>herekleís</a:t>
            </a:r>
            <a:r>
              <a:rPr lang="en-GB" sz="1800" b="1" dirty="0"/>
              <a:t> </a:t>
            </a:r>
            <a:r>
              <a:rPr lang="en-GB" sz="1800" b="1" dirty="0" err="1"/>
              <a:t>fíísnú</a:t>
            </a:r>
            <a:r>
              <a:rPr lang="en-GB" sz="1800" b="1" dirty="0"/>
              <a:t> </a:t>
            </a:r>
            <a:r>
              <a:rPr lang="en-GB" sz="1800" b="1" dirty="0" err="1"/>
              <a:t>mefi</a:t>
            </a:r>
            <a:r>
              <a:rPr lang="en-GB" sz="1800" b="1" dirty="0"/>
              <a:t>[</a:t>
            </a:r>
            <a:r>
              <a:rPr lang="en-GB" sz="1800" b="1" dirty="0" err="1"/>
              <a:t>ú</a:t>
            </a:r>
            <a:r>
              <a:rPr lang="en-GB" sz="1800" b="1" dirty="0"/>
              <a:t>]</a:t>
            </a:r>
            <a:br>
              <a:rPr lang="en-GB" sz="1800" b="1" dirty="0"/>
            </a:br>
            <a:r>
              <a:rPr lang="en-GB" sz="1800" b="1" dirty="0" err="1"/>
              <a:t>íst</a:t>
            </a:r>
            <a:r>
              <a:rPr lang="en-GB" sz="1800" b="1" dirty="0"/>
              <a:t>, </a:t>
            </a:r>
            <a:r>
              <a:rPr lang="en-GB" sz="1800" b="1" dirty="0" err="1"/>
              <a:t>ehtrad</a:t>
            </a:r>
            <a:r>
              <a:rPr lang="en-GB" sz="1800" b="1" dirty="0"/>
              <a:t> </a:t>
            </a:r>
            <a:r>
              <a:rPr lang="en-GB" sz="1800" b="1" dirty="0" err="1"/>
              <a:t>feíhúss</a:t>
            </a:r>
            <a:r>
              <a:rPr lang="en-GB" sz="1800" b="1" dirty="0"/>
              <a:t> </a:t>
            </a:r>
            <a:r>
              <a:rPr lang="en-GB" sz="1800" b="1" u="sng" dirty="0" err="1"/>
              <a:t>pú</a:t>
            </a:r>
            <a:r>
              <a:rPr lang="en-GB" sz="1800" b="1" u="sng" dirty="0"/>
              <a:t>[s]</a:t>
            </a:r>
            <a:br>
              <a:rPr lang="en-GB" sz="1800" b="1" u="sng" dirty="0"/>
            </a:br>
            <a:r>
              <a:rPr lang="en-GB" sz="1800" b="1" u="sng" dirty="0" err="1"/>
              <a:t>herekleís</a:t>
            </a:r>
            <a:r>
              <a:rPr lang="en-GB" sz="1800" b="1" u="sng" dirty="0"/>
              <a:t> </a:t>
            </a:r>
            <a:r>
              <a:rPr lang="en-GB" sz="1800" b="1" u="sng" dirty="0" err="1"/>
              <a:t>f</a:t>
            </a:r>
            <a:r>
              <a:rPr lang="en-GB" sz="1800" b="1" dirty="0" err="1"/>
              <a:t>íí</a:t>
            </a:r>
            <a:r>
              <a:rPr lang="en-GB" sz="1800" b="1" u="sng" dirty="0" err="1"/>
              <a:t>snam</a:t>
            </a:r>
            <a:r>
              <a:rPr lang="en-GB" sz="1800" b="1" u="sng" dirty="0"/>
              <a:t> </a:t>
            </a:r>
            <a:r>
              <a:rPr lang="en-GB" sz="1800" b="1" u="sng" dirty="0" err="1"/>
              <a:t>amfr</a:t>
            </a:r>
            <a:r>
              <a:rPr lang="en-GB" sz="1800" b="1" u="sng" dirty="0"/>
              <a:t>-</a:t>
            </a:r>
            <a:br>
              <a:rPr lang="en-GB" sz="1800" b="1" u="sng" dirty="0"/>
            </a:br>
            <a:r>
              <a:rPr lang="en-GB" sz="1800" b="1" u="sng" dirty="0"/>
              <a:t>et</a:t>
            </a:r>
            <a:r>
              <a:rPr lang="en-GB" sz="1800" b="1" dirty="0"/>
              <a:t> pert </a:t>
            </a:r>
            <a:r>
              <a:rPr lang="en-GB" sz="1800" b="1" dirty="0" err="1"/>
              <a:t>víam</a:t>
            </a:r>
            <a:r>
              <a:rPr lang="en-GB" sz="1800" b="1" dirty="0"/>
              <a:t> </a:t>
            </a:r>
            <a:r>
              <a:rPr lang="en-GB" sz="1800" b="1" dirty="0" err="1"/>
              <a:t>pússtís</a:t>
            </a:r>
            <a:r>
              <a:rPr lang="en-GB" sz="1800" b="1" dirty="0"/>
              <a:t>,</a:t>
            </a:r>
            <a:br>
              <a:rPr lang="en-GB" sz="1800" b="1" dirty="0"/>
            </a:br>
            <a:r>
              <a:rPr lang="en-GB" sz="1800" b="1" u="sng" dirty="0" err="1"/>
              <a:t>paí</a:t>
            </a:r>
            <a:r>
              <a:rPr lang="en-GB" sz="1800" b="1" u="sng" dirty="0"/>
              <a:t> </a:t>
            </a:r>
            <a:r>
              <a:rPr lang="en-GB" sz="1800" b="1" u="sng" dirty="0" err="1"/>
              <a:t>íp</a:t>
            </a:r>
            <a:r>
              <a:rPr lang="en-GB" sz="1800" b="1" u="sng" dirty="0"/>
              <a:t> </a:t>
            </a:r>
            <a:r>
              <a:rPr lang="en-GB" sz="1800" b="1" u="sng" dirty="0" err="1"/>
              <a:t>íst</a:t>
            </a:r>
            <a:r>
              <a:rPr lang="en-GB" sz="1800" b="1" dirty="0"/>
              <a:t> </a:t>
            </a:r>
            <a:r>
              <a:rPr lang="en-GB" sz="1800" b="1" dirty="0" err="1"/>
              <a:t>pústin</a:t>
            </a:r>
            <a:r>
              <a:rPr lang="en-GB" sz="1800" b="1" dirty="0"/>
              <a:t> </a:t>
            </a:r>
            <a:r>
              <a:rPr lang="en-GB" sz="1800" b="1" dirty="0" err="1"/>
              <a:t>slagím</a:t>
            </a:r>
            <a:r>
              <a:rPr lang="en-GB" sz="1800" b="1" dirty="0"/>
              <a:t>,</a:t>
            </a:r>
          </a:p>
          <a:p>
            <a:pPr marL="0" indent="0">
              <a:buNone/>
            </a:pPr>
            <a:r>
              <a:rPr lang="en-GB" sz="1800" b="1" dirty="0" err="1"/>
              <a:t>senateís</a:t>
            </a:r>
            <a:r>
              <a:rPr lang="en-GB" sz="1800" b="1" dirty="0"/>
              <a:t> </a:t>
            </a:r>
            <a:r>
              <a:rPr lang="en-GB" sz="1800" b="1" dirty="0" err="1"/>
              <a:t>suveís</a:t>
            </a:r>
            <a:r>
              <a:rPr lang="en-GB" sz="1800" b="1" dirty="0"/>
              <a:t> tangi-</a:t>
            </a:r>
            <a:br>
              <a:rPr lang="en-GB" sz="1800" b="1" dirty="0"/>
            </a:br>
            <a:r>
              <a:rPr lang="en-GB" sz="1800" b="1" dirty="0" err="1"/>
              <a:t>núd</a:t>
            </a:r>
            <a:r>
              <a:rPr lang="en-GB" sz="1800" b="1" dirty="0"/>
              <a:t> </a:t>
            </a:r>
            <a:r>
              <a:rPr lang="en-GB" sz="1800" b="1" dirty="0" err="1"/>
              <a:t>tríbarakavúm</a:t>
            </a:r>
            <a:r>
              <a:rPr lang="en-GB" sz="1800" b="1" dirty="0"/>
              <a:t> </a:t>
            </a:r>
            <a:r>
              <a:rPr lang="en-GB" sz="1800" b="1" dirty="0" err="1"/>
              <a:t>lí</a:t>
            </a:r>
            <a:r>
              <a:rPr lang="en-GB" sz="1800" b="1" dirty="0"/>
              <a:t>-</a:t>
            </a:r>
            <a:br>
              <a:rPr lang="en-GB" sz="1800" b="1" dirty="0"/>
            </a:br>
            <a:r>
              <a:rPr lang="en-GB" sz="1800" b="1" dirty="0" err="1"/>
              <a:t>kítud</a:t>
            </a:r>
            <a:r>
              <a:rPr lang="en-GB" sz="1800" b="1" dirty="0"/>
              <a:t>. </a:t>
            </a:r>
          </a:p>
          <a:p>
            <a:pPr marL="0" indent="0">
              <a:buNone/>
            </a:pPr>
            <a:r>
              <a:rPr lang="en-GB" sz="1800" dirty="0"/>
              <a:t>‘where the temple of Hercules is in the middle, outside the walls which surround the temple of Hercules, up to the road, which is there, within the boundary (?), by the decision of the senate,</a:t>
            </a:r>
            <a:r>
              <a:rPr lang="en-GB" sz="1800" i="1" dirty="0"/>
              <a:t> </a:t>
            </a:r>
            <a:r>
              <a:rPr lang="en-GB" sz="1800" dirty="0"/>
              <a:t>it is permitted to build’ </a:t>
            </a:r>
          </a:p>
          <a:p>
            <a:pPr marL="0" indent="0">
              <a:buNone/>
            </a:pPr>
            <a:endParaRPr lang="en-US" dirty="0"/>
          </a:p>
        </p:txBody>
      </p:sp>
      <p:sp>
        <p:nvSpPr>
          <p:cNvPr id="4" name="TextBox 3">
            <a:extLst>
              <a:ext uri="{FF2B5EF4-FFF2-40B4-BE49-F238E27FC236}">
                <a16:creationId xmlns:a16="http://schemas.microsoft.com/office/drawing/2014/main" id="{8C3B73D1-A820-B9C3-EE60-4CC6D2E13C7F}"/>
              </a:ext>
            </a:extLst>
          </p:cNvPr>
          <p:cNvSpPr txBox="1"/>
          <p:nvPr/>
        </p:nvSpPr>
        <p:spPr>
          <a:xfrm>
            <a:off x="6444208" y="1417638"/>
            <a:ext cx="2242592" cy="5355312"/>
          </a:xfrm>
          <a:prstGeom prst="rect">
            <a:avLst/>
          </a:prstGeom>
          <a:noFill/>
        </p:spPr>
        <p:txBody>
          <a:bodyPr wrap="square" rtlCol="0">
            <a:spAutoFit/>
          </a:bodyPr>
          <a:lstStyle/>
          <a:p>
            <a:r>
              <a:rPr lang="en-GB" sz="1800" dirty="0">
                <a:latin typeface="+mn-lt"/>
              </a:rPr>
              <a:t>CIL I</a:t>
            </a:r>
            <a:r>
              <a:rPr lang="en-GB" sz="1800" baseline="30000" dirty="0">
                <a:latin typeface="+mn-lt"/>
              </a:rPr>
              <a:t>2</a:t>
            </a:r>
            <a:r>
              <a:rPr lang="en-GB" sz="1800" dirty="0">
                <a:latin typeface="+mn-lt"/>
              </a:rPr>
              <a:t> 698 13-15</a:t>
            </a:r>
          </a:p>
          <a:p>
            <a:r>
              <a:rPr lang="en-US" sz="1800" i="1" dirty="0" err="1">
                <a:latin typeface="+mn-lt"/>
              </a:rPr>
              <a:t>Eisdem</a:t>
            </a:r>
            <a:r>
              <a:rPr lang="en-US" sz="1800" i="1" dirty="0">
                <a:latin typeface="+mn-lt"/>
              </a:rPr>
              <a:t> ostium, </a:t>
            </a:r>
            <a:r>
              <a:rPr lang="en-US" sz="1800" i="1" dirty="0" err="1">
                <a:latin typeface="+mn-lt"/>
              </a:rPr>
              <a:t>introitu</a:t>
            </a:r>
            <a:r>
              <a:rPr lang="en-US" sz="1800" i="1" dirty="0">
                <a:latin typeface="+mn-lt"/>
              </a:rPr>
              <a:t> in area </a:t>
            </a:r>
            <a:r>
              <a:rPr lang="en-US" sz="1800" i="1" u="sng" dirty="0" err="1">
                <a:latin typeface="+mn-lt"/>
              </a:rPr>
              <a:t>quod</a:t>
            </a:r>
            <a:r>
              <a:rPr lang="en-US" sz="1800" i="1" u="sng" dirty="0">
                <a:latin typeface="+mn-lt"/>
              </a:rPr>
              <a:t> </a:t>
            </a:r>
            <a:r>
              <a:rPr lang="en-US" sz="1800" i="1" u="sng" dirty="0" err="1">
                <a:latin typeface="+mn-lt"/>
              </a:rPr>
              <a:t>nunc</a:t>
            </a:r>
            <a:r>
              <a:rPr lang="en-US" sz="1800" i="1" u="sng" dirty="0">
                <a:latin typeface="+mn-lt"/>
              </a:rPr>
              <a:t> </a:t>
            </a:r>
            <a:r>
              <a:rPr lang="en-US" sz="1800" i="1" u="sng" dirty="0" err="1">
                <a:latin typeface="+mn-lt"/>
              </a:rPr>
              <a:t>est</a:t>
            </a:r>
            <a:r>
              <a:rPr lang="en-US" sz="1800" i="1" dirty="0">
                <a:latin typeface="+mn-lt"/>
              </a:rPr>
              <a:t>, et</a:t>
            </a:r>
          </a:p>
          <a:p>
            <a:r>
              <a:rPr lang="en-US" sz="1800" i="1" dirty="0" err="1">
                <a:latin typeface="+mn-lt"/>
              </a:rPr>
              <a:t>fenestras</a:t>
            </a:r>
            <a:r>
              <a:rPr lang="en-US" sz="1800" i="1" dirty="0">
                <a:latin typeface="+mn-lt"/>
              </a:rPr>
              <a:t>, </a:t>
            </a:r>
            <a:r>
              <a:rPr lang="en-US" sz="1800" i="1" u="sng" dirty="0" err="1">
                <a:latin typeface="+mn-lt"/>
              </a:rPr>
              <a:t>quae</a:t>
            </a:r>
            <a:r>
              <a:rPr lang="en-US" sz="1800" i="1" u="sng" dirty="0">
                <a:latin typeface="+mn-lt"/>
              </a:rPr>
              <a:t> in </a:t>
            </a:r>
            <a:r>
              <a:rPr lang="en-US" sz="1800" i="1" u="sng" dirty="0" err="1">
                <a:latin typeface="+mn-lt"/>
              </a:rPr>
              <a:t>pariete</a:t>
            </a:r>
            <a:r>
              <a:rPr lang="en-US" sz="1800" i="1" u="sng" dirty="0">
                <a:latin typeface="+mn-lt"/>
              </a:rPr>
              <a:t> propter </a:t>
            </a:r>
            <a:r>
              <a:rPr lang="en-US" sz="1800" i="1" u="sng" dirty="0" err="1">
                <a:latin typeface="+mn-lt"/>
              </a:rPr>
              <a:t>eam</a:t>
            </a:r>
            <a:r>
              <a:rPr lang="en-US" sz="1800" i="1" u="sng" dirty="0">
                <a:latin typeface="+mn-lt"/>
              </a:rPr>
              <a:t> </a:t>
            </a:r>
            <a:r>
              <a:rPr lang="en-US" sz="1800" i="1" u="sng" dirty="0" err="1">
                <a:latin typeface="+mn-lt"/>
              </a:rPr>
              <a:t>aream</a:t>
            </a:r>
            <a:r>
              <a:rPr lang="en-US" sz="1800" i="1" u="sng" dirty="0">
                <a:latin typeface="+mn-lt"/>
              </a:rPr>
              <a:t> sunt</a:t>
            </a:r>
            <a:r>
              <a:rPr lang="en-US" sz="1800" i="1" dirty="0">
                <a:latin typeface="+mn-lt"/>
              </a:rPr>
              <a:t>, </a:t>
            </a:r>
            <a:r>
              <a:rPr lang="en-US" sz="1800" i="1" dirty="0" err="1">
                <a:latin typeface="+mn-lt"/>
              </a:rPr>
              <a:t>pariete</a:t>
            </a:r>
            <a:r>
              <a:rPr lang="en-US" sz="1800" i="1" dirty="0">
                <a:latin typeface="+mn-lt"/>
              </a:rPr>
              <a:t>{m} </a:t>
            </a:r>
            <a:r>
              <a:rPr lang="en-US" sz="1800" i="1" dirty="0" err="1">
                <a:latin typeface="+mn-lt"/>
              </a:rPr>
              <a:t>opstruito</a:t>
            </a:r>
            <a:endParaRPr lang="en-US" sz="1800" i="1" dirty="0">
              <a:latin typeface="+mn-lt"/>
            </a:endParaRPr>
          </a:p>
          <a:p>
            <a:endParaRPr lang="en-US" sz="1800" dirty="0">
              <a:latin typeface="+mn-lt"/>
            </a:endParaRPr>
          </a:p>
          <a:p>
            <a:r>
              <a:rPr lang="en-US" sz="1800" dirty="0">
                <a:latin typeface="+mn-lt"/>
              </a:rPr>
              <a:t>‘He shall also block up the doorway which now forms an entrance into the building space and also wall up the windows which are in the wall along the said vacant space.’</a:t>
            </a:r>
          </a:p>
          <a:p>
            <a:endParaRPr lang="en-US" sz="1800" dirty="0">
              <a:latin typeface="+mn-lt"/>
            </a:endParaRPr>
          </a:p>
        </p:txBody>
      </p:sp>
    </p:spTree>
    <p:extLst>
      <p:ext uri="{BB962C8B-B14F-4D97-AF65-F5344CB8AC3E}">
        <p14:creationId xmlns:p14="http://schemas.microsoft.com/office/powerpoint/2010/main" val="1270054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B4E52BF0-FF9C-7746-9EBD-C6C98D0A187A}"/>
              </a:ext>
            </a:extLst>
          </p:cNvPr>
          <p:cNvSpPr>
            <a:spLocks noGrp="1" noChangeArrowheads="1"/>
          </p:cNvSpPr>
          <p:nvPr>
            <p:ph type="title"/>
          </p:nvPr>
        </p:nvSpPr>
        <p:spPr>
          <a:xfrm>
            <a:off x="2123728" y="274638"/>
            <a:ext cx="6563072" cy="1143000"/>
          </a:xfrm>
        </p:spPr>
        <p:txBody>
          <a:bodyPr/>
          <a:lstStyle/>
          <a:p>
            <a:pPr eaLnBrk="1" hangingPunct="1">
              <a:defRPr/>
            </a:pPr>
            <a:r>
              <a:rPr lang="en-US" sz="3200" dirty="0"/>
              <a:t>Cippus </a:t>
            </a:r>
            <a:r>
              <a:rPr lang="en-US" sz="3200" dirty="0" err="1"/>
              <a:t>Abellanus</a:t>
            </a:r>
            <a:r>
              <a:rPr lang="en-US" sz="3200" dirty="0"/>
              <a:t> c. 100 BCE </a:t>
            </a:r>
          </a:p>
        </p:txBody>
      </p:sp>
      <p:pic>
        <p:nvPicPr>
          <p:cNvPr id="3" name="Picture 2" descr="A close up of a door&#10;&#10;Description automatically generated">
            <a:extLst>
              <a:ext uri="{FF2B5EF4-FFF2-40B4-BE49-F238E27FC236}">
                <a16:creationId xmlns:a16="http://schemas.microsoft.com/office/drawing/2014/main" id="{A463B3A1-36F6-6E4E-9FDF-526302BEE86D}"/>
              </a:ext>
            </a:extLst>
          </p:cNvPr>
          <p:cNvPicPr>
            <a:picLocks noChangeAspect="1"/>
          </p:cNvPicPr>
          <p:nvPr/>
        </p:nvPicPr>
        <p:blipFill>
          <a:blip r:embed="rId3"/>
          <a:stretch>
            <a:fillRect/>
          </a:stretch>
        </p:blipFill>
        <p:spPr>
          <a:xfrm>
            <a:off x="323528" y="718997"/>
            <a:ext cx="2459479" cy="5864365"/>
          </a:xfrm>
          <a:prstGeom prst="rect">
            <a:avLst/>
          </a:prstGeom>
        </p:spPr>
      </p:pic>
      <p:sp>
        <p:nvSpPr>
          <p:cNvPr id="2" name="Content Placeholder 1">
            <a:extLst>
              <a:ext uri="{FF2B5EF4-FFF2-40B4-BE49-F238E27FC236}">
                <a16:creationId xmlns:a16="http://schemas.microsoft.com/office/drawing/2014/main" id="{8AE0B2F2-2DC0-DEE2-8918-5E8C3F45B635}"/>
              </a:ext>
            </a:extLst>
          </p:cNvPr>
          <p:cNvSpPr>
            <a:spLocks noGrp="1"/>
          </p:cNvSpPr>
          <p:nvPr>
            <p:ph sz="half" idx="2"/>
          </p:nvPr>
        </p:nvSpPr>
        <p:spPr>
          <a:xfrm>
            <a:off x="3131840" y="1417638"/>
            <a:ext cx="2459479" cy="5165724"/>
          </a:xfrm>
        </p:spPr>
        <p:txBody>
          <a:bodyPr/>
          <a:lstStyle/>
          <a:p>
            <a:pPr marL="0" indent="0">
              <a:buNone/>
            </a:pPr>
            <a:r>
              <a:rPr lang="en-GB" sz="1800" dirty="0"/>
              <a:t>B 3-11</a:t>
            </a:r>
          </a:p>
          <a:p>
            <a:pPr marL="0" indent="0">
              <a:buNone/>
            </a:pPr>
            <a:endParaRPr lang="en-GB" sz="1800" dirty="0"/>
          </a:p>
          <a:p>
            <a:pPr marL="0" indent="0">
              <a:buNone/>
            </a:pPr>
            <a:r>
              <a:rPr lang="en-GB" sz="1800" b="1" dirty="0" err="1"/>
              <a:t>íním</a:t>
            </a:r>
            <a:r>
              <a:rPr lang="en-GB" sz="1800" b="1" dirty="0"/>
              <a:t> </a:t>
            </a:r>
            <a:r>
              <a:rPr lang="en-GB" sz="1800" b="1" u="sng" dirty="0" err="1"/>
              <a:t>íúk</a:t>
            </a:r>
            <a:r>
              <a:rPr lang="en-GB" sz="1800" b="1" u="sng" dirty="0"/>
              <a:t> </a:t>
            </a:r>
            <a:r>
              <a:rPr lang="en-GB" sz="1800" b="1" u="sng" dirty="0" err="1"/>
              <a:t>tríba</a:t>
            </a:r>
            <a:r>
              <a:rPr lang="en-GB" sz="1800" b="1" u="sng" dirty="0"/>
              <a:t>-</a:t>
            </a:r>
            <a:br>
              <a:rPr lang="en-GB" sz="1800" b="1" u="sng" dirty="0"/>
            </a:br>
            <a:r>
              <a:rPr lang="en-GB" sz="1800" b="1" u="sng" dirty="0" err="1"/>
              <a:t>rakkiuf</a:t>
            </a:r>
            <a:r>
              <a:rPr lang="en-GB" sz="1800" b="1" u="sng" dirty="0"/>
              <a:t> pam </a:t>
            </a:r>
            <a:r>
              <a:rPr lang="en-GB" sz="1800" b="1" dirty="0" err="1"/>
              <a:t>núvlanús</a:t>
            </a:r>
            <a:br>
              <a:rPr lang="en-GB" sz="1800" b="1" dirty="0"/>
            </a:br>
            <a:r>
              <a:rPr lang="en-GB" sz="1800" b="1" dirty="0" err="1"/>
              <a:t>tríbarakattuset</a:t>
            </a:r>
            <a:r>
              <a:rPr lang="en-GB" sz="1800" b="1" dirty="0"/>
              <a:t> </a:t>
            </a:r>
            <a:r>
              <a:rPr lang="en-GB" sz="1800" b="1" dirty="0" err="1"/>
              <a:t>íním</a:t>
            </a:r>
            <a:br>
              <a:rPr lang="en-GB" sz="1800" b="1" u="sng" dirty="0"/>
            </a:br>
            <a:r>
              <a:rPr lang="en-GB" sz="1800" b="1" dirty="0" err="1"/>
              <a:t>úíttiuf</a:t>
            </a:r>
            <a:r>
              <a:rPr lang="en-GB" sz="1800" b="1" dirty="0"/>
              <a:t> </a:t>
            </a:r>
            <a:r>
              <a:rPr lang="en-GB" sz="1800" b="1" dirty="0" err="1"/>
              <a:t>núvlanúm</a:t>
            </a:r>
            <a:r>
              <a:rPr lang="en-GB" sz="1800" b="1" dirty="0"/>
              <a:t> </a:t>
            </a:r>
            <a:r>
              <a:rPr lang="en-GB" sz="1800" b="1" dirty="0" err="1"/>
              <a:t>estud</a:t>
            </a:r>
            <a:r>
              <a:rPr lang="en-GB" sz="1800" b="1" dirty="0"/>
              <a:t>.</a:t>
            </a:r>
          </a:p>
          <a:p>
            <a:pPr marL="0" indent="0">
              <a:buNone/>
            </a:pPr>
            <a:endParaRPr lang="en-GB" sz="1800" b="1" dirty="0"/>
          </a:p>
          <a:p>
            <a:pPr marL="0" indent="0">
              <a:buNone/>
            </a:pPr>
            <a:r>
              <a:rPr lang="en-GB" sz="1800" dirty="0"/>
              <a:t>‘And any building which</a:t>
            </a:r>
            <a:br>
              <a:rPr lang="en-GB" sz="1800" b="1" dirty="0"/>
            </a:br>
            <a:r>
              <a:rPr lang="en-GB" sz="1800" dirty="0"/>
              <a:t>the </a:t>
            </a:r>
            <a:r>
              <a:rPr lang="en-GB" sz="1800" dirty="0" err="1"/>
              <a:t>Nolans</a:t>
            </a:r>
            <a:r>
              <a:rPr lang="en-GB" sz="1800" dirty="0"/>
              <a:t> build and its </a:t>
            </a:r>
            <a:r>
              <a:rPr lang="en-GB" sz="1800" dirty="0" err="1"/>
              <a:t>usemust</a:t>
            </a:r>
            <a:r>
              <a:rPr lang="en-GB" sz="1800" dirty="0"/>
              <a:t> belong to the </a:t>
            </a:r>
            <a:r>
              <a:rPr lang="en-GB" sz="1800" dirty="0" err="1"/>
              <a:t>Nolans</a:t>
            </a:r>
            <a:r>
              <a:rPr lang="en-GB" sz="1800" dirty="0"/>
              <a:t>.’ </a:t>
            </a:r>
            <a:endParaRPr lang="en-US" sz="1800" dirty="0"/>
          </a:p>
        </p:txBody>
      </p:sp>
      <p:sp>
        <p:nvSpPr>
          <p:cNvPr id="4" name="TextBox 3">
            <a:extLst>
              <a:ext uri="{FF2B5EF4-FFF2-40B4-BE49-F238E27FC236}">
                <a16:creationId xmlns:a16="http://schemas.microsoft.com/office/drawing/2014/main" id="{8C3B73D1-A820-B9C3-EE60-4CC6D2E13C7F}"/>
              </a:ext>
            </a:extLst>
          </p:cNvPr>
          <p:cNvSpPr txBox="1"/>
          <p:nvPr/>
        </p:nvSpPr>
        <p:spPr>
          <a:xfrm>
            <a:off x="6084168" y="1417638"/>
            <a:ext cx="2602632" cy="4247317"/>
          </a:xfrm>
          <a:prstGeom prst="rect">
            <a:avLst/>
          </a:prstGeom>
          <a:noFill/>
        </p:spPr>
        <p:txBody>
          <a:bodyPr wrap="square" rtlCol="0">
            <a:spAutoFit/>
          </a:bodyPr>
          <a:lstStyle/>
          <a:p>
            <a:r>
              <a:rPr lang="en-GB" sz="1800" dirty="0">
                <a:latin typeface="+mn-lt"/>
              </a:rPr>
              <a:t>CIL I</a:t>
            </a:r>
            <a:r>
              <a:rPr lang="en-GB" sz="1800" baseline="30000" dirty="0">
                <a:latin typeface="+mn-lt"/>
              </a:rPr>
              <a:t>2</a:t>
            </a:r>
            <a:r>
              <a:rPr lang="en-GB" sz="1800" dirty="0">
                <a:latin typeface="+mn-lt"/>
              </a:rPr>
              <a:t> 587 24-6</a:t>
            </a:r>
          </a:p>
          <a:p>
            <a:endParaRPr lang="en-GB" sz="1800" dirty="0">
              <a:latin typeface="+mn-lt"/>
            </a:endParaRPr>
          </a:p>
          <a:p>
            <a:r>
              <a:rPr lang="en-GB" sz="1800" i="1" dirty="0" err="1">
                <a:latin typeface="+mn-lt"/>
              </a:rPr>
              <a:t>itemque</a:t>
            </a:r>
            <a:r>
              <a:rPr lang="en-GB" sz="1800" i="1" dirty="0">
                <a:latin typeface="+mn-lt"/>
              </a:rPr>
              <a:t> </a:t>
            </a:r>
            <a:r>
              <a:rPr lang="en-GB" sz="1800" i="1" u="sng" dirty="0" err="1">
                <a:latin typeface="+mn-lt"/>
              </a:rPr>
              <a:t>eis</a:t>
            </a:r>
            <a:r>
              <a:rPr lang="en-GB" sz="1800" i="1" u="sng" dirty="0">
                <a:latin typeface="+mn-lt"/>
              </a:rPr>
              <a:t> </a:t>
            </a:r>
            <a:r>
              <a:rPr lang="en-GB" sz="1800" i="1" u="sng" dirty="0" err="1">
                <a:latin typeface="+mn-lt"/>
              </a:rPr>
              <a:t>uiatoribus</a:t>
            </a:r>
            <a:r>
              <a:rPr lang="en-GB" sz="1800" i="1" u="sng" dirty="0">
                <a:latin typeface="+mn-lt"/>
              </a:rPr>
              <a:t> </a:t>
            </a:r>
            <a:r>
              <a:rPr lang="en-GB" sz="1800" i="1" u="sng" dirty="0" err="1">
                <a:latin typeface="+mn-lt"/>
              </a:rPr>
              <a:t>praeconibus</a:t>
            </a:r>
            <a:r>
              <a:rPr lang="en-GB" sz="1800" i="1" u="sng" dirty="0">
                <a:latin typeface="+mn-lt"/>
              </a:rPr>
              <a:t>, </a:t>
            </a:r>
            <a:r>
              <a:rPr lang="en-GB" sz="1800" i="1" u="sng" dirty="0" err="1">
                <a:latin typeface="+mn-lt"/>
              </a:rPr>
              <a:t>quei</a:t>
            </a:r>
            <a:r>
              <a:rPr lang="en-GB" sz="1800" i="1" dirty="0">
                <a:latin typeface="+mn-lt"/>
              </a:rPr>
              <a:t> ex hac </a:t>
            </a:r>
            <a:r>
              <a:rPr lang="en-GB" sz="1800" i="1" dirty="0" err="1">
                <a:latin typeface="+mn-lt"/>
              </a:rPr>
              <a:t>lege</a:t>
            </a:r>
            <a:r>
              <a:rPr lang="en-GB" sz="1800" i="1" dirty="0">
                <a:latin typeface="+mn-lt"/>
              </a:rPr>
              <a:t> </a:t>
            </a:r>
            <a:r>
              <a:rPr lang="en-GB" sz="1800" i="1" dirty="0" err="1">
                <a:latin typeface="+mn-lt"/>
              </a:rPr>
              <a:t>lectei</a:t>
            </a:r>
            <a:r>
              <a:rPr lang="en-GB" sz="1800" i="1" dirty="0">
                <a:latin typeface="+mn-lt"/>
              </a:rPr>
              <a:t> </a:t>
            </a:r>
            <a:r>
              <a:rPr lang="en-GB" sz="1800" i="1" dirty="0" err="1">
                <a:latin typeface="+mn-lt"/>
              </a:rPr>
              <a:t>erunt</a:t>
            </a:r>
            <a:r>
              <a:rPr lang="en-GB" sz="1800" i="1" dirty="0">
                <a:latin typeface="+mn-lt"/>
              </a:rPr>
              <a:t>, </a:t>
            </a:r>
            <a:r>
              <a:rPr lang="en-GB" sz="1800" i="1" dirty="0" err="1">
                <a:latin typeface="+mn-lt"/>
              </a:rPr>
              <a:t>uicarium</a:t>
            </a:r>
            <a:r>
              <a:rPr lang="en-GB" sz="1800" i="1" dirty="0">
                <a:latin typeface="+mn-lt"/>
              </a:rPr>
              <a:t> dare </a:t>
            </a:r>
            <a:r>
              <a:rPr lang="en-GB" sz="1800" i="1" dirty="0" err="1">
                <a:latin typeface="+mn-lt"/>
              </a:rPr>
              <a:t>subdere</a:t>
            </a:r>
            <a:r>
              <a:rPr lang="en-GB" sz="1800" i="1" dirty="0">
                <a:latin typeface="+mn-lt"/>
              </a:rPr>
              <a:t> </a:t>
            </a:r>
            <a:r>
              <a:rPr lang="en-GB" sz="1800" i="1" dirty="0" err="1">
                <a:latin typeface="+mn-lt"/>
              </a:rPr>
              <a:t>ius</a:t>
            </a:r>
            <a:r>
              <a:rPr lang="en-GB" sz="1800" i="1" dirty="0">
                <a:latin typeface="+mn-lt"/>
              </a:rPr>
              <a:t> </a:t>
            </a:r>
            <a:r>
              <a:rPr lang="en-GB" sz="1800" i="1" dirty="0" err="1">
                <a:latin typeface="+mn-lt"/>
              </a:rPr>
              <a:t>esto</a:t>
            </a:r>
            <a:r>
              <a:rPr lang="en-GB" sz="1800" i="1" dirty="0">
                <a:latin typeface="+mn-lt"/>
              </a:rPr>
              <a:t> </a:t>
            </a:r>
            <a:r>
              <a:rPr lang="en-GB" sz="1800" i="1" dirty="0" err="1">
                <a:latin typeface="+mn-lt"/>
              </a:rPr>
              <a:t>licetoque</a:t>
            </a:r>
            <a:endParaRPr lang="en-GB" sz="1800" dirty="0">
              <a:latin typeface="+mn-lt"/>
            </a:endParaRPr>
          </a:p>
          <a:p>
            <a:endParaRPr lang="en-US" sz="1800" dirty="0">
              <a:latin typeface="+mn-lt"/>
            </a:endParaRPr>
          </a:p>
          <a:p>
            <a:r>
              <a:rPr lang="en-US" sz="1800" dirty="0">
                <a:latin typeface="+mn-lt"/>
              </a:rPr>
              <a:t>‘And it is to be right and lawful for those messengers and criers, who shall have been chosen according to this statute, to appoint or substitute a deputy’ </a:t>
            </a:r>
          </a:p>
        </p:txBody>
      </p:sp>
    </p:spTree>
    <p:extLst>
      <p:ext uri="{BB962C8B-B14F-4D97-AF65-F5344CB8AC3E}">
        <p14:creationId xmlns:p14="http://schemas.microsoft.com/office/powerpoint/2010/main" val="24751359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6C65-4CB2-10C6-C5C8-83A92A935051}"/>
              </a:ext>
            </a:extLst>
          </p:cNvPr>
          <p:cNvSpPr>
            <a:spLocks noGrp="1"/>
          </p:cNvSpPr>
          <p:nvPr>
            <p:ph type="title"/>
          </p:nvPr>
        </p:nvSpPr>
        <p:spPr>
          <a:xfrm>
            <a:off x="3419872" y="274637"/>
            <a:ext cx="5266928" cy="1600437"/>
          </a:xfrm>
        </p:spPr>
        <p:txBody>
          <a:bodyPr/>
          <a:lstStyle/>
          <a:p>
            <a:r>
              <a:rPr lang="en-GB" sz="3200" dirty="0"/>
              <a:t>Oscan preposed relatives?</a:t>
            </a:r>
            <a:br>
              <a:rPr lang="en-GB" sz="3200" dirty="0"/>
            </a:br>
            <a:r>
              <a:rPr lang="en-GB" sz="3200" dirty="0" err="1"/>
              <a:t>Teruentum</a:t>
            </a:r>
            <a:r>
              <a:rPr lang="en-GB" sz="3200" dirty="0"/>
              <a:t> 8-10 c. 125 BCE</a:t>
            </a:r>
            <a:br>
              <a:rPr lang="en-GB" sz="3200" dirty="0"/>
            </a:br>
            <a:r>
              <a:rPr lang="en-GB" sz="3200" dirty="0"/>
              <a:t>7-8 </a:t>
            </a:r>
            <a:endParaRPr lang="en-US" sz="3200" dirty="0"/>
          </a:p>
        </p:txBody>
      </p:sp>
      <p:pic>
        <p:nvPicPr>
          <p:cNvPr id="5" name="Content Placeholder 4">
            <a:extLst>
              <a:ext uri="{FF2B5EF4-FFF2-40B4-BE49-F238E27FC236}">
                <a16:creationId xmlns:a16="http://schemas.microsoft.com/office/drawing/2014/main" id="{7024FBA0-9B50-911F-8AED-A302523387CE}"/>
              </a:ext>
            </a:extLst>
          </p:cNvPr>
          <p:cNvPicPr>
            <a:picLocks noGrp="1" noChangeAspect="1"/>
          </p:cNvPicPr>
          <p:nvPr>
            <p:ph idx="1"/>
          </p:nvPr>
        </p:nvPicPr>
        <p:blipFill rotWithShape="1">
          <a:blip r:embed="rId2"/>
          <a:srcRect l="19069" t="19818" r="5844" b="10260"/>
          <a:stretch/>
        </p:blipFill>
        <p:spPr>
          <a:xfrm>
            <a:off x="3851920" y="2231739"/>
            <a:ext cx="2880320" cy="2011652"/>
          </a:xfrm>
        </p:spPr>
      </p:pic>
      <p:pic>
        <p:nvPicPr>
          <p:cNvPr id="11" name="Picture 10">
            <a:extLst>
              <a:ext uri="{FF2B5EF4-FFF2-40B4-BE49-F238E27FC236}">
                <a16:creationId xmlns:a16="http://schemas.microsoft.com/office/drawing/2014/main" id="{6D660679-7235-3F65-4934-D73EE50A51E4}"/>
              </a:ext>
            </a:extLst>
          </p:cNvPr>
          <p:cNvPicPr>
            <a:picLocks noChangeAspect="1"/>
          </p:cNvPicPr>
          <p:nvPr/>
        </p:nvPicPr>
        <p:blipFill>
          <a:blip r:embed="rId3"/>
          <a:stretch>
            <a:fillRect/>
          </a:stretch>
        </p:blipFill>
        <p:spPr>
          <a:xfrm rot="5400000">
            <a:off x="-187247" y="915439"/>
            <a:ext cx="3510136" cy="2632602"/>
          </a:xfrm>
          <a:prstGeom prst="rect">
            <a:avLst/>
          </a:prstGeom>
        </p:spPr>
      </p:pic>
      <p:sp>
        <p:nvSpPr>
          <p:cNvPr id="12" name="TextBox 11">
            <a:extLst>
              <a:ext uri="{FF2B5EF4-FFF2-40B4-BE49-F238E27FC236}">
                <a16:creationId xmlns:a16="http://schemas.microsoft.com/office/drawing/2014/main" id="{1AC00408-4018-787F-1BCC-ECE396B8D8CE}"/>
              </a:ext>
            </a:extLst>
          </p:cNvPr>
          <p:cNvSpPr txBox="1"/>
          <p:nvPr/>
        </p:nvSpPr>
        <p:spPr>
          <a:xfrm>
            <a:off x="971600" y="4779095"/>
            <a:ext cx="7560840" cy="1600438"/>
          </a:xfrm>
          <a:prstGeom prst="rect">
            <a:avLst/>
          </a:prstGeom>
          <a:noFill/>
        </p:spPr>
        <p:txBody>
          <a:bodyPr wrap="square" rtlCol="0">
            <a:spAutoFit/>
          </a:bodyPr>
          <a:lstStyle/>
          <a:p>
            <a:r>
              <a:rPr lang="en-GB" sz="1800" b="1" dirty="0">
                <a:latin typeface="+mn-lt"/>
              </a:rPr>
              <a:t>              -?? </a:t>
            </a:r>
            <a:r>
              <a:rPr lang="en-GB" sz="1800" b="1" u="sng" dirty="0" err="1">
                <a:latin typeface="+mn-lt"/>
              </a:rPr>
              <a:t>trííbúm</a:t>
            </a:r>
            <a:r>
              <a:rPr lang="en-GB" sz="1800" b="1" u="sng" dirty="0">
                <a:latin typeface="+mn-lt"/>
              </a:rPr>
              <a:t>] </a:t>
            </a:r>
            <a:r>
              <a:rPr lang="en-GB" sz="1800" b="1" u="sng" dirty="0" err="1">
                <a:latin typeface="+mn-lt"/>
              </a:rPr>
              <a:t>paam</a:t>
            </a:r>
            <a:r>
              <a:rPr lang="en-GB" sz="1800" b="1" u="sng" dirty="0">
                <a:latin typeface="+mn-lt"/>
              </a:rPr>
              <a:t> </a:t>
            </a:r>
            <a:r>
              <a:rPr lang="en-GB" sz="1800" b="1" dirty="0" err="1">
                <a:latin typeface="+mn-lt"/>
              </a:rPr>
              <a:t>essuf</a:t>
            </a:r>
            <a:r>
              <a:rPr lang="en-GB" sz="1800" b="1" dirty="0">
                <a:latin typeface="+mn-lt"/>
              </a:rPr>
              <a:t> </a:t>
            </a:r>
            <a:r>
              <a:rPr lang="en-GB" sz="1800" b="1" dirty="0" err="1">
                <a:latin typeface="+mn-lt"/>
              </a:rPr>
              <a:t>úmbn</a:t>
            </a:r>
            <a:r>
              <a:rPr lang="en-GB" sz="1800" b="1" dirty="0">
                <a:latin typeface="+mn-lt"/>
              </a:rPr>
              <a:t>[	-??</a:t>
            </a:r>
            <a:endParaRPr lang="en-GB" sz="1800" dirty="0">
              <a:latin typeface="+mn-lt"/>
            </a:endParaRPr>
          </a:p>
          <a:p>
            <a:r>
              <a:rPr lang="en-GB" sz="1800" b="1" u="sng" dirty="0">
                <a:latin typeface="+mn-lt"/>
              </a:rPr>
              <a:t> </a:t>
            </a:r>
            <a:r>
              <a:rPr lang="en-GB" sz="1800" b="1" u="sng" dirty="0" err="1">
                <a:latin typeface="+mn-lt"/>
              </a:rPr>
              <a:t>ía</a:t>
            </a:r>
            <a:r>
              <a:rPr lang="en-GB" sz="1800" b="1" u="sng" dirty="0">
                <a:latin typeface="+mn-lt"/>
              </a:rPr>
              <a:t>]k </a:t>
            </a:r>
            <a:r>
              <a:rPr lang="en-GB" sz="1800" b="1" u="sng" dirty="0" err="1">
                <a:latin typeface="+mn-lt"/>
              </a:rPr>
              <a:t>trííb</a:t>
            </a:r>
            <a:r>
              <a:rPr lang="en-GB" sz="1800" b="1" u="sng" dirty="0">
                <a:latin typeface="+mn-lt"/>
              </a:rPr>
              <a:t>[</a:t>
            </a:r>
            <a:r>
              <a:rPr lang="en-GB" sz="1800" b="1" u="sng" dirty="0" err="1">
                <a:latin typeface="+mn-lt"/>
              </a:rPr>
              <a:t>úm</a:t>
            </a:r>
            <a:r>
              <a:rPr lang="en-GB" sz="1800" b="1" dirty="0">
                <a:latin typeface="+mn-lt"/>
              </a:rPr>
              <a:t> -?? -] </a:t>
            </a:r>
            <a:r>
              <a:rPr lang="en-GB" sz="1800" b="1" dirty="0" err="1">
                <a:latin typeface="+mn-lt"/>
              </a:rPr>
              <a:t>avt</a:t>
            </a:r>
            <a:r>
              <a:rPr lang="en-GB" sz="1800" b="1" dirty="0">
                <a:latin typeface="+mn-lt"/>
              </a:rPr>
              <a:t>. </a:t>
            </a:r>
            <a:r>
              <a:rPr lang="en-GB" sz="1800" b="1" dirty="0" err="1">
                <a:latin typeface="+mn-lt"/>
              </a:rPr>
              <a:t>pústiris</a:t>
            </a:r>
            <a:r>
              <a:rPr lang="en-GB" sz="1800" b="1" dirty="0">
                <a:latin typeface="+mn-lt"/>
              </a:rPr>
              <a:t>. </a:t>
            </a:r>
            <a:r>
              <a:rPr lang="en-GB" sz="1800" b="1" dirty="0" err="1">
                <a:latin typeface="+mn-lt"/>
              </a:rPr>
              <a:t>esidu</a:t>
            </a:r>
            <a:r>
              <a:rPr lang="en-GB" sz="1800" b="1" dirty="0">
                <a:latin typeface="+mn-lt"/>
              </a:rPr>
              <a:t>[m -??- ]</a:t>
            </a:r>
            <a:r>
              <a:rPr lang="en-GB" sz="1800" b="1" dirty="0" err="1">
                <a:latin typeface="+mn-lt"/>
              </a:rPr>
              <a:t>kúlú</a:t>
            </a:r>
            <a:r>
              <a:rPr lang="en-GB" sz="1800" b="1" dirty="0">
                <a:latin typeface="+mn-lt"/>
              </a:rPr>
              <a:t>[m]</a:t>
            </a:r>
          </a:p>
          <a:p>
            <a:r>
              <a:rPr lang="en-GB" sz="1800" dirty="0">
                <a:latin typeface="+mn-lt"/>
              </a:rPr>
              <a:t>… </a:t>
            </a:r>
            <a:r>
              <a:rPr lang="en-GB" sz="1800" u="sng" dirty="0">
                <a:latin typeface="+mn-lt"/>
              </a:rPr>
              <a:t>the building] which</a:t>
            </a:r>
            <a:r>
              <a:rPr lang="en-GB" sz="1800" dirty="0">
                <a:latin typeface="+mn-lt"/>
              </a:rPr>
              <a:t> he himself …[ ….</a:t>
            </a:r>
          </a:p>
          <a:p>
            <a:r>
              <a:rPr lang="en-GB" sz="1800" dirty="0">
                <a:latin typeface="+mn-lt"/>
              </a:rPr>
              <a:t>… </a:t>
            </a:r>
            <a:r>
              <a:rPr lang="en-GB" sz="1800" u="sng" dirty="0" err="1">
                <a:latin typeface="+mn-lt"/>
              </a:rPr>
              <a:t>tha</a:t>
            </a:r>
            <a:r>
              <a:rPr lang="en-GB" sz="1800" u="sng" dirty="0">
                <a:latin typeface="+mn-lt"/>
              </a:rPr>
              <a:t>]t building</a:t>
            </a:r>
            <a:r>
              <a:rPr lang="en-GB" sz="1800" dirty="0">
                <a:latin typeface="+mn-lt"/>
              </a:rPr>
              <a:t> [ …] … or later the same man… [… </a:t>
            </a:r>
          </a:p>
          <a:p>
            <a:endParaRPr lang="en-US" dirty="0"/>
          </a:p>
        </p:txBody>
      </p:sp>
    </p:spTree>
    <p:extLst>
      <p:ext uri="{BB962C8B-B14F-4D97-AF65-F5344CB8AC3E}">
        <p14:creationId xmlns:p14="http://schemas.microsoft.com/office/powerpoint/2010/main" val="1121665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76C65-4CB2-10C6-C5C8-83A92A935051}"/>
              </a:ext>
            </a:extLst>
          </p:cNvPr>
          <p:cNvSpPr>
            <a:spLocks noGrp="1"/>
          </p:cNvSpPr>
          <p:nvPr>
            <p:ph type="title"/>
          </p:nvPr>
        </p:nvSpPr>
        <p:spPr>
          <a:xfrm>
            <a:off x="3419872" y="274637"/>
            <a:ext cx="5266928" cy="1600437"/>
          </a:xfrm>
        </p:spPr>
        <p:txBody>
          <a:bodyPr/>
          <a:lstStyle/>
          <a:p>
            <a:r>
              <a:rPr lang="en-GB" sz="3200" dirty="0"/>
              <a:t>Oscan preposed relatives?</a:t>
            </a:r>
            <a:br>
              <a:rPr lang="en-GB" sz="3200" dirty="0"/>
            </a:br>
            <a:r>
              <a:rPr lang="en-GB" sz="3200" dirty="0" err="1"/>
              <a:t>Teruentum</a:t>
            </a:r>
            <a:r>
              <a:rPr lang="en-GB" sz="3200" dirty="0"/>
              <a:t> 8-10 c. 125 BCE</a:t>
            </a:r>
            <a:br>
              <a:rPr lang="en-GB" sz="3200" dirty="0"/>
            </a:br>
            <a:r>
              <a:rPr lang="en-GB" sz="3200" dirty="0"/>
              <a:t>7-8 </a:t>
            </a:r>
            <a:endParaRPr lang="en-US" sz="3200" dirty="0"/>
          </a:p>
        </p:txBody>
      </p:sp>
      <p:pic>
        <p:nvPicPr>
          <p:cNvPr id="5" name="Content Placeholder 4">
            <a:extLst>
              <a:ext uri="{FF2B5EF4-FFF2-40B4-BE49-F238E27FC236}">
                <a16:creationId xmlns:a16="http://schemas.microsoft.com/office/drawing/2014/main" id="{7024FBA0-9B50-911F-8AED-A302523387CE}"/>
              </a:ext>
            </a:extLst>
          </p:cNvPr>
          <p:cNvPicPr>
            <a:picLocks noGrp="1" noChangeAspect="1"/>
          </p:cNvPicPr>
          <p:nvPr>
            <p:ph idx="1"/>
          </p:nvPr>
        </p:nvPicPr>
        <p:blipFill rotWithShape="1">
          <a:blip r:embed="rId2"/>
          <a:srcRect l="19069" t="19818" r="5844" b="10260"/>
          <a:stretch/>
        </p:blipFill>
        <p:spPr>
          <a:xfrm>
            <a:off x="3851920" y="2231739"/>
            <a:ext cx="2880320" cy="2011652"/>
          </a:xfrm>
        </p:spPr>
      </p:pic>
      <p:pic>
        <p:nvPicPr>
          <p:cNvPr id="11" name="Picture 10">
            <a:extLst>
              <a:ext uri="{FF2B5EF4-FFF2-40B4-BE49-F238E27FC236}">
                <a16:creationId xmlns:a16="http://schemas.microsoft.com/office/drawing/2014/main" id="{6D660679-7235-3F65-4934-D73EE50A51E4}"/>
              </a:ext>
            </a:extLst>
          </p:cNvPr>
          <p:cNvPicPr>
            <a:picLocks noChangeAspect="1"/>
          </p:cNvPicPr>
          <p:nvPr/>
        </p:nvPicPr>
        <p:blipFill>
          <a:blip r:embed="rId3"/>
          <a:stretch>
            <a:fillRect/>
          </a:stretch>
        </p:blipFill>
        <p:spPr>
          <a:xfrm rot="5400000">
            <a:off x="-187247" y="915439"/>
            <a:ext cx="3510136" cy="2632602"/>
          </a:xfrm>
          <a:prstGeom prst="rect">
            <a:avLst/>
          </a:prstGeom>
        </p:spPr>
      </p:pic>
      <p:sp>
        <p:nvSpPr>
          <p:cNvPr id="12" name="TextBox 11">
            <a:extLst>
              <a:ext uri="{FF2B5EF4-FFF2-40B4-BE49-F238E27FC236}">
                <a16:creationId xmlns:a16="http://schemas.microsoft.com/office/drawing/2014/main" id="{1AC00408-4018-787F-1BCC-ECE396B8D8CE}"/>
              </a:ext>
            </a:extLst>
          </p:cNvPr>
          <p:cNvSpPr txBox="1"/>
          <p:nvPr/>
        </p:nvSpPr>
        <p:spPr>
          <a:xfrm>
            <a:off x="971600" y="4779095"/>
            <a:ext cx="7560840" cy="2431435"/>
          </a:xfrm>
          <a:prstGeom prst="rect">
            <a:avLst/>
          </a:prstGeom>
          <a:noFill/>
        </p:spPr>
        <p:txBody>
          <a:bodyPr wrap="square" rtlCol="0">
            <a:spAutoFit/>
          </a:bodyPr>
          <a:lstStyle/>
          <a:p>
            <a:r>
              <a:rPr lang="en-GB" sz="1800" b="1" dirty="0">
                <a:latin typeface="+mn-lt"/>
              </a:rPr>
              <a:t>              -?? </a:t>
            </a:r>
            <a:r>
              <a:rPr lang="en-GB" sz="1800" b="1" u="sng" dirty="0" err="1">
                <a:latin typeface="+mn-lt"/>
              </a:rPr>
              <a:t>trííbúm</a:t>
            </a:r>
            <a:r>
              <a:rPr lang="en-GB" sz="1800" b="1" u="sng" dirty="0">
                <a:latin typeface="+mn-lt"/>
              </a:rPr>
              <a:t>] </a:t>
            </a:r>
            <a:r>
              <a:rPr lang="en-GB" sz="1800" b="1" u="sng" dirty="0" err="1">
                <a:latin typeface="+mn-lt"/>
              </a:rPr>
              <a:t>paam</a:t>
            </a:r>
            <a:r>
              <a:rPr lang="en-GB" sz="1800" b="1" u="sng" dirty="0">
                <a:latin typeface="+mn-lt"/>
              </a:rPr>
              <a:t> </a:t>
            </a:r>
            <a:r>
              <a:rPr lang="en-GB" sz="1800" b="1" dirty="0" err="1">
                <a:latin typeface="+mn-lt"/>
              </a:rPr>
              <a:t>essuf</a:t>
            </a:r>
            <a:r>
              <a:rPr lang="en-GB" sz="1800" b="1" dirty="0">
                <a:latin typeface="+mn-lt"/>
              </a:rPr>
              <a:t> </a:t>
            </a:r>
            <a:r>
              <a:rPr lang="en-GB" sz="1800" b="1" dirty="0" err="1">
                <a:latin typeface="+mn-lt"/>
              </a:rPr>
              <a:t>úmbn</a:t>
            </a:r>
            <a:r>
              <a:rPr lang="en-GB" sz="1800" b="1" dirty="0">
                <a:latin typeface="+mn-lt"/>
              </a:rPr>
              <a:t>[	-??</a:t>
            </a:r>
            <a:endParaRPr lang="en-GB" sz="1800" dirty="0">
              <a:latin typeface="+mn-lt"/>
            </a:endParaRPr>
          </a:p>
          <a:p>
            <a:r>
              <a:rPr lang="en-GB" sz="1800" b="1" u="sng" dirty="0">
                <a:latin typeface="+mn-lt"/>
              </a:rPr>
              <a:t> </a:t>
            </a:r>
            <a:r>
              <a:rPr lang="en-GB" sz="1800" b="1" u="sng" dirty="0" err="1">
                <a:latin typeface="+mn-lt"/>
              </a:rPr>
              <a:t>ía</a:t>
            </a:r>
            <a:r>
              <a:rPr lang="en-GB" sz="1800" b="1" u="sng" dirty="0">
                <a:latin typeface="+mn-lt"/>
              </a:rPr>
              <a:t>]k </a:t>
            </a:r>
            <a:r>
              <a:rPr lang="en-GB" sz="1800" b="1" u="sng" dirty="0" err="1">
                <a:latin typeface="+mn-lt"/>
              </a:rPr>
              <a:t>trííb</a:t>
            </a:r>
            <a:r>
              <a:rPr lang="en-GB" sz="1800" b="1" u="sng" dirty="0">
                <a:latin typeface="+mn-lt"/>
              </a:rPr>
              <a:t>[</a:t>
            </a:r>
            <a:r>
              <a:rPr lang="en-GB" sz="1800" b="1" u="sng" dirty="0" err="1">
                <a:latin typeface="+mn-lt"/>
              </a:rPr>
              <a:t>úm</a:t>
            </a:r>
            <a:r>
              <a:rPr lang="en-GB" sz="1800" b="1" dirty="0">
                <a:latin typeface="+mn-lt"/>
              </a:rPr>
              <a:t> -?? -] </a:t>
            </a:r>
            <a:r>
              <a:rPr lang="en-GB" sz="1800" b="1" dirty="0" err="1">
                <a:latin typeface="+mn-lt"/>
              </a:rPr>
              <a:t>avt</a:t>
            </a:r>
            <a:r>
              <a:rPr lang="en-GB" sz="1800" b="1" dirty="0">
                <a:latin typeface="+mn-lt"/>
              </a:rPr>
              <a:t>. </a:t>
            </a:r>
            <a:r>
              <a:rPr lang="en-GB" sz="1800" b="1" dirty="0" err="1">
                <a:latin typeface="+mn-lt"/>
              </a:rPr>
              <a:t>pústiris</a:t>
            </a:r>
            <a:r>
              <a:rPr lang="en-GB" sz="1800" b="1" dirty="0">
                <a:latin typeface="+mn-lt"/>
              </a:rPr>
              <a:t>. </a:t>
            </a:r>
            <a:r>
              <a:rPr lang="en-GB" sz="1800" b="1" dirty="0" err="1">
                <a:latin typeface="+mn-lt"/>
              </a:rPr>
              <a:t>esidu</a:t>
            </a:r>
            <a:r>
              <a:rPr lang="en-GB" sz="1800" b="1" dirty="0">
                <a:latin typeface="+mn-lt"/>
              </a:rPr>
              <a:t>[m -??- ]</a:t>
            </a:r>
            <a:r>
              <a:rPr lang="en-GB" sz="1800" b="1" dirty="0" err="1">
                <a:latin typeface="+mn-lt"/>
              </a:rPr>
              <a:t>kúlú</a:t>
            </a:r>
            <a:r>
              <a:rPr lang="en-GB" sz="1800" b="1" dirty="0">
                <a:latin typeface="+mn-lt"/>
              </a:rPr>
              <a:t>[m]</a:t>
            </a:r>
          </a:p>
          <a:p>
            <a:r>
              <a:rPr lang="en-GB" sz="1800" dirty="0">
                <a:latin typeface="+mn-lt"/>
              </a:rPr>
              <a:t>… </a:t>
            </a:r>
            <a:r>
              <a:rPr lang="en-GB" sz="1800" u="sng" dirty="0">
                <a:latin typeface="+mn-lt"/>
              </a:rPr>
              <a:t>the building] which</a:t>
            </a:r>
            <a:r>
              <a:rPr lang="en-GB" sz="1800" dirty="0">
                <a:latin typeface="+mn-lt"/>
              </a:rPr>
              <a:t> he himself …[ ….</a:t>
            </a:r>
          </a:p>
          <a:p>
            <a:r>
              <a:rPr lang="en-GB" sz="1800" dirty="0">
                <a:latin typeface="+mn-lt"/>
              </a:rPr>
              <a:t>… </a:t>
            </a:r>
            <a:r>
              <a:rPr lang="en-GB" sz="1800" u="sng" dirty="0" err="1">
                <a:latin typeface="+mn-lt"/>
              </a:rPr>
              <a:t>tha</a:t>
            </a:r>
            <a:r>
              <a:rPr lang="en-GB" sz="1800" u="sng" dirty="0">
                <a:latin typeface="+mn-lt"/>
              </a:rPr>
              <a:t>]t building</a:t>
            </a:r>
            <a:r>
              <a:rPr lang="en-GB" sz="1800" dirty="0">
                <a:latin typeface="+mn-lt"/>
              </a:rPr>
              <a:t> [ …] … or later the same man… [… </a:t>
            </a:r>
          </a:p>
          <a:p>
            <a:r>
              <a:rPr lang="en-US" sz="1800" dirty="0">
                <a:latin typeface="+mn-lt"/>
              </a:rPr>
              <a:t>NB possible case of correlative </a:t>
            </a:r>
            <a:r>
              <a:rPr lang="en-US" sz="1800" i="1" dirty="0" err="1">
                <a:latin typeface="+mn-lt"/>
              </a:rPr>
              <a:t>izic</a:t>
            </a:r>
            <a:r>
              <a:rPr lang="en-US" sz="1800" dirty="0">
                <a:latin typeface="+mn-lt"/>
              </a:rPr>
              <a:t>/</a:t>
            </a:r>
            <a:r>
              <a:rPr lang="en-US" sz="1800" b="1" dirty="0" err="1">
                <a:latin typeface="+mn-lt"/>
              </a:rPr>
              <a:t>íúk</a:t>
            </a:r>
            <a:r>
              <a:rPr lang="en-US" sz="1800" dirty="0">
                <a:latin typeface="+mn-lt"/>
              </a:rPr>
              <a:t>/</a:t>
            </a:r>
            <a:r>
              <a:rPr lang="en-US" sz="1800" b="1" dirty="0" err="1">
                <a:latin typeface="+mn-lt"/>
              </a:rPr>
              <a:t>ídík</a:t>
            </a:r>
            <a:r>
              <a:rPr lang="en-US" sz="1800" dirty="0">
                <a:latin typeface="+mn-lt"/>
              </a:rPr>
              <a:t> (= </a:t>
            </a:r>
            <a:r>
              <a:rPr lang="en-US" sz="1800" i="1" dirty="0">
                <a:latin typeface="+mn-lt"/>
              </a:rPr>
              <a:t>is </a:t>
            </a:r>
            <a:r>
              <a:rPr lang="en-US" sz="1800" i="1" dirty="0" err="1">
                <a:latin typeface="+mn-lt"/>
              </a:rPr>
              <a:t>ea</a:t>
            </a:r>
            <a:r>
              <a:rPr lang="en-US" sz="1800" i="1" dirty="0">
                <a:latin typeface="+mn-lt"/>
              </a:rPr>
              <a:t> id</a:t>
            </a:r>
            <a:r>
              <a:rPr lang="en-US" sz="1800" dirty="0">
                <a:latin typeface="+mn-lt"/>
              </a:rPr>
              <a:t>) + noun</a:t>
            </a:r>
          </a:p>
          <a:p>
            <a:r>
              <a:rPr lang="en-US" sz="1800" dirty="0">
                <a:latin typeface="+mn-lt"/>
              </a:rPr>
              <a:t>Only other examples in Pompei 24, Tabula </a:t>
            </a:r>
            <a:r>
              <a:rPr lang="en-US" sz="1800" dirty="0" err="1">
                <a:latin typeface="+mn-lt"/>
              </a:rPr>
              <a:t>Bantina</a:t>
            </a:r>
            <a:r>
              <a:rPr lang="en-US" sz="1800" dirty="0">
                <a:latin typeface="+mn-lt"/>
              </a:rPr>
              <a:t> and Cippus </a:t>
            </a:r>
            <a:r>
              <a:rPr lang="en-US" sz="1800" dirty="0" err="1">
                <a:latin typeface="+mn-lt"/>
              </a:rPr>
              <a:t>Abellanus</a:t>
            </a:r>
            <a:r>
              <a:rPr lang="en-US" sz="1800" dirty="0">
                <a:latin typeface="+mn-lt"/>
              </a:rPr>
              <a:t> </a:t>
            </a:r>
            <a:endParaRPr lang="en-GB" sz="1800" dirty="0">
              <a:latin typeface="+mn-lt"/>
            </a:endParaRPr>
          </a:p>
          <a:p>
            <a:endParaRPr lang="en-GB" sz="1800" dirty="0">
              <a:latin typeface="+mn-lt"/>
            </a:endParaRPr>
          </a:p>
          <a:p>
            <a:endParaRPr lang="en-US" dirty="0"/>
          </a:p>
        </p:txBody>
      </p:sp>
    </p:spTree>
    <p:extLst>
      <p:ext uri="{BB962C8B-B14F-4D97-AF65-F5344CB8AC3E}">
        <p14:creationId xmlns:p14="http://schemas.microsoft.com/office/powerpoint/2010/main" val="1052560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172D4D-2000-15B4-1830-45F317759E90}"/>
              </a:ext>
            </a:extLst>
          </p:cNvPr>
          <p:cNvSpPr>
            <a:spLocks noGrp="1"/>
          </p:cNvSpPr>
          <p:nvPr>
            <p:ph type="title"/>
          </p:nvPr>
        </p:nvSpPr>
        <p:spPr>
          <a:xfrm>
            <a:off x="374848" y="260648"/>
            <a:ext cx="8229600" cy="1143000"/>
          </a:xfrm>
        </p:spPr>
        <p:txBody>
          <a:bodyPr/>
          <a:lstStyle/>
          <a:p>
            <a:r>
              <a:rPr lang="en-US" sz="3200" dirty="0"/>
              <a:t>Capua 34 / Cp 37 300-150 BCE  </a:t>
            </a:r>
          </a:p>
        </p:txBody>
      </p:sp>
      <p:pic>
        <p:nvPicPr>
          <p:cNvPr id="11" name="Picture 10">
            <a:extLst>
              <a:ext uri="{FF2B5EF4-FFF2-40B4-BE49-F238E27FC236}">
                <a16:creationId xmlns:a16="http://schemas.microsoft.com/office/drawing/2014/main" id="{6AB2A14B-BEC5-5921-4F2A-90618FAD4CDE}"/>
              </a:ext>
            </a:extLst>
          </p:cNvPr>
          <p:cNvPicPr>
            <a:picLocks noChangeAspect="1"/>
          </p:cNvPicPr>
          <p:nvPr/>
        </p:nvPicPr>
        <p:blipFill>
          <a:blip r:embed="rId2"/>
          <a:stretch>
            <a:fillRect/>
          </a:stretch>
        </p:blipFill>
        <p:spPr>
          <a:xfrm>
            <a:off x="4046116" y="1225016"/>
            <a:ext cx="3536544" cy="3652497"/>
          </a:xfrm>
          <a:prstGeom prst="rect">
            <a:avLst/>
          </a:prstGeom>
        </p:spPr>
      </p:pic>
      <p:pic>
        <p:nvPicPr>
          <p:cNvPr id="13" name="Picture 12">
            <a:extLst>
              <a:ext uri="{FF2B5EF4-FFF2-40B4-BE49-F238E27FC236}">
                <a16:creationId xmlns:a16="http://schemas.microsoft.com/office/drawing/2014/main" id="{4F177E63-FC2B-2FAF-CDD3-E57A56EE2817}"/>
              </a:ext>
            </a:extLst>
          </p:cNvPr>
          <p:cNvPicPr>
            <a:picLocks noChangeAspect="1"/>
          </p:cNvPicPr>
          <p:nvPr/>
        </p:nvPicPr>
        <p:blipFill>
          <a:blip r:embed="rId3"/>
          <a:stretch>
            <a:fillRect/>
          </a:stretch>
        </p:blipFill>
        <p:spPr>
          <a:xfrm>
            <a:off x="1127425" y="1250825"/>
            <a:ext cx="3434556" cy="3600878"/>
          </a:xfrm>
          <a:prstGeom prst="rect">
            <a:avLst/>
          </a:prstGeom>
        </p:spPr>
      </p:pic>
      <p:sp>
        <p:nvSpPr>
          <p:cNvPr id="15" name="TextBox 14">
            <a:extLst>
              <a:ext uri="{FF2B5EF4-FFF2-40B4-BE49-F238E27FC236}">
                <a16:creationId xmlns:a16="http://schemas.microsoft.com/office/drawing/2014/main" id="{DE834830-431D-04DC-42DE-57B569834826}"/>
              </a:ext>
            </a:extLst>
          </p:cNvPr>
          <p:cNvSpPr txBox="1"/>
          <p:nvPr/>
        </p:nvSpPr>
        <p:spPr>
          <a:xfrm>
            <a:off x="457200" y="4851703"/>
            <a:ext cx="8064896" cy="1200329"/>
          </a:xfrm>
          <a:prstGeom prst="rect">
            <a:avLst/>
          </a:prstGeom>
          <a:noFill/>
        </p:spPr>
        <p:txBody>
          <a:bodyPr wrap="square" rtlCol="0">
            <a:spAutoFit/>
          </a:bodyPr>
          <a:lstStyle/>
          <a:p>
            <a:r>
              <a:rPr lang="en-GB" sz="1800" dirty="0">
                <a:latin typeface="+mn-lt"/>
              </a:rPr>
              <a:t>B (outside)</a:t>
            </a:r>
          </a:p>
          <a:p>
            <a:r>
              <a:rPr lang="en-GB" sz="1800" b="1" u="sng" dirty="0">
                <a:latin typeface="+mn-lt"/>
              </a:rPr>
              <a:t>Keri: </a:t>
            </a:r>
            <a:r>
              <a:rPr lang="en-GB" sz="1800" b="1" u="sng" dirty="0" err="1">
                <a:latin typeface="+mn-lt"/>
              </a:rPr>
              <a:t>arentika</a:t>
            </a:r>
            <a:r>
              <a:rPr lang="en-GB" sz="1800" b="1" u="sng" dirty="0">
                <a:latin typeface="+mn-lt"/>
              </a:rPr>
              <a:t>[</a:t>
            </a:r>
            <a:r>
              <a:rPr lang="en-GB" sz="1800" b="1" u="sng" dirty="0" err="1">
                <a:latin typeface="+mn-lt"/>
              </a:rPr>
              <a:t>i</a:t>
            </a:r>
            <a:r>
              <a:rPr lang="en-GB" sz="1800" b="1" u="sng" dirty="0">
                <a:latin typeface="+mn-lt"/>
              </a:rPr>
              <a:t>] pai</a:t>
            </a:r>
            <a:r>
              <a:rPr lang="en-GB" sz="1800" b="1" dirty="0">
                <a:latin typeface="+mn-lt"/>
              </a:rPr>
              <a:t> </a:t>
            </a:r>
            <a:r>
              <a:rPr lang="en-GB" sz="1800" b="1" dirty="0" err="1">
                <a:latin typeface="+mn-lt"/>
              </a:rPr>
              <a:t>pui</a:t>
            </a:r>
            <a:r>
              <a:rPr lang="en-GB" sz="1800" b="1" dirty="0">
                <a:latin typeface="+mn-lt"/>
              </a:rPr>
              <a:t> </a:t>
            </a:r>
            <a:r>
              <a:rPr lang="en-GB" sz="1800" b="1" dirty="0" err="1">
                <a:latin typeface="+mn-lt"/>
              </a:rPr>
              <a:t>suvam</a:t>
            </a:r>
            <a:r>
              <a:rPr lang="en-GB" sz="1800" b="1" dirty="0">
                <a:latin typeface="+mn-lt"/>
              </a:rPr>
              <a:t> h[</a:t>
            </a:r>
            <a:r>
              <a:rPr lang="en-GB" sz="1800" b="1" dirty="0" err="1">
                <a:latin typeface="+mn-lt"/>
              </a:rPr>
              <a:t>eriam</a:t>
            </a:r>
            <a:r>
              <a:rPr lang="en-GB" sz="1800" b="1" dirty="0">
                <a:latin typeface="+mn-lt"/>
              </a:rPr>
              <a:t> </a:t>
            </a:r>
            <a:r>
              <a:rPr lang="en-GB" sz="1800" b="1" dirty="0" err="1">
                <a:latin typeface="+mn-lt"/>
              </a:rPr>
              <a:t>suvam</a:t>
            </a:r>
            <a:r>
              <a:rPr lang="en-GB" sz="1800" b="1" dirty="0">
                <a:latin typeface="+mn-lt"/>
              </a:rPr>
              <a:t> l]</a:t>
            </a:r>
            <a:r>
              <a:rPr lang="en-GB" sz="1800" b="1" dirty="0" err="1">
                <a:latin typeface="+mn-lt"/>
              </a:rPr>
              <a:t>eginum</a:t>
            </a:r>
            <a:r>
              <a:rPr lang="en-GB" sz="1800" b="1" dirty="0">
                <a:latin typeface="+mn-lt"/>
              </a:rPr>
              <a:t> […</a:t>
            </a:r>
          </a:p>
          <a:p>
            <a:r>
              <a:rPr lang="en-GB" sz="1800" dirty="0">
                <a:latin typeface="+mn-lt"/>
              </a:rPr>
              <a:t>‘To Ceres </a:t>
            </a:r>
            <a:r>
              <a:rPr lang="en-GB" sz="1800" dirty="0" err="1"/>
              <a:t>Arentikú</a:t>
            </a:r>
            <a:r>
              <a:rPr lang="en-GB" sz="1800" dirty="0">
                <a:latin typeface="+mn-lt"/>
              </a:rPr>
              <a:t>, for her own [will her] own band..’ </a:t>
            </a:r>
          </a:p>
          <a:p>
            <a:endParaRPr lang="en-GB" sz="1800" dirty="0">
              <a:latin typeface="+mn-lt"/>
            </a:endParaRPr>
          </a:p>
        </p:txBody>
      </p:sp>
    </p:spTree>
    <p:extLst>
      <p:ext uri="{BB962C8B-B14F-4D97-AF65-F5344CB8AC3E}">
        <p14:creationId xmlns:p14="http://schemas.microsoft.com/office/powerpoint/2010/main" val="1352718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BFEAF7E6-8376-0041-BC39-2126083C459F}"/>
              </a:ext>
            </a:extLst>
          </p:cNvPr>
          <p:cNvSpPr>
            <a:spLocks noGrp="1" noChangeArrowheads="1"/>
          </p:cNvSpPr>
          <p:nvPr>
            <p:ph type="title"/>
          </p:nvPr>
        </p:nvSpPr>
        <p:spPr/>
        <p:txBody>
          <a:bodyPr/>
          <a:lstStyle/>
          <a:p>
            <a:r>
              <a:rPr lang="en-US" sz="3200" dirty="0">
                <a:latin typeface="Calibri" panose="020F0502020204030204" pitchFamily="34" charset="0"/>
                <a:cs typeface="Calibri" panose="020F0502020204030204" pitchFamily="34" charset="0"/>
              </a:rPr>
              <a:t>Pompei 24  ST Po 3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Testament of </a:t>
            </a:r>
            <a:r>
              <a:rPr lang="en-US" sz="3200" dirty="0" err="1">
                <a:latin typeface="Calibri" panose="020F0502020204030204" pitchFamily="34" charset="0"/>
                <a:cs typeface="Calibri" panose="020F0502020204030204" pitchFamily="34" charset="0"/>
              </a:rPr>
              <a:t>Vibis</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Aadirans</a:t>
            </a:r>
            <a:endParaRPr lang="en-US" sz="3200" dirty="0">
              <a:latin typeface="Calibri" panose="020F0502020204030204" pitchFamily="34" charset="0"/>
              <a:cs typeface="Calibri" panose="020F0502020204030204" pitchFamily="34" charset="0"/>
            </a:endParaRPr>
          </a:p>
        </p:txBody>
      </p:sp>
      <p:sp>
        <p:nvSpPr>
          <p:cNvPr id="76802" name="Content Placeholder 2">
            <a:extLst>
              <a:ext uri="{FF2B5EF4-FFF2-40B4-BE49-F238E27FC236}">
                <a16:creationId xmlns:a16="http://schemas.microsoft.com/office/drawing/2014/main" id="{7C0E54C7-0888-FB40-808D-EC244845A750}"/>
              </a:ext>
            </a:extLst>
          </p:cNvPr>
          <p:cNvSpPr>
            <a:spLocks noGrp="1" noChangeArrowheads="1"/>
          </p:cNvSpPr>
          <p:nvPr>
            <p:ph idx="1"/>
          </p:nvPr>
        </p:nvSpPr>
        <p:spPr/>
        <p:txBody>
          <a:bodyPr/>
          <a:lstStyle/>
          <a:p>
            <a:pPr marL="0" indent="0">
              <a:buFontTx/>
              <a:buNone/>
            </a:pPr>
            <a:endParaRPr lang="en-GB" altLang="en-US" sz="2400" i="1" dirty="0">
              <a:latin typeface="Times" pitchFamily="2" charset="0"/>
            </a:endParaRPr>
          </a:p>
          <a:p>
            <a:pPr marL="0" indent="0">
              <a:buFontTx/>
              <a:buNone/>
            </a:pPr>
            <a:endParaRPr lang="en-US" altLang="en-US" dirty="0"/>
          </a:p>
        </p:txBody>
      </p:sp>
      <p:pic>
        <p:nvPicPr>
          <p:cNvPr id="3" name="Picture 2" descr="A picture containing indoor, building, sitting, table&#10;&#10;Description automatically generated">
            <a:extLst>
              <a:ext uri="{FF2B5EF4-FFF2-40B4-BE49-F238E27FC236}">
                <a16:creationId xmlns:a16="http://schemas.microsoft.com/office/drawing/2014/main" id="{AEAA1D6C-8468-364A-91AB-E042B3AA37CD}"/>
              </a:ext>
            </a:extLst>
          </p:cNvPr>
          <p:cNvPicPr>
            <a:picLocks noChangeAspect="1"/>
          </p:cNvPicPr>
          <p:nvPr/>
        </p:nvPicPr>
        <p:blipFill>
          <a:blip r:embed="rId2"/>
          <a:stretch>
            <a:fillRect/>
          </a:stretch>
        </p:blipFill>
        <p:spPr>
          <a:xfrm>
            <a:off x="453527" y="1600200"/>
            <a:ext cx="2731088" cy="1512168"/>
          </a:xfrm>
          <a:prstGeom prst="rect">
            <a:avLst/>
          </a:prstGeom>
        </p:spPr>
      </p:pic>
      <p:pic>
        <p:nvPicPr>
          <p:cNvPr id="5" name="Picture 4">
            <a:extLst>
              <a:ext uri="{FF2B5EF4-FFF2-40B4-BE49-F238E27FC236}">
                <a16:creationId xmlns:a16="http://schemas.microsoft.com/office/drawing/2014/main" id="{B7FCC69A-8DD8-C5BA-5526-EF3B415409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14179" y="3276634"/>
            <a:ext cx="6075045" cy="3105785"/>
          </a:xfrm>
          <a:prstGeom prst="rect">
            <a:avLst/>
          </a:prstGeom>
          <a:noFill/>
          <a:ln>
            <a:noFill/>
          </a:ln>
        </p:spPr>
      </p:pic>
      <p:sp>
        <p:nvSpPr>
          <p:cNvPr id="2" name="TextBox 1">
            <a:extLst>
              <a:ext uri="{FF2B5EF4-FFF2-40B4-BE49-F238E27FC236}">
                <a16:creationId xmlns:a16="http://schemas.microsoft.com/office/drawing/2014/main" id="{8731DEE9-FD5C-0233-7DFB-3773166AA074}"/>
              </a:ext>
            </a:extLst>
          </p:cNvPr>
          <p:cNvSpPr txBox="1"/>
          <p:nvPr/>
        </p:nvSpPr>
        <p:spPr>
          <a:xfrm>
            <a:off x="3354847" y="1550731"/>
            <a:ext cx="5541710" cy="1477328"/>
          </a:xfrm>
          <a:prstGeom prst="rect">
            <a:avLst/>
          </a:prstGeom>
          <a:noFill/>
        </p:spPr>
        <p:txBody>
          <a:bodyPr wrap="none" rtlCol="0">
            <a:spAutoFit/>
          </a:bodyPr>
          <a:lstStyle/>
          <a:p>
            <a:r>
              <a:rPr lang="en-US" sz="1800" dirty="0" err="1">
                <a:latin typeface="Calibri" panose="020F0502020204030204" pitchFamily="34" charset="0"/>
                <a:cs typeface="Calibri" panose="020F0502020204030204" pitchFamily="34" charset="0"/>
              </a:rPr>
              <a:t>Vibis</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Aadirans</a:t>
            </a:r>
            <a:r>
              <a:rPr lang="en-US" sz="1800" dirty="0">
                <a:latin typeface="Calibri" panose="020F0502020204030204" pitchFamily="34" charset="0"/>
                <a:cs typeface="Calibri" panose="020F0502020204030204" pitchFamily="34" charset="0"/>
              </a:rPr>
              <a:t>, son of </a:t>
            </a:r>
            <a:r>
              <a:rPr lang="en-US" sz="1800" dirty="0" err="1">
                <a:latin typeface="Calibri" panose="020F0502020204030204" pitchFamily="34" charset="0"/>
                <a:cs typeface="Calibri" panose="020F0502020204030204" pitchFamily="34" charset="0"/>
              </a:rPr>
              <a:t>Vibis</a:t>
            </a:r>
            <a:r>
              <a:rPr lang="en-US" sz="1800" dirty="0">
                <a:latin typeface="Calibri" panose="020F0502020204030204" pitchFamily="34" charset="0"/>
                <a:cs typeface="Calibri" panose="020F0502020204030204" pitchFamily="34" charset="0"/>
              </a:rPr>
              <a:t>, gave money in his will to</a:t>
            </a:r>
          </a:p>
          <a:p>
            <a:r>
              <a:rPr lang="en-US" sz="1800" dirty="0">
                <a:latin typeface="Calibri" panose="020F0502020204030204" pitchFamily="34" charset="0"/>
                <a:cs typeface="Calibri" panose="020F0502020204030204" pitchFamily="34" charset="0"/>
              </a:rPr>
              <a:t>the </a:t>
            </a:r>
            <a:r>
              <a:rPr lang="en-US" sz="1800" i="1" dirty="0" err="1">
                <a:latin typeface="Calibri" panose="020F0502020204030204" pitchFamily="34" charset="0"/>
                <a:cs typeface="Calibri" panose="020F0502020204030204" pitchFamily="34" charset="0"/>
              </a:rPr>
              <a:t>vereiia</a:t>
            </a:r>
            <a:r>
              <a:rPr lang="en-US" sz="1800" i="1"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of Pompeii; with this money </a:t>
            </a:r>
            <a:r>
              <a:rPr lang="en-US" sz="1800" dirty="0" err="1">
                <a:latin typeface="Calibri" panose="020F0502020204030204" pitchFamily="34" charset="0"/>
                <a:cs typeface="Calibri" panose="020F0502020204030204" pitchFamily="34" charset="0"/>
              </a:rPr>
              <a:t>Vibis</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Viínikiís</a:t>
            </a:r>
            <a:r>
              <a:rPr lang="en-US" sz="1800" dirty="0">
                <a:latin typeface="Calibri" panose="020F0502020204030204" pitchFamily="34" charset="0"/>
                <a:cs typeface="Calibri" panose="020F0502020204030204" pitchFamily="34" charset="0"/>
              </a:rPr>
              <a:t>, </a:t>
            </a:r>
          </a:p>
          <a:p>
            <a:r>
              <a:rPr lang="en-US" sz="1800" dirty="0">
                <a:latin typeface="Calibri" panose="020F0502020204030204" pitchFamily="34" charset="0"/>
                <a:cs typeface="Calibri" panose="020F0502020204030204" pitchFamily="34" charset="0"/>
              </a:rPr>
              <a:t>son of Maras, quaestor of Pompeii, gave the construction</a:t>
            </a:r>
          </a:p>
          <a:p>
            <a:r>
              <a:rPr lang="en-US" sz="1800" dirty="0">
                <a:latin typeface="Calibri" panose="020F0502020204030204" pitchFamily="34" charset="0"/>
                <a:cs typeface="Calibri" panose="020F0502020204030204" pitchFamily="34" charset="0"/>
              </a:rPr>
              <a:t>of this building by decision of the senate. </a:t>
            </a:r>
          </a:p>
          <a:p>
            <a:r>
              <a:rPr lang="en-US" sz="1800" dirty="0">
                <a:latin typeface="Calibri" panose="020F0502020204030204" pitchFamily="34" charset="0"/>
                <a:cs typeface="Calibri" panose="020F0502020204030204" pitchFamily="34" charset="0"/>
              </a:rPr>
              <a:t>The same man approved it. </a:t>
            </a:r>
          </a:p>
        </p:txBody>
      </p:sp>
    </p:spTree>
    <p:extLst>
      <p:ext uri="{BB962C8B-B14F-4D97-AF65-F5344CB8AC3E}">
        <p14:creationId xmlns:p14="http://schemas.microsoft.com/office/powerpoint/2010/main" val="280100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172D4D-2000-15B4-1830-45F317759E90}"/>
              </a:ext>
            </a:extLst>
          </p:cNvPr>
          <p:cNvSpPr>
            <a:spLocks noGrp="1"/>
          </p:cNvSpPr>
          <p:nvPr>
            <p:ph type="title"/>
          </p:nvPr>
        </p:nvSpPr>
        <p:spPr>
          <a:xfrm>
            <a:off x="374848" y="260648"/>
            <a:ext cx="8229600" cy="1143000"/>
          </a:xfrm>
        </p:spPr>
        <p:txBody>
          <a:bodyPr/>
          <a:lstStyle/>
          <a:p>
            <a:r>
              <a:rPr lang="en-US" sz="3200" dirty="0"/>
              <a:t>Capua 34 / Cp 37 300-150 BCE  </a:t>
            </a:r>
          </a:p>
        </p:txBody>
      </p:sp>
      <p:pic>
        <p:nvPicPr>
          <p:cNvPr id="11" name="Picture 10">
            <a:extLst>
              <a:ext uri="{FF2B5EF4-FFF2-40B4-BE49-F238E27FC236}">
                <a16:creationId xmlns:a16="http://schemas.microsoft.com/office/drawing/2014/main" id="{6AB2A14B-BEC5-5921-4F2A-90618FAD4CDE}"/>
              </a:ext>
            </a:extLst>
          </p:cNvPr>
          <p:cNvPicPr>
            <a:picLocks noChangeAspect="1"/>
          </p:cNvPicPr>
          <p:nvPr/>
        </p:nvPicPr>
        <p:blipFill>
          <a:blip r:embed="rId2"/>
          <a:stretch>
            <a:fillRect/>
          </a:stretch>
        </p:blipFill>
        <p:spPr>
          <a:xfrm>
            <a:off x="4046116" y="1225016"/>
            <a:ext cx="3536544" cy="3652497"/>
          </a:xfrm>
          <a:prstGeom prst="rect">
            <a:avLst/>
          </a:prstGeom>
        </p:spPr>
      </p:pic>
      <p:pic>
        <p:nvPicPr>
          <p:cNvPr id="13" name="Picture 12">
            <a:extLst>
              <a:ext uri="{FF2B5EF4-FFF2-40B4-BE49-F238E27FC236}">
                <a16:creationId xmlns:a16="http://schemas.microsoft.com/office/drawing/2014/main" id="{4F177E63-FC2B-2FAF-CDD3-E57A56EE2817}"/>
              </a:ext>
            </a:extLst>
          </p:cNvPr>
          <p:cNvPicPr>
            <a:picLocks noChangeAspect="1"/>
          </p:cNvPicPr>
          <p:nvPr/>
        </p:nvPicPr>
        <p:blipFill>
          <a:blip r:embed="rId3"/>
          <a:stretch>
            <a:fillRect/>
          </a:stretch>
        </p:blipFill>
        <p:spPr>
          <a:xfrm>
            <a:off x="1127425" y="1250825"/>
            <a:ext cx="3434556" cy="3600878"/>
          </a:xfrm>
          <a:prstGeom prst="rect">
            <a:avLst/>
          </a:prstGeom>
        </p:spPr>
      </p:pic>
      <p:sp>
        <p:nvSpPr>
          <p:cNvPr id="15" name="TextBox 14">
            <a:extLst>
              <a:ext uri="{FF2B5EF4-FFF2-40B4-BE49-F238E27FC236}">
                <a16:creationId xmlns:a16="http://schemas.microsoft.com/office/drawing/2014/main" id="{DE834830-431D-04DC-42DE-57B569834826}"/>
              </a:ext>
            </a:extLst>
          </p:cNvPr>
          <p:cNvSpPr txBox="1"/>
          <p:nvPr/>
        </p:nvSpPr>
        <p:spPr>
          <a:xfrm>
            <a:off x="457200" y="4851703"/>
            <a:ext cx="8064896" cy="2031325"/>
          </a:xfrm>
          <a:prstGeom prst="rect">
            <a:avLst/>
          </a:prstGeom>
          <a:noFill/>
        </p:spPr>
        <p:txBody>
          <a:bodyPr wrap="square" rtlCol="0">
            <a:spAutoFit/>
          </a:bodyPr>
          <a:lstStyle/>
          <a:p>
            <a:r>
              <a:rPr lang="en-GB" sz="1800" dirty="0">
                <a:latin typeface="+mn-lt"/>
              </a:rPr>
              <a:t>B (outside)</a:t>
            </a:r>
          </a:p>
          <a:p>
            <a:r>
              <a:rPr lang="en-GB" sz="1800" b="1" u="sng" dirty="0">
                <a:latin typeface="+mn-lt"/>
              </a:rPr>
              <a:t>Keri: </a:t>
            </a:r>
            <a:r>
              <a:rPr lang="en-GB" sz="1800" b="1" u="sng" dirty="0" err="1">
                <a:latin typeface="+mn-lt"/>
              </a:rPr>
              <a:t>arentika</a:t>
            </a:r>
            <a:r>
              <a:rPr lang="en-GB" sz="1800" b="1" u="sng" dirty="0">
                <a:latin typeface="+mn-lt"/>
              </a:rPr>
              <a:t>[</a:t>
            </a:r>
            <a:r>
              <a:rPr lang="en-GB" sz="1800" b="1" u="sng" dirty="0" err="1">
                <a:latin typeface="+mn-lt"/>
              </a:rPr>
              <a:t>i</a:t>
            </a:r>
            <a:r>
              <a:rPr lang="en-GB" sz="1800" b="1" u="sng" dirty="0">
                <a:latin typeface="+mn-lt"/>
              </a:rPr>
              <a:t>] pai</a:t>
            </a:r>
            <a:r>
              <a:rPr lang="en-GB" sz="1800" b="1" dirty="0">
                <a:latin typeface="+mn-lt"/>
              </a:rPr>
              <a:t> </a:t>
            </a:r>
            <a:r>
              <a:rPr lang="en-GB" sz="1800" b="1" dirty="0" err="1">
                <a:latin typeface="+mn-lt"/>
              </a:rPr>
              <a:t>pui</a:t>
            </a:r>
            <a:r>
              <a:rPr lang="en-GB" sz="1800" b="1" dirty="0">
                <a:latin typeface="+mn-lt"/>
              </a:rPr>
              <a:t> </a:t>
            </a:r>
            <a:r>
              <a:rPr lang="en-GB" sz="1800" b="1" dirty="0" err="1">
                <a:latin typeface="+mn-lt"/>
              </a:rPr>
              <a:t>suvam</a:t>
            </a:r>
            <a:r>
              <a:rPr lang="en-GB" sz="1800" b="1" dirty="0">
                <a:latin typeface="+mn-lt"/>
              </a:rPr>
              <a:t> h[</a:t>
            </a:r>
            <a:r>
              <a:rPr lang="en-GB" sz="1800" b="1" dirty="0" err="1">
                <a:latin typeface="+mn-lt"/>
              </a:rPr>
              <a:t>eriam</a:t>
            </a:r>
            <a:r>
              <a:rPr lang="en-GB" sz="1800" b="1" dirty="0">
                <a:latin typeface="+mn-lt"/>
              </a:rPr>
              <a:t> </a:t>
            </a:r>
            <a:r>
              <a:rPr lang="en-GB" sz="1800" b="1" dirty="0" err="1">
                <a:latin typeface="+mn-lt"/>
              </a:rPr>
              <a:t>suvam</a:t>
            </a:r>
            <a:r>
              <a:rPr lang="en-GB" sz="1800" b="1" dirty="0">
                <a:latin typeface="+mn-lt"/>
              </a:rPr>
              <a:t> l]</a:t>
            </a:r>
            <a:r>
              <a:rPr lang="en-GB" sz="1800" b="1" dirty="0" err="1">
                <a:latin typeface="+mn-lt"/>
              </a:rPr>
              <a:t>eginum</a:t>
            </a:r>
            <a:r>
              <a:rPr lang="en-GB" sz="1800" b="1" dirty="0">
                <a:latin typeface="+mn-lt"/>
              </a:rPr>
              <a:t> […</a:t>
            </a:r>
          </a:p>
          <a:p>
            <a:r>
              <a:rPr lang="en-GB" sz="1800" dirty="0">
                <a:latin typeface="+mn-lt"/>
              </a:rPr>
              <a:t>‘To Ceres </a:t>
            </a:r>
            <a:r>
              <a:rPr lang="en-GB" sz="1800" dirty="0" err="1"/>
              <a:t>Arentikú</a:t>
            </a:r>
            <a:r>
              <a:rPr lang="en-GB" sz="1800" dirty="0">
                <a:latin typeface="+mn-lt"/>
              </a:rPr>
              <a:t>, for her own [will her] own band..’ </a:t>
            </a:r>
          </a:p>
          <a:p>
            <a:r>
              <a:rPr lang="en-GB" sz="1800" dirty="0">
                <a:latin typeface="+mn-lt"/>
              </a:rPr>
              <a:t>A 1 (inside)</a:t>
            </a:r>
          </a:p>
          <a:p>
            <a:r>
              <a:rPr lang="en-GB" sz="1800" b="1" u="sng" dirty="0">
                <a:latin typeface="+mn-lt"/>
              </a:rPr>
              <a:t>Keri: </a:t>
            </a:r>
            <a:r>
              <a:rPr lang="en-GB" sz="1800" b="1" u="sng" dirty="0" err="1">
                <a:latin typeface="+mn-lt"/>
              </a:rPr>
              <a:t>arent</a:t>
            </a:r>
            <a:r>
              <a:rPr lang="en-GB" sz="1800" b="1" u="sng" dirty="0">
                <a:latin typeface="+mn-lt"/>
              </a:rPr>
              <a:t>[</a:t>
            </a:r>
            <a:r>
              <a:rPr lang="en-GB" sz="1800" b="1" u="sng" dirty="0" err="1">
                <a:latin typeface="+mn-lt"/>
              </a:rPr>
              <a:t>ikai</a:t>
            </a:r>
            <a:r>
              <a:rPr lang="en-GB" sz="1800" b="1" u="sng" dirty="0">
                <a:latin typeface="+mn-lt"/>
              </a:rPr>
              <a:t>: </a:t>
            </a:r>
            <a:r>
              <a:rPr lang="en-GB" sz="1800" b="1" dirty="0">
                <a:latin typeface="+mn-lt"/>
              </a:rPr>
              <a:t>man]</a:t>
            </a:r>
            <a:r>
              <a:rPr lang="en-GB" sz="1800" b="1" dirty="0" err="1">
                <a:latin typeface="+mn-lt"/>
              </a:rPr>
              <a:t>afum</a:t>
            </a:r>
            <a:r>
              <a:rPr lang="en-GB" sz="1800" b="1" dirty="0">
                <a:latin typeface="+mn-lt"/>
              </a:rPr>
              <a:t> </a:t>
            </a:r>
            <a:r>
              <a:rPr lang="en-GB" sz="1800" b="1" u="sng" dirty="0">
                <a:latin typeface="+mn-lt"/>
              </a:rPr>
              <a:t>pai:</a:t>
            </a:r>
            <a:r>
              <a:rPr lang="en-GB" sz="1800" b="1" dirty="0">
                <a:latin typeface="+mn-lt"/>
              </a:rPr>
              <a:t> </a:t>
            </a:r>
            <a:r>
              <a:rPr lang="en-GB" sz="1800" b="1" dirty="0" err="1">
                <a:latin typeface="+mn-lt"/>
              </a:rPr>
              <a:t>pu</a:t>
            </a:r>
            <a:r>
              <a:rPr lang="en-GB" sz="1800" b="1" dirty="0">
                <a:latin typeface="+mn-lt"/>
              </a:rPr>
              <a:t>[</a:t>
            </a:r>
            <a:r>
              <a:rPr lang="en-GB" sz="1800" b="1" dirty="0" err="1">
                <a:latin typeface="+mn-lt"/>
              </a:rPr>
              <a:t>i</a:t>
            </a:r>
            <a:r>
              <a:rPr lang="en-GB" sz="1800" b="1" dirty="0">
                <a:latin typeface="+mn-lt"/>
              </a:rPr>
              <a:t> </a:t>
            </a:r>
            <a:r>
              <a:rPr lang="en-GB" sz="1800" b="1" dirty="0" err="1">
                <a:latin typeface="+mn-lt"/>
              </a:rPr>
              <a:t>pu</a:t>
            </a:r>
            <a:r>
              <a:rPr lang="en-GB" sz="1800" b="1" dirty="0">
                <a:latin typeface="+mn-lt"/>
              </a:rPr>
              <a:t>]</a:t>
            </a:r>
            <a:r>
              <a:rPr lang="en-GB" sz="1800" b="1" dirty="0" err="1">
                <a:latin typeface="+mn-lt"/>
              </a:rPr>
              <a:t>i</a:t>
            </a:r>
            <a:r>
              <a:rPr lang="en-GB" sz="1800" b="1" dirty="0">
                <a:latin typeface="+mn-lt"/>
              </a:rPr>
              <a:t> </a:t>
            </a:r>
            <a:r>
              <a:rPr lang="en-GB" sz="1800" b="1" dirty="0" err="1">
                <a:latin typeface="+mn-lt"/>
              </a:rPr>
              <a:t>heriam</a:t>
            </a:r>
            <a:r>
              <a:rPr lang="en-GB" sz="1800" b="1" dirty="0">
                <a:latin typeface="+mn-lt"/>
              </a:rPr>
              <a:t> </a:t>
            </a:r>
            <a:r>
              <a:rPr lang="en-GB" sz="1800" b="1" dirty="0" err="1">
                <a:latin typeface="+mn-lt"/>
              </a:rPr>
              <a:t>suvam</a:t>
            </a:r>
            <a:r>
              <a:rPr lang="en-GB" sz="1800" b="1" dirty="0">
                <a:latin typeface="+mn-lt"/>
              </a:rPr>
              <a:t> leg[</a:t>
            </a:r>
            <a:r>
              <a:rPr lang="en-GB" sz="1800" b="1" dirty="0" err="1">
                <a:latin typeface="+mn-lt"/>
              </a:rPr>
              <a:t>inum</a:t>
            </a:r>
            <a:endParaRPr lang="en-GB" sz="1800" b="1" dirty="0">
              <a:latin typeface="+mn-lt"/>
            </a:endParaRPr>
          </a:p>
          <a:p>
            <a:r>
              <a:rPr lang="en-GB" sz="1800" dirty="0">
                <a:latin typeface="+mn-lt"/>
              </a:rPr>
              <a:t>‘To Ceres </a:t>
            </a:r>
            <a:r>
              <a:rPr lang="en-GB" sz="1800" dirty="0" err="1">
                <a:latin typeface="+mn-lt"/>
              </a:rPr>
              <a:t>Arentikú</a:t>
            </a:r>
            <a:r>
              <a:rPr lang="en-GB" sz="1800" dirty="0">
                <a:latin typeface="+mn-lt"/>
              </a:rPr>
              <a:t> I have entrusted, who , with respect to her own will, her own band I shall invoke</a:t>
            </a:r>
            <a:r>
              <a:rPr lang="en-US" sz="1800" dirty="0">
                <a:latin typeface="+mn-lt"/>
              </a:rPr>
              <a:t>’ </a:t>
            </a:r>
            <a:endParaRPr lang="en-GB" sz="1800" dirty="0">
              <a:latin typeface="+mn-lt"/>
            </a:endParaRPr>
          </a:p>
        </p:txBody>
      </p:sp>
    </p:spTree>
    <p:extLst>
      <p:ext uri="{BB962C8B-B14F-4D97-AF65-F5344CB8AC3E}">
        <p14:creationId xmlns:p14="http://schemas.microsoft.com/office/powerpoint/2010/main" val="716318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87B35-4D5F-D7A4-A06C-4A755FBBFCDF}"/>
              </a:ext>
            </a:extLst>
          </p:cNvPr>
          <p:cNvSpPr>
            <a:spLocks noGrp="1"/>
          </p:cNvSpPr>
          <p:nvPr>
            <p:ph type="title"/>
          </p:nvPr>
        </p:nvSpPr>
        <p:spPr>
          <a:xfrm>
            <a:off x="35165" y="31714"/>
            <a:ext cx="4834880" cy="1143000"/>
          </a:xfrm>
        </p:spPr>
        <p:txBody>
          <a:bodyPr/>
          <a:lstStyle/>
          <a:p>
            <a:r>
              <a:rPr lang="en-US" sz="3200" dirty="0"/>
              <a:t>Capua 24 / Cp 33-34, early 3</a:t>
            </a:r>
            <a:r>
              <a:rPr lang="en-US" sz="3200" baseline="30000" dirty="0"/>
              <a:t>rd</a:t>
            </a:r>
            <a:r>
              <a:rPr lang="en-US" sz="3200" dirty="0"/>
              <a:t> c BCE?</a:t>
            </a:r>
          </a:p>
        </p:txBody>
      </p:sp>
      <p:pic>
        <p:nvPicPr>
          <p:cNvPr id="4" name="Picture 3">
            <a:extLst>
              <a:ext uri="{FF2B5EF4-FFF2-40B4-BE49-F238E27FC236}">
                <a16:creationId xmlns:a16="http://schemas.microsoft.com/office/drawing/2014/main" id="{73D6FB57-9C20-1861-2087-EA3C3A31DE70}"/>
              </a:ext>
            </a:extLst>
          </p:cNvPr>
          <p:cNvPicPr>
            <a:picLocks noChangeAspect="1"/>
          </p:cNvPicPr>
          <p:nvPr/>
        </p:nvPicPr>
        <p:blipFill rotWithShape="1">
          <a:blip r:embed="rId3"/>
          <a:srcRect l="4999" t="12201" r="3539" b="9051"/>
          <a:stretch/>
        </p:blipFill>
        <p:spPr>
          <a:xfrm>
            <a:off x="323528" y="1402502"/>
            <a:ext cx="5112568" cy="3301451"/>
          </a:xfrm>
          <a:prstGeom prst="rect">
            <a:avLst/>
          </a:prstGeom>
        </p:spPr>
      </p:pic>
      <p:sp>
        <p:nvSpPr>
          <p:cNvPr id="6" name="TextBox 5">
            <a:extLst>
              <a:ext uri="{FF2B5EF4-FFF2-40B4-BE49-F238E27FC236}">
                <a16:creationId xmlns:a16="http://schemas.microsoft.com/office/drawing/2014/main" id="{A0724307-E4FD-E9A4-7E74-107FC108228B}"/>
              </a:ext>
            </a:extLst>
          </p:cNvPr>
          <p:cNvSpPr txBox="1"/>
          <p:nvPr/>
        </p:nvSpPr>
        <p:spPr>
          <a:xfrm>
            <a:off x="5796136" y="0"/>
            <a:ext cx="2499402" cy="7294305"/>
          </a:xfrm>
          <a:prstGeom prst="rect">
            <a:avLst/>
          </a:prstGeom>
          <a:noFill/>
        </p:spPr>
        <p:txBody>
          <a:bodyPr wrap="none" rtlCol="0">
            <a:spAutoFit/>
          </a:bodyPr>
          <a:lstStyle/>
          <a:p>
            <a:r>
              <a:rPr lang="en-US" sz="1800" b="1" dirty="0">
                <a:latin typeface="+mn-lt"/>
              </a:rPr>
              <a:t> A</a:t>
            </a:r>
          </a:p>
          <a:p>
            <a:r>
              <a:rPr lang="en-US" sz="1800" b="1" dirty="0">
                <a:latin typeface="+mn-lt"/>
              </a:rPr>
              <a:t>]k(</a:t>
            </a:r>
            <a:r>
              <a:rPr lang="en-US" sz="1800" b="1" dirty="0" err="1">
                <a:latin typeface="+mn-lt"/>
              </a:rPr>
              <a:t>ieís</a:t>
            </a:r>
            <a:r>
              <a:rPr lang="en-US" sz="1800" b="1" dirty="0">
                <a:latin typeface="+mn-lt"/>
              </a:rPr>
              <a:t>) </a:t>
            </a:r>
            <a:r>
              <a:rPr lang="en-US" sz="1800" b="1" dirty="0" err="1">
                <a:latin typeface="+mn-lt"/>
              </a:rPr>
              <a:t>pak</a:t>
            </a:r>
            <a:r>
              <a:rPr lang="en-US" sz="1800" b="1" dirty="0">
                <a:latin typeface="+mn-lt"/>
              </a:rPr>
              <a:t>(</a:t>
            </a:r>
            <a:r>
              <a:rPr lang="en-US" sz="1800" b="1" dirty="0" err="1">
                <a:latin typeface="+mn-lt"/>
              </a:rPr>
              <a:t>ieís</a:t>
            </a:r>
            <a:r>
              <a:rPr lang="en-US" sz="1800" b="1" dirty="0">
                <a:latin typeface="+mn-lt"/>
              </a:rPr>
              <a:t>) … </a:t>
            </a:r>
            <a:r>
              <a:rPr lang="en-US" sz="1800" b="1" dirty="0" err="1">
                <a:latin typeface="+mn-lt"/>
              </a:rPr>
              <a:t>viiúm</a:t>
            </a:r>
            <a:endParaRPr lang="en-US" sz="1800" b="1" dirty="0">
              <a:latin typeface="+mn-lt"/>
            </a:endParaRPr>
          </a:p>
          <a:p>
            <a:r>
              <a:rPr lang="en-US" sz="1800" b="1" dirty="0" err="1">
                <a:latin typeface="+mn-lt"/>
              </a:rPr>
              <a:t>pak</a:t>
            </a:r>
            <a:r>
              <a:rPr lang="en-US" sz="1800" b="1" dirty="0">
                <a:latin typeface="+mn-lt"/>
              </a:rPr>
              <a:t>(</a:t>
            </a:r>
            <a:r>
              <a:rPr lang="en-US" sz="1800" b="1" dirty="0" err="1">
                <a:latin typeface="+mn-lt"/>
              </a:rPr>
              <a:t>ieís</a:t>
            </a:r>
            <a:r>
              <a:rPr lang="en-US" sz="1800" b="1" dirty="0">
                <a:latin typeface="+mn-lt"/>
              </a:rPr>
              <a:t>) </a:t>
            </a:r>
            <a:r>
              <a:rPr lang="en-US" sz="1800" b="1" dirty="0" err="1">
                <a:latin typeface="+mn-lt"/>
              </a:rPr>
              <a:t>medikid</a:t>
            </a:r>
            <a:endParaRPr lang="en-US" sz="1800" b="1" dirty="0">
              <a:latin typeface="+mn-lt"/>
            </a:endParaRPr>
          </a:p>
          <a:p>
            <a:r>
              <a:rPr lang="en-US" sz="1800" b="1" dirty="0" err="1">
                <a:latin typeface="+mn-lt"/>
              </a:rPr>
              <a:t>túvtik</a:t>
            </a:r>
            <a:r>
              <a:rPr lang="en-US" sz="1800" b="1" dirty="0">
                <a:latin typeface="+mn-lt"/>
              </a:rPr>
              <a:t>(</a:t>
            </a:r>
            <a:r>
              <a:rPr lang="en-US" sz="1800" b="1" dirty="0" err="1">
                <a:latin typeface="+mn-lt"/>
              </a:rPr>
              <a:t>ud</a:t>
            </a:r>
            <a:r>
              <a:rPr lang="en-US" sz="1800" b="1" dirty="0">
                <a:latin typeface="+mn-lt"/>
              </a:rPr>
              <a:t>) </a:t>
            </a:r>
            <a:r>
              <a:rPr lang="en-US" sz="1800" b="1" dirty="0" err="1">
                <a:latin typeface="+mn-lt"/>
              </a:rPr>
              <a:t>kapv</a:t>
            </a:r>
            <a:r>
              <a:rPr lang="en-US" sz="1800" b="1" dirty="0">
                <a:latin typeface="+mn-lt"/>
              </a:rPr>
              <a:t>(</a:t>
            </a:r>
            <a:r>
              <a:rPr lang="en-US" sz="1800" b="1" dirty="0" err="1">
                <a:latin typeface="+mn-lt"/>
              </a:rPr>
              <a:t>anud</a:t>
            </a:r>
            <a:r>
              <a:rPr lang="en-US" sz="1800" b="1" dirty="0">
                <a:latin typeface="+mn-lt"/>
              </a:rPr>
              <a:t>) </a:t>
            </a:r>
          </a:p>
          <a:p>
            <a:r>
              <a:rPr lang="en-US" sz="1800" b="1" dirty="0" err="1">
                <a:latin typeface="+mn-lt"/>
              </a:rPr>
              <a:t>sakraítir</a:t>
            </a:r>
            <a:r>
              <a:rPr lang="en-US" sz="1800" b="1" dirty="0">
                <a:latin typeface="+mn-lt"/>
              </a:rPr>
              <a:t>. ka(sit) </a:t>
            </a:r>
          </a:p>
          <a:p>
            <a:r>
              <a:rPr lang="en-US" sz="1800" b="1" u="sng" dirty="0" err="1">
                <a:latin typeface="+mn-lt"/>
              </a:rPr>
              <a:t>damsennias</a:t>
            </a:r>
            <a:endParaRPr lang="en-US" sz="1800" b="1" u="sng" dirty="0">
              <a:latin typeface="+mn-lt"/>
            </a:endParaRPr>
          </a:p>
          <a:p>
            <a:r>
              <a:rPr lang="en-US" sz="1800" b="1" u="sng" dirty="0">
                <a:latin typeface="+mn-lt"/>
              </a:rPr>
              <a:t>pas. </a:t>
            </a:r>
            <a:r>
              <a:rPr lang="en-US" sz="1800" b="1" u="sng" dirty="0" err="1">
                <a:latin typeface="+mn-lt"/>
              </a:rPr>
              <a:t>fiíet</a:t>
            </a:r>
            <a:r>
              <a:rPr lang="en-US" sz="1800" b="1" u="sng" dirty="0">
                <a:latin typeface="+mn-lt"/>
              </a:rPr>
              <a:t>. </a:t>
            </a:r>
            <a:r>
              <a:rPr lang="en-US" sz="1800" b="1" dirty="0" err="1">
                <a:latin typeface="+mn-lt"/>
              </a:rPr>
              <a:t>pústr</a:t>
            </a:r>
            <a:r>
              <a:rPr lang="en-US" sz="1800" b="1" dirty="0">
                <a:latin typeface="+mn-lt"/>
              </a:rPr>
              <a:t>(</a:t>
            </a:r>
            <a:r>
              <a:rPr lang="en-US" sz="1800" b="1" dirty="0" err="1">
                <a:latin typeface="+mn-lt"/>
              </a:rPr>
              <a:t>eí</a:t>
            </a:r>
            <a:r>
              <a:rPr lang="en-US" sz="1800" b="1" dirty="0">
                <a:latin typeface="+mn-lt"/>
              </a:rPr>
              <a:t>)</a:t>
            </a:r>
          </a:p>
          <a:p>
            <a:r>
              <a:rPr lang="en-US" sz="1800" b="1" dirty="0" err="1">
                <a:latin typeface="+mn-lt"/>
              </a:rPr>
              <a:t>iúkleí</a:t>
            </a:r>
            <a:r>
              <a:rPr lang="en-US" sz="1800" b="1" dirty="0">
                <a:latin typeface="+mn-lt"/>
              </a:rPr>
              <a:t> </a:t>
            </a:r>
            <a:r>
              <a:rPr lang="en-US" sz="1800" b="1" dirty="0" err="1">
                <a:latin typeface="+mn-lt"/>
              </a:rPr>
              <a:t>vehiian</a:t>
            </a:r>
            <a:r>
              <a:rPr lang="en-US" sz="1800" b="1" dirty="0">
                <a:latin typeface="+mn-lt"/>
              </a:rPr>
              <a:t>(</a:t>
            </a:r>
            <a:r>
              <a:rPr lang="en-US" sz="1800" b="1" dirty="0" err="1">
                <a:latin typeface="+mn-lt"/>
              </a:rPr>
              <a:t>asúm</a:t>
            </a:r>
            <a:r>
              <a:rPr lang="en-US" sz="1800" b="1" dirty="0">
                <a:latin typeface="+mn-lt"/>
              </a:rPr>
              <a:t>)</a:t>
            </a:r>
          </a:p>
          <a:p>
            <a:r>
              <a:rPr lang="en-US" sz="1800" b="1" dirty="0">
                <a:latin typeface="+mn-lt"/>
              </a:rPr>
              <a:t>m  </a:t>
            </a:r>
            <a:r>
              <a:rPr lang="en-US" sz="1800" b="1" dirty="0" err="1">
                <a:latin typeface="+mn-lt"/>
              </a:rPr>
              <a:t>edik</a:t>
            </a:r>
            <a:r>
              <a:rPr lang="en-US" sz="1800" b="1" dirty="0">
                <a:latin typeface="+mn-lt"/>
              </a:rPr>
              <a:t>(id). </a:t>
            </a:r>
            <a:r>
              <a:rPr lang="en-US" sz="1800" b="1" dirty="0" err="1">
                <a:latin typeface="+mn-lt"/>
              </a:rPr>
              <a:t>minive</a:t>
            </a:r>
            <a:endParaRPr lang="en-US" sz="1800" b="1" dirty="0">
              <a:latin typeface="+mn-lt"/>
            </a:endParaRPr>
          </a:p>
          <a:p>
            <a:r>
              <a:rPr lang="en-US" sz="1800" b="1" dirty="0" err="1">
                <a:latin typeface="+mn-lt"/>
              </a:rPr>
              <a:t>kersna</a:t>
            </a:r>
            <a:r>
              <a:rPr lang="en-US" sz="1800" b="1" dirty="0">
                <a:latin typeface="+mn-lt"/>
              </a:rPr>
              <a:t>[s]</a:t>
            </a:r>
            <a:r>
              <a:rPr lang="en-US" sz="1800" b="1" dirty="0" err="1">
                <a:latin typeface="+mn-lt"/>
              </a:rPr>
              <a:t>ias</a:t>
            </a:r>
            <a:endParaRPr lang="en-US" sz="1800" b="1" dirty="0">
              <a:latin typeface="+mn-lt"/>
            </a:endParaRPr>
          </a:p>
          <a:p>
            <a:r>
              <a:rPr lang="en-US" sz="1800" b="1" dirty="0">
                <a:latin typeface="+mn-lt"/>
              </a:rPr>
              <a:t>B</a:t>
            </a:r>
          </a:p>
          <a:p>
            <a:r>
              <a:rPr lang="en-US" sz="1800" b="1" dirty="0"/>
              <a:t>[ ??] </a:t>
            </a:r>
          </a:p>
          <a:p>
            <a:r>
              <a:rPr lang="en-US" sz="1800" b="1" dirty="0" err="1"/>
              <a:t>sak</a:t>
            </a:r>
            <a:r>
              <a:rPr lang="en-US" sz="1800" b="1" dirty="0"/>
              <a:t>]</a:t>
            </a:r>
            <a:r>
              <a:rPr lang="en-US" sz="1800" b="1" dirty="0" err="1"/>
              <a:t>ra</a:t>
            </a:r>
            <a:r>
              <a:rPr lang="en-US" sz="1800" b="1" dirty="0"/>
              <a:t>[</a:t>
            </a:r>
            <a:r>
              <a:rPr lang="en-US" sz="1800" b="1" dirty="0" err="1"/>
              <a:t>ít</a:t>
            </a:r>
            <a:r>
              <a:rPr lang="en-US" sz="1800" b="1" dirty="0"/>
              <a:t>]</a:t>
            </a:r>
            <a:r>
              <a:rPr lang="en-US" sz="1800" b="1" dirty="0" err="1"/>
              <a:t>ir.</a:t>
            </a:r>
            <a:r>
              <a:rPr lang="en-US" sz="1800" b="1" dirty="0"/>
              <a:t> </a:t>
            </a:r>
          </a:p>
          <a:p>
            <a:r>
              <a:rPr lang="en-US" sz="1800" b="1" dirty="0"/>
              <a:t>kas[it </a:t>
            </a:r>
            <a:r>
              <a:rPr lang="en-US" sz="1800" b="1" u="sng" dirty="0"/>
              <a:t>dam]s[</a:t>
            </a:r>
            <a:r>
              <a:rPr lang="en-US" sz="1800" b="1" u="sng" dirty="0" err="1"/>
              <a:t>en</a:t>
            </a:r>
            <a:r>
              <a:rPr lang="en-US" sz="1800" b="1" u="sng" dirty="0"/>
              <a:t>]n-</a:t>
            </a:r>
          </a:p>
          <a:p>
            <a:r>
              <a:rPr lang="en-US" sz="1800" b="1" u="sng" dirty="0" err="1"/>
              <a:t>ias</a:t>
            </a:r>
            <a:r>
              <a:rPr lang="en-US" sz="1800" b="1" u="sng" dirty="0"/>
              <a:t>. pas. </a:t>
            </a:r>
            <a:r>
              <a:rPr lang="en-US" sz="1800" b="1" u="sng" dirty="0" err="1"/>
              <a:t>fií</a:t>
            </a:r>
            <a:r>
              <a:rPr lang="en-US" sz="1800" b="1" u="sng" dirty="0"/>
              <a:t> et. </a:t>
            </a:r>
          </a:p>
          <a:p>
            <a:r>
              <a:rPr lang="en-US" sz="1800" b="1" dirty="0" err="1"/>
              <a:t>pústreí</a:t>
            </a:r>
            <a:r>
              <a:rPr lang="en-US" sz="1800" b="1" dirty="0"/>
              <a:t>.  </a:t>
            </a:r>
            <a:r>
              <a:rPr lang="en-US" sz="1800" b="1" dirty="0" err="1"/>
              <a:t>iúkleí</a:t>
            </a:r>
            <a:r>
              <a:rPr lang="en-US" sz="1800" b="1" dirty="0"/>
              <a:t> </a:t>
            </a:r>
          </a:p>
          <a:p>
            <a:r>
              <a:rPr lang="en-US" sz="1800" b="1" dirty="0"/>
              <a:t>&lt;v&gt;</a:t>
            </a:r>
            <a:r>
              <a:rPr lang="en-US" sz="1800" b="1" dirty="0" err="1"/>
              <a:t>ehiianasúm</a:t>
            </a:r>
            <a:endParaRPr lang="en-US" sz="1800" b="1" dirty="0"/>
          </a:p>
          <a:p>
            <a:r>
              <a:rPr lang="en-US" sz="1800" b="1" dirty="0"/>
              <a:t>a&lt;v&gt;t. </a:t>
            </a:r>
            <a:r>
              <a:rPr lang="en-US" sz="1800" b="1" dirty="0" err="1"/>
              <a:t>sakrim</a:t>
            </a:r>
            <a:endParaRPr lang="en-US" sz="1800" b="1" dirty="0"/>
          </a:p>
          <a:p>
            <a:r>
              <a:rPr lang="en-US" sz="1800" b="1" dirty="0" err="1"/>
              <a:t>fakiíad</a:t>
            </a:r>
            <a:r>
              <a:rPr lang="en-US" sz="1800" b="1" dirty="0"/>
              <a:t> </a:t>
            </a:r>
            <a:r>
              <a:rPr lang="en-US" sz="1800" b="1" dirty="0" err="1"/>
              <a:t>kasit</a:t>
            </a:r>
            <a:endParaRPr lang="en-US" sz="1800" b="1" dirty="0"/>
          </a:p>
          <a:p>
            <a:r>
              <a:rPr lang="en-US" sz="1800" b="1" dirty="0" err="1"/>
              <a:t>medik</a:t>
            </a:r>
            <a:r>
              <a:rPr lang="en-US" sz="1800" b="1" dirty="0"/>
              <a:t>(</a:t>
            </a:r>
            <a:r>
              <a:rPr lang="en-US" sz="1800" b="1" dirty="0" err="1"/>
              <a:t>i</a:t>
            </a:r>
            <a:r>
              <a:rPr lang="en-US" sz="1800" b="1" dirty="0"/>
              <a:t>)d. </a:t>
            </a:r>
            <a:r>
              <a:rPr lang="en-US" sz="1800" b="1" dirty="0" err="1"/>
              <a:t>túvtik</a:t>
            </a:r>
            <a:r>
              <a:rPr lang="en-US" sz="1800" b="1" dirty="0"/>
              <a:t>(</a:t>
            </a:r>
            <a:r>
              <a:rPr lang="en-US" sz="1800" b="1" dirty="0" err="1"/>
              <a:t>ud</a:t>
            </a:r>
            <a:r>
              <a:rPr lang="en-US" sz="1800" b="1" dirty="0"/>
              <a:t>)</a:t>
            </a:r>
          </a:p>
          <a:p>
            <a:r>
              <a:rPr lang="en-US" sz="1800" b="1" dirty="0"/>
              <a:t> </a:t>
            </a:r>
            <a:r>
              <a:rPr lang="en-US" sz="1800" b="1" dirty="0" err="1"/>
              <a:t>minive</a:t>
            </a:r>
            <a:endParaRPr lang="en-US" sz="1800" b="1" dirty="0"/>
          </a:p>
          <a:p>
            <a:r>
              <a:rPr lang="en-US" sz="1800" b="1" dirty="0" err="1"/>
              <a:t>kersnasias</a:t>
            </a:r>
            <a:endParaRPr lang="en-US" sz="1800" b="1" dirty="0"/>
          </a:p>
          <a:p>
            <a:r>
              <a:rPr lang="en-US" sz="1800" b="1" dirty="0" err="1"/>
              <a:t>kapv</a:t>
            </a:r>
            <a:r>
              <a:rPr lang="en-US" sz="1800" b="1" dirty="0"/>
              <a:t>(</a:t>
            </a:r>
            <a:r>
              <a:rPr lang="en-US" sz="1800" b="1" dirty="0" err="1"/>
              <a:t>anud</a:t>
            </a:r>
            <a:r>
              <a:rPr lang="en-US" sz="1800" b="1" dirty="0"/>
              <a:t>), </a:t>
            </a:r>
            <a:r>
              <a:rPr lang="en-US" sz="1800" b="1" dirty="0" err="1"/>
              <a:t>adpúd</a:t>
            </a:r>
            <a:endParaRPr lang="en-US" sz="1800" b="1" dirty="0"/>
          </a:p>
          <a:p>
            <a:r>
              <a:rPr lang="en-US" sz="1800" b="1" dirty="0" err="1">
                <a:latin typeface="+mn-lt"/>
              </a:rPr>
              <a:t>fiíet</a:t>
            </a:r>
            <a:endParaRPr lang="en-US" sz="1800" b="1" dirty="0">
              <a:latin typeface="+mn-lt"/>
            </a:endParaRPr>
          </a:p>
          <a:p>
            <a:endParaRPr lang="en-US" sz="1800" dirty="0">
              <a:latin typeface="+mn-lt"/>
            </a:endParaRPr>
          </a:p>
          <a:p>
            <a:endParaRPr lang="en-US" sz="1800" dirty="0">
              <a:latin typeface="+mn-lt"/>
            </a:endParaRPr>
          </a:p>
        </p:txBody>
      </p:sp>
      <p:sp>
        <p:nvSpPr>
          <p:cNvPr id="7" name="TextBox 6">
            <a:extLst>
              <a:ext uri="{FF2B5EF4-FFF2-40B4-BE49-F238E27FC236}">
                <a16:creationId xmlns:a16="http://schemas.microsoft.com/office/drawing/2014/main" id="{145E0B9C-0280-24F6-3BDF-E78D8C696D9E}"/>
              </a:ext>
            </a:extLst>
          </p:cNvPr>
          <p:cNvSpPr txBox="1"/>
          <p:nvPr/>
        </p:nvSpPr>
        <p:spPr>
          <a:xfrm>
            <a:off x="317404" y="4869160"/>
            <a:ext cx="5525680" cy="1477328"/>
          </a:xfrm>
          <a:prstGeom prst="rect">
            <a:avLst/>
          </a:prstGeom>
          <a:noFill/>
        </p:spPr>
        <p:txBody>
          <a:bodyPr wrap="none" rtlCol="0">
            <a:spAutoFit/>
          </a:bodyPr>
          <a:lstStyle/>
          <a:p>
            <a:r>
              <a:rPr lang="en-US" sz="1800" dirty="0">
                <a:latin typeface="+mn-lt"/>
              </a:rPr>
              <a:t>(B) ‘Of Dec. and Pac. </a:t>
            </a:r>
            <a:r>
              <a:rPr lang="en-US" sz="1800" dirty="0" err="1">
                <a:latin typeface="+mn-lt"/>
              </a:rPr>
              <a:t>Calauii</a:t>
            </a:r>
            <a:r>
              <a:rPr lang="en-US" sz="1800" dirty="0">
                <a:latin typeface="+mn-lt"/>
              </a:rPr>
              <a:t>; it is necessary that there be </a:t>
            </a:r>
          </a:p>
          <a:p>
            <a:r>
              <a:rPr lang="en-US" sz="1800" dirty="0">
                <a:latin typeface="+mn-lt"/>
              </a:rPr>
              <a:t>a consecration; (the occasion is) the </a:t>
            </a:r>
            <a:r>
              <a:rPr lang="en-US" sz="1800" i="1" dirty="0" err="1">
                <a:latin typeface="+mn-lt"/>
              </a:rPr>
              <a:t>damothoiniai</a:t>
            </a:r>
            <a:r>
              <a:rPr lang="en-US" sz="1800" i="1" dirty="0">
                <a:latin typeface="+mn-lt"/>
              </a:rPr>
              <a:t> </a:t>
            </a:r>
          </a:p>
          <a:p>
            <a:r>
              <a:rPr lang="en-US" sz="1800" dirty="0">
                <a:latin typeface="+mn-lt"/>
              </a:rPr>
              <a:t>which take place on the day after the </a:t>
            </a:r>
            <a:r>
              <a:rPr lang="en-US" sz="1800" dirty="0" err="1">
                <a:latin typeface="+mn-lt"/>
              </a:rPr>
              <a:t>Vehianae</a:t>
            </a:r>
            <a:r>
              <a:rPr lang="en-US" sz="1800" dirty="0">
                <a:latin typeface="+mn-lt"/>
              </a:rPr>
              <a:t>; but it is </a:t>
            </a:r>
          </a:p>
          <a:p>
            <a:r>
              <a:rPr lang="en-US" sz="1800" dirty="0">
                <a:latin typeface="+mn-lt"/>
              </a:rPr>
              <a:t>necessary that one sacrifice a victim under the office </a:t>
            </a:r>
          </a:p>
          <a:p>
            <a:r>
              <a:rPr lang="en-US" sz="1800" dirty="0">
                <a:latin typeface="+mn-lt"/>
              </a:rPr>
              <a:t>of the </a:t>
            </a:r>
            <a:r>
              <a:rPr lang="en-US" sz="1800" i="1" dirty="0" err="1">
                <a:latin typeface="+mn-lt"/>
              </a:rPr>
              <a:t>meddix</a:t>
            </a:r>
            <a:r>
              <a:rPr lang="en-US" sz="1800" i="1" dirty="0">
                <a:latin typeface="+mn-lt"/>
              </a:rPr>
              <a:t> </a:t>
            </a:r>
            <a:r>
              <a:rPr lang="en-US" sz="1800" i="1" dirty="0" err="1">
                <a:latin typeface="+mn-lt"/>
              </a:rPr>
              <a:t>tuticus</a:t>
            </a:r>
            <a:r>
              <a:rPr lang="en-US" sz="1800" i="1" dirty="0">
                <a:latin typeface="+mn-lt"/>
              </a:rPr>
              <a:t> </a:t>
            </a:r>
            <a:r>
              <a:rPr lang="en-US" sz="1800" dirty="0">
                <a:latin typeface="+mn-lt"/>
              </a:rPr>
              <a:t>at Capua until they take place.’ </a:t>
            </a:r>
          </a:p>
        </p:txBody>
      </p:sp>
    </p:spTree>
    <p:extLst>
      <p:ext uri="{BB962C8B-B14F-4D97-AF65-F5344CB8AC3E}">
        <p14:creationId xmlns:p14="http://schemas.microsoft.com/office/powerpoint/2010/main" val="1663147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5D2D6-99BD-F210-44C2-C422918E1A02}"/>
              </a:ext>
            </a:extLst>
          </p:cNvPr>
          <p:cNvSpPr>
            <a:spLocks noGrp="1"/>
          </p:cNvSpPr>
          <p:nvPr>
            <p:ph type="title"/>
          </p:nvPr>
        </p:nvSpPr>
        <p:spPr/>
        <p:txBody>
          <a:bodyPr/>
          <a:lstStyle/>
          <a:p>
            <a:r>
              <a:rPr lang="en-US" sz="3200" dirty="0"/>
              <a:t>Capua 25 / Cp 30 early 3</a:t>
            </a:r>
            <a:r>
              <a:rPr lang="en-US" sz="3200" baseline="30000" dirty="0"/>
              <a:t>rd</a:t>
            </a:r>
            <a:r>
              <a:rPr lang="en-US" sz="3200" dirty="0"/>
              <a:t> century BCE (?) </a:t>
            </a:r>
          </a:p>
        </p:txBody>
      </p:sp>
      <p:pic>
        <p:nvPicPr>
          <p:cNvPr id="6" name="Content Placeholder 5">
            <a:extLst>
              <a:ext uri="{FF2B5EF4-FFF2-40B4-BE49-F238E27FC236}">
                <a16:creationId xmlns:a16="http://schemas.microsoft.com/office/drawing/2014/main" id="{EAF77871-1CCF-EE60-40CD-DDD01580B49B}"/>
              </a:ext>
            </a:extLst>
          </p:cNvPr>
          <p:cNvPicPr>
            <a:picLocks noGrp="1" noChangeAspect="1"/>
          </p:cNvPicPr>
          <p:nvPr>
            <p:ph sz="half" idx="1"/>
          </p:nvPr>
        </p:nvPicPr>
        <p:blipFill rotWithShape="1">
          <a:blip r:embed="rId2"/>
          <a:srcRect l="16070" t="9345" r="5479" b="9825"/>
          <a:stretch/>
        </p:blipFill>
        <p:spPr>
          <a:xfrm rot="5400000">
            <a:off x="329882" y="2093337"/>
            <a:ext cx="4379779" cy="3384376"/>
          </a:xfrm>
        </p:spPr>
      </p:pic>
      <p:sp>
        <p:nvSpPr>
          <p:cNvPr id="4" name="Content Placeholder 3">
            <a:extLst>
              <a:ext uri="{FF2B5EF4-FFF2-40B4-BE49-F238E27FC236}">
                <a16:creationId xmlns:a16="http://schemas.microsoft.com/office/drawing/2014/main" id="{6D55B5AB-F5F8-5584-502E-0720612E811F}"/>
              </a:ext>
            </a:extLst>
          </p:cNvPr>
          <p:cNvSpPr>
            <a:spLocks noGrp="1"/>
          </p:cNvSpPr>
          <p:nvPr>
            <p:ph sz="half" idx="2"/>
          </p:nvPr>
        </p:nvSpPr>
        <p:spPr/>
        <p:txBody>
          <a:bodyPr/>
          <a:lstStyle/>
          <a:p>
            <a:pPr marL="0" indent="0">
              <a:spcBef>
                <a:spcPts val="0"/>
              </a:spcBef>
              <a:buNone/>
            </a:pPr>
            <a:r>
              <a:rPr lang="en-US" sz="1800" b="1" dirty="0"/>
              <a:t>ek(</a:t>
            </a:r>
            <a:r>
              <a:rPr lang="en-US" sz="1800" b="1" dirty="0" err="1"/>
              <a:t>úk</a:t>
            </a:r>
            <a:r>
              <a:rPr lang="en-US" sz="1800" b="1" dirty="0"/>
              <a:t>). </a:t>
            </a:r>
            <a:r>
              <a:rPr lang="en-US" sz="1800" b="1" dirty="0" err="1"/>
              <a:t>iúvil</a:t>
            </a:r>
            <a:r>
              <a:rPr lang="en-US" sz="1800" b="1" dirty="0"/>
              <a:t>(</a:t>
            </a:r>
            <a:r>
              <a:rPr lang="en-US" sz="1800" b="1" dirty="0" err="1"/>
              <a:t>ú</a:t>
            </a:r>
            <a:r>
              <a:rPr lang="en-US" sz="1800" b="1" dirty="0"/>
              <a:t>). s(e)p(</a:t>
            </a:r>
            <a:r>
              <a:rPr lang="en-US" sz="1800" b="1" dirty="0" err="1"/>
              <a:t>ieís</a:t>
            </a:r>
            <a:r>
              <a:rPr lang="en-US" sz="1800" b="1" dirty="0"/>
              <a:t>)</a:t>
            </a:r>
          </a:p>
          <a:p>
            <a:pPr marL="0" indent="0">
              <a:spcBef>
                <a:spcPts val="0"/>
              </a:spcBef>
              <a:buNone/>
            </a:pPr>
            <a:r>
              <a:rPr lang="en-US" sz="1800" b="1" dirty="0" err="1"/>
              <a:t>kalúvieis</a:t>
            </a:r>
            <a:r>
              <a:rPr lang="en-US" sz="1800" b="1" dirty="0"/>
              <a:t>. </a:t>
            </a:r>
            <a:r>
              <a:rPr lang="en-US" sz="1800" b="1" dirty="0" err="1"/>
              <a:t>ini</a:t>
            </a:r>
            <a:r>
              <a:rPr lang="en-US" sz="1800" b="1" dirty="0"/>
              <a:t>-</a:t>
            </a:r>
          </a:p>
          <a:p>
            <a:pPr marL="0" indent="0">
              <a:spcBef>
                <a:spcPts val="0"/>
              </a:spcBef>
              <a:buNone/>
            </a:pPr>
            <a:r>
              <a:rPr lang="en-US" sz="1800" b="1" dirty="0"/>
              <a:t>m. </a:t>
            </a:r>
            <a:r>
              <a:rPr lang="en-US" sz="1800" b="1" dirty="0" err="1"/>
              <a:t>fratrúm</a:t>
            </a:r>
            <a:endParaRPr lang="en-US" sz="1800" b="1" dirty="0"/>
          </a:p>
          <a:p>
            <a:pPr marL="0" indent="0">
              <a:spcBef>
                <a:spcPts val="0"/>
              </a:spcBef>
              <a:buNone/>
            </a:pPr>
            <a:r>
              <a:rPr lang="en-US" sz="1800" b="1" dirty="0" err="1"/>
              <a:t>múinik</a:t>
            </a:r>
            <a:r>
              <a:rPr lang="en-US" sz="1800" b="1" dirty="0"/>
              <a:t>(</a:t>
            </a:r>
            <a:r>
              <a:rPr lang="en-US" sz="1800" b="1" dirty="0" err="1"/>
              <a:t>ú</a:t>
            </a:r>
            <a:r>
              <a:rPr lang="en-US" sz="1800" b="1" dirty="0"/>
              <a:t>). </a:t>
            </a:r>
            <a:r>
              <a:rPr lang="en-US" sz="1800" b="1" dirty="0" err="1"/>
              <a:t>est</a:t>
            </a:r>
            <a:endParaRPr lang="en-US" sz="1800" b="1" dirty="0"/>
          </a:p>
          <a:p>
            <a:pPr marL="0" indent="0">
              <a:spcBef>
                <a:spcPts val="0"/>
              </a:spcBef>
              <a:buNone/>
            </a:pPr>
            <a:r>
              <a:rPr lang="en-US" sz="1800" b="1" u="sng" dirty="0" err="1"/>
              <a:t>fiísiais</a:t>
            </a:r>
            <a:r>
              <a:rPr lang="en-US" sz="1800" b="1" u="sng" dirty="0"/>
              <a:t>. </a:t>
            </a:r>
            <a:r>
              <a:rPr lang="en-US" sz="1800" b="1" u="sng" dirty="0" err="1"/>
              <a:t>púm</a:t>
            </a:r>
            <a:r>
              <a:rPr lang="en-US" sz="1800" b="1" u="sng" dirty="0"/>
              <a:t>-</a:t>
            </a:r>
          </a:p>
          <a:p>
            <a:pPr marL="0" indent="0">
              <a:spcBef>
                <a:spcPts val="0"/>
              </a:spcBef>
              <a:buNone/>
            </a:pPr>
            <a:r>
              <a:rPr lang="en-US" sz="1800" b="1" u="sng" dirty="0" err="1"/>
              <a:t>periais</a:t>
            </a:r>
            <a:r>
              <a:rPr lang="en-US" sz="1800" b="1" u="sng" dirty="0"/>
              <a:t>. pas. pr-</a:t>
            </a:r>
          </a:p>
          <a:p>
            <a:pPr marL="0" indent="0">
              <a:spcBef>
                <a:spcPts val="0"/>
              </a:spcBef>
              <a:buNone/>
            </a:pPr>
            <a:r>
              <a:rPr lang="en-US" sz="1800" b="1" u="sng" dirty="0" err="1"/>
              <a:t>aí</a:t>
            </a:r>
            <a:r>
              <a:rPr lang="en-US" sz="1800" b="1" u="sng" dirty="0"/>
              <a:t>.   </a:t>
            </a:r>
            <a:r>
              <a:rPr lang="en-US" sz="1800" b="1" u="sng" dirty="0" err="1"/>
              <a:t>mamerttia</a:t>
            </a:r>
            <a:r>
              <a:rPr lang="en-US" sz="1800" b="1" u="sng" dirty="0"/>
              <a:t>-</a:t>
            </a:r>
          </a:p>
          <a:p>
            <a:pPr marL="0" indent="0">
              <a:spcBef>
                <a:spcPts val="0"/>
              </a:spcBef>
              <a:buNone/>
            </a:pPr>
            <a:r>
              <a:rPr lang="en-US" sz="1800" b="1" u="sng" dirty="0"/>
              <a:t>is. set. </a:t>
            </a:r>
            <a:r>
              <a:rPr lang="en-US" sz="1800" b="1" dirty="0" err="1"/>
              <a:t>sakrasia</a:t>
            </a:r>
            <a:r>
              <a:rPr lang="en-US" sz="1800" b="1" dirty="0"/>
              <a:t>-</a:t>
            </a:r>
          </a:p>
          <a:p>
            <a:pPr marL="0" indent="0">
              <a:spcBef>
                <a:spcPts val="0"/>
              </a:spcBef>
              <a:buNone/>
            </a:pPr>
            <a:r>
              <a:rPr lang="en-US" sz="1800" b="1" dirty="0"/>
              <a:t>s. l. </a:t>
            </a:r>
            <a:r>
              <a:rPr lang="en-US" sz="1800" b="1" dirty="0" err="1"/>
              <a:t>pettieis</a:t>
            </a:r>
            <a:r>
              <a:rPr lang="en-US" sz="1800" b="1" dirty="0"/>
              <a:t>. me-</a:t>
            </a:r>
          </a:p>
          <a:p>
            <a:pPr marL="0" indent="0">
              <a:spcBef>
                <a:spcPts val="0"/>
              </a:spcBef>
              <a:buNone/>
            </a:pPr>
            <a:r>
              <a:rPr lang="en-US" sz="1800" b="1" dirty="0" err="1"/>
              <a:t>ddikkiai</a:t>
            </a:r>
            <a:r>
              <a:rPr lang="en-US" sz="1800" b="1" dirty="0"/>
              <a:t>. </a:t>
            </a:r>
            <a:r>
              <a:rPr lang="en-US" sz="1800" b="1" dirty="0" err="1"/>
              <a:t>fuf</a:t>
            </a:r>
            <a:r>
              <a:rPr lang="en-US" sz="1800" b="1" dirty="0"/>
              <a:t>-</a:t>
            </a:r>
          </a:p>
          <a:p>
            <a:pPr marL="0" indent="0">
              <a:spcBef>
                <a:spcPts val="0"/>
              </a:spcBef>
              <a:buNone/>
            </a:pPr>
            <a:r>
              <a:rPr lang="en-US" sz="1800" b="1" dirty="0" err="1"/>
              <a:t>ens</a:t>
            </a:r>
            <a:endParaRPr lang="en-US" sz="1800" b="1" dirty="0"/>
          </a:p>
          <a:p>
            <a:pPr marL="0" indent="0">
              <a:buNone/>
            </a:pPr>
            <a:r>
              <a:rPr lang="en-US" sz="1800" dirty="0"/>
              <a:t>‘This </a:t>
            </a:r>
            <a:r>
              <a:rPr lang="en-US" sz="1800" i="1" dirty="0" err="1"/>
              <a:t>iúvilú</a:t>
            </a:r>
            <a:r>
              <a:rPr lang="en-US" sz="1800" i="1" dirty="0"/>
              <a:t> </a:t>
            </a:r>
            <a:r>
              <a:rPr lang="en-US" sz="1800" dirty="0"/>
              <a:t>is common to </a:t>
            </a:r>
            <a:r>
              <a:rPr lang="en-US" sz="1800" dirty="0" err="1"/>
              <a:t>Sepis</a:t>
            </a:r>
            <a:r>
              <a:rPr lang="en-US" sz="1800" dirty="0"/>
              <a:t> </a:t>
            </a:r>
            <a:r>
              <a:rPr lang="en-US" sz="1800" dirty="0" err="1"/>
              <a:t>Kalúviis</a:t>
            </a:r>
            <a:r>
              <a:rPr lang="en-US" sz="1800" dirty="0"/>
              <a:t> and his brothers, on the festival of the </a:t>
            </a:r>
            <a:r>
              <a:rPr lang="en-US" sz="1800" dirty="0" err="1"/>
              <a:t>Nones</a:t>
            </a:r>
            <a:r>
              <a:rPr lang="en-US" sz="1800" dirty="0"/>
              <a:t> which is before (the </a:t>
            </a:r>
            <a:r>
              <a:rPr lang="en-US" sz="1800" dirty="0" err="1"/>
              <a:t>Nones</a:t>
            </a:r>
            <a:r>
              <a:rPr lang="en-US" sz="1800" dirty="0"/>
              <a:t>) of March, there were sacrifices in the </a:t>
            </a:r>
            <a:r>
              <a:rPr lang="en-US" sz="1800" i="1" dirty="0" err="1"/>
              <a:t>meddiss</a:t>
            </a:r>
            <a:r>
              <a:rPr lang="en-US" sz="1800" dirty="0"/>
              <a:t>-ship of L. </a:t>
            </a:r>
            <a:r>
              <a:rPr lang="en-US" sz="1800" dirty="0" err="1"/>
              <a:t>Pettiis</a:t>
            </a:r>
            <a:r>
              <a:rPr lang="en-US" sz="1800" dirty="0"/>
              <a:t>. </a:t>
            </a:r>
          </a:p>
        </p:txBody>
      </p:sp>
    </p:spTree>
    <p:extLst>
      <p:ext uri="{BB962C8B-B14F-4D97-AF65-F5344CB8AC3E}">
        <p14:creationId xmlns:p14="http://schemas.microsoft.com/office/powerpoint/2010/main" val="227656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CF7F2-5417-6B68-DAA8-8AC7DD777C83}"/>
              </a:ext>
            </a:extLst>
          </p:cNvPr>
          <p:cNvSpPr>
            <a:spLocks noGrp="1"/>
          </p:cNvSpPr>
          <p:nvPr>
            <p:ph type="title"/>
          </p:nvPr>
        </p:nvSpPr>
        <p:spPr>
          <a:xfrm>
            <a:off x="0" y="5672842"/>
            <a:ext cx="6774904" cy="1143000"/>
          </a:xfrm>
        </p:spPr>
        <p:txBody>
          <a:bodyPr/>
          <a:lstStyle/>
          <a:p>
            <a:r>
              <a:rPr lang="en-US" sz="3200" dirty="0" err="1"/>
              <a:t>Anxia</a:t>
            </a:r>
            <a:r>
              <a:rPr lang="en-US" sz="3200" dirty="0"/>
              <a:t> 1 / Lu 39 		300-250 BCE</a:t>
            </a:r>
            <a:br>
              <a:rPr lang="en-US" sz="3200" dirty="0"/>
            </a:br>
            <a:endParaRPr lang="en-US" sz="3200" dirty="0"/>
          </a:p>
        </p:txBody>
      </p:sp>
      <p:pic>
        <p:nvPicPr>
          <p:cNvPr id="6" name="Content Placeholder 5">
            <a:extLst>
              <a:ext uri="{FF2B5EF4-FFF2-40B4-BE49-F238E27FC236}">
                <a16:creationId xmlns:a16="http://schemas.microsoft.com/office/drawing/2014/main" id="{F547ED34-9CA3-65C1-0B8D-D1CACC587794}"/>
              </a:ext>
            </a:extLst>
          </p:cNvPr>
          <p:cNvPicPr>
            <a:picLocks noGrp="1" noChangeAspect="1"/>
          </p:cNvPicPr>
          <p:nvPr>
            <p:ph sz="half" idx="1"/>
          </p:nvPr>
        </p:nvPicPr>
        <p:blipFill rotWithShape="1">
          <a:blip r:embed="rId2"/>
          <a:srcRect l="-819" t="16647" r="819" b="2524"/>
          <a:stretch/>
        </p:blipFill>
        <p:spPr>
          <a:xfrm>
            <a:off x="323528" y="764335"/>
            <a:ext cx="5042520" cy="3056866"/>
          </a:xfrm>
        </p:spPr>
      </p:pic>
      <p:sp>
        <p:nvSpPr>
          <p:cNvPr id="4" name="Content Placeholder 3">
            <a:extLst>
              <a:ext uri="{FF2B5EF4-FFF2-40B4-BE49-F238E27FC236}">
                <a16:creationId xmlns:a16="http://schemas.microsoft.com/office/drawing/2014/main" id="{A5CE06CA-7DCE-6582-1DE8-034382CA7272}"/>
              </a:ext>
            </a:extLst>
          </p:cNvPr>
          <p:cNvSpPr>
            <a:spLocks noGrp="1"/>
          </p:cNvSpPr>
          <p:nvPr>
            <p:ph sz="half" idx="2"/>
          </p:nvPr>
        </p:nvSpPr>
        <p:spPr>
          <a:xfrm>
            <a:off x="5508104" y="1268760"/>
            <a:ext cx="3178696" cy="2552441"/>
          </a:xfrm>
        </p:spPr>
        <p:txBody>
          <a:bodyPr/>
          <a:lstStyle/>
          <a:p>
            <a:pPr marL="0" indent="0">
              <a:buNone/>
            </a:pPr>
            <a:r>
              <a:rPr lang="el-GR" sz="1800" dirty="0" err="1"/>
              <a:t>πωτ</a:t>
            </a:r>
            <a:r>
              <a:rPr lang="el-GR" sz="1800" dirty="0"/>
              <a:t> </a:t>
            </a:r>
            <a:r>
              <a:rPr lang="el-GR" sz="1800" dirty="0" err="1"/>
              <a:t>ϝολ</a:t>
            </a:r>
            <a:r>
              <a:rPr lang="en-GB" sz="1800" dirty="0"/>
              <a:t>-</a:t>
            </a:r>
          </a:p>
          <a:p>
            <a:pPr marL="0" indent="0">
              <a:buNone/>
            </a:pPr>
            <a:r>
              <a:rPr lang="el-GR" sz="1800" dirty="0" err="1"/>
              <a:t>λο</a:t>
            </a:r>
            <a:r>
              <a:rPr lang="en-GB" sz="1800" dirty="0"/>
              <a:t>h</a:t>
            </a:r>
            <a:r>
              <a:rPr lang="el-GR" sz="1800" dirty="0" err="1"/>
              <a:t>ομ</a:t>
            </a:r>
            <a:r>
              <a:rPr lang="el-GR" sz="1800" dirty="0"/>
              <a:t>. </a:t>
            </a:r>
            <a:r>
              <a:rPr lang="el-GR" sz="1800" dirty="0" err="1"/>
              <a:t>σορο</a:t>
            </a:r>
            <a:r>
              <a:rPr lang="en-GB" sz="1800" dirty="0"/>
              <a:t>-</a:t>
            </a:r>
          </a:p>
          <a:p>
            <a:pPr marL="0" indent="0">
              <a:buNone/>
            </a:pPr>
            <a:r>
              <a:rPr lang="el-GR" sz="1800" dirty="0" err="1"/>
              <a:t>ϝομ</a:t>
            </a:r>
            <a:r>
              <a:rPr lang="el-GR" sz="1800" dirty="0"/>
              <a:t> </a:t>
            </a:r>
            <a:r>
              <a:rPr lang="el-GR" sz="1800" dirty="0" err="1"/>
              <a:t>ειν</a:t>
            </a:r>
            <a:r>
              <a:rPr lang="en-GB" sz="1800" dirty="0"/>
              <a:t>(</a:t>
            </a:r>
            <a:r>
              <a:rPr lang="el-GR" sz="1800" dirty="0" err="1"/>
              <a:t>ειμ</a:t>
            </a:r>
            <a:r>
              <a:rPr lang="en-GB" sz="1800" dirty="0"/>
              <a:t>) </a:t>
            </a:r>
            <a:r>
              <a:rPr lang="el-GR" sz="1800" dirty="0" err="1"/>
              <a:t>καπιδιτ</a:t>
            </a:r>
            <a:endParaRPr lang="en-GB" sz="1800" dirty="0"/>
          </a:p>
          <a:p>
            <a:pPr marL="0" indent="0">
              <a:buNone/>
            </a:pPr>
            <a:r>
              <a:rPr lang="el-GR" sz="1800" dirty="0" err="1"/>
              <a:t>ωμ</a:t>
            </a:r>
            <a:r>
              <a:rPr lang="el-GR" sz="1800" dirty="0"/>
              <a:t>. κα</a:t>
            </a:r>
            <a:r>
              <a:rPr lang="en-GB" sz="1800" dirty="0"/>
              <a:t>h</a:t>
            </a:r>
            <a:r>
              <a:rPr lang="el-GR" sz="1800" dirty="0"/>
              <a:t>ας </a:t>
            </a:r>
            <a:r>
              <a:rPr lang="el-GR" sz="1800" dirty="0" err="1"/>
              <a:t>λεικειτ</a:t>
            </a:r>
            <a:r>
              <a:rPr lang="el-GR" sz="1800" dirty="0"/>
              <a:t> </a:t>
            </a:r>
            <a:r>
              <a:rPr lang="el-GR" sz="1800" dirty="0" err="1"/>
              <a:t>κω</a:t>
            </a:r>
            <a:r>
              <a:rPr lang="el-GR" sz="1800" dirty="0"/>
              <a:t>-</a:t>
            </a:r>
          </a:p>
          <a:p>
            <a:pPr marL="0" indent="0">
              <a:buNone/>
            </a:pPr>
            <a:r>
              <a:rPr lang="el-GR" sz="1800" dirty="0"/>
              <a:t>[ρο μ]</a:t>
            </a:r>
            <a:r>
              <a:rPr lang="el-GR" sz="1800" dirty="0" err="1"/>
              <a:t>αχερηι</a:t>
            </a:r>
            <a:r>
              <a:rPr lang="el-GR" sz="1800" dirty="0"/>
              <a:t> </a:t>
            </a:r>
            <a:r>
              <a:rPr lang="el-GR" sz="1800" dirty="0" err="1"/>
              <a:t>λιο</a:t>
            </a:r>
            <a:r>
              <a:rPr lang="el-GR" sz="1800" dirty="0"/>
              <a:t>{κα}</a:t>
            </a:r>
            <a:r>
              <a:rPr lang="el-GR" sz="1800" dirty="0" err="1"/>
              <a:t>κειτ</a:t>
            </a:r>
            <a:r>
              <a:rPr lang="el-GR" sz="1800" dirty="0"/>
              <a:t> </a:t>
            </a:r>
            <a:r>
              <a:rPr lang="el-GR" sz="1800" dirty="0" err="1"/>
              <a:t>σϝα</a:t>
            </a:r>
            <a:r>
              <a:rPr lang="el-GR" sz="1800" dirty="0"/>
              <a:t>-</a:t>
            </a:r>
          </a:p>
          <a:p>
            <a:pPr marL="0" indent="0">
              <a:buNone/>
            </a:pPr>
            <a:r>
              <a:rPr lang="el-GR" sz="1800" dirty="0"/>
              <a:t>[ι </a:t>
            </a:r>
            <a:r>
              <a:rPr lang="el-GR" sz="1800" dirty="0" err="1"/>
              <a:t>τιω</a:t>
            </a:r>
            <a:r>
              <a:rPr lang="el-GR" sz="1800" dirty="0"/>
              <a:t>]μ </a:t>
            </a:r>
            <a:r>
              <a:rPr lang="el-GR" sz="1800" dirty="0" err="1"/>
              <a:t>εσοτ</a:t>
            </a:r>
            <a:r>
              <a:rPr lang="el-GR" sz="1800" dirty="0"/>
              <a:t> </a:t>
            </a:r>
            <a:r>
              <a:rPr lang="el-GR" sz="1800" dirty="0" err="1"/>
              <a:t>βρατωμ</a:t>
            </a:r>
            <a:r>
              <a:rPr lang="el-GR" sz="1800" dirty="0"/>
              <a:t> </a:t>
            </a:r>
            <a:r>
              <a:rPr lang="el-GR" sz="1800" dirty="0" err="1"/>
              <a:t>μειαι</a:t>
            </a:r>
            <a:endParaRPr lang="el-GR" sz="1800" dirty="0"/>
          </a:p>
          <a:p>
            <a:pPr marL="0" indent="0">
              <a:buNone/>
            </a:pPr>
            <a:r>
              <a:rPr lang="el-GR" sz="1800" dirty="0"/>
              <a:t>			</a:t>
            </a:r>
            <a:r>
              <a:rPr lang="el-GR" sz="1800" dirty="0" err="1"/>
              <a:t>ανα</a:t>
            </a:r>
            <a:r>
              <a:rPr lang="el-GR" sz="1800" dirty="0"/>
              <a:t>[</a:t>
            </a:r>
            <a:r>
              <a:rPr lang="en-GB" sz="1800" dirty="0"/>
              <a:t>f</a:t>
            </a:r>
            <a:r>
              <a:rPr lang="el-GR" sz="1800" dirty="0" err="1"/>
              <a:t>ακ</a:t>
            </a:r>
            <a:r>
              <a:rPr lang="el-GR" sz="1800" dirty="0"/>
              <a:t>-]</a:t>
            </a:r>
            <a:endParaRPr lang="en-GB" sz="1800" dirty="0"/>
          </a:p>
          <a:p>
            <a:pPr marL="0" indent="0">
              <a:buNone/>
            </a:pPr>
            <a:endParaRPr lang="en-US" dirty="0"/>
          </a:p>
        </p:txBody>
      </p:sp>
      <p:sp>
        <p:nvSpPr>
          <p:cNvPr id="7" name="TextBox 6">
            <a:extLst>
              <a:ext uri="{FF2B5EF4-FFF2-40B4-BE49-F238E27FC236}">
                <a16:creationId xmlns:a16="http://schemas.microsoft.com/office/drawing/2014/main" id="{532849DA-BA87-2EA3-406D-55BEBA054ECD}"/>
              </a:ext>
            </a:extLst>
          </p:cNvPr>
          <p:cNvSpPr txBox="1"/>
          <p:nvPr/>
        </p:nvSpPr>
        <p:spPr>
          <a:xfrm>
            <a:off x="179512" y="4077072"/>
            <a:ext cx="8318873" cy="646331"/>
          </a:xfrm>
          <a:prstGeom prst="rect">
            <a:avLst/>
          </a:prstGeom>
          <a:noFill/>
        </p:spPr>
        <p:txBody>
          <a:bodyPr wrap="square" rtlCol="0">
            <a:spAutoFit/>
          </a:bodyPr>
          <a:lstStyle/>
          <a:p>
            <a:r>
              <a:rPr lang="en-GB" sz="1800" dirty="0">
                <a:latin typeface="+mn-lt"/>
              </a:rPr>
              <a:t>‘Die </a:t>
            </a:r>
            <a:r>
              <a:rPr lang="en-GB" sz="1800" dirty="0" err="1">
                <a:latin typeface="+mn-lt"/>
              </a:rPr>
              <a:t>Inschrift</a:t>
            </a:r>
            <a:r>
              <a:rPr lang="en-GB" sz="1800" dirty="0">
                <a:latin typeface="+mn-lt"/>
              </a:rPr>
              <a:t> </a:t>
            </a:r>
            <a:r>
              <a:rPr lang="en-GB" sz="1800" dirty="0" err="1">
                <a:latin typeface="+mn-lt"/>
              </a:rPr>
              <a:t>ist</a:t>
            </a:r>
            <a:r>
              <a:rPr lang="en-GB" sz="1800" dirty="0">
                <a:latin typeface="+mn-lt"/>
              </a:rPr>
              <a:t> bis auf </a:t>
            </a:r>
            <a:r>
              <a:rPr lang="en-GB" sz="1800" dirty="0" err="1">
                <a:latin typeface="+mn-lt"/>
              </a:rPr>
              <a:t>einzelne</a:t>
            </a:r>
            <a:r>
              <a:rPr lang="en-GB" sz="1800" dirty="0">
                <a:latin typeface="+mn-lt"/>
              </a:rPr>
              <a:t> </a:t>
            </a:r>
            <a:r>
              <a:rPr lang="en-GB" sz="1800" dirty="0" err="1">
                <a:latin typeface="+mn-lt"/>
              </a:rPr>
              <a:t>Wörter</a:t>
            </a:r>
            <a:r>
              <a:rPr lang="en-GB" sz="1800" dirty="0">
                <a:latin typeface="+mn-lt"/>
              </a:rPr>
              <a:t>, </a:t>
            </a:r>
            <a:r>
              <a:rPr lang="en-GB" sz="1800" dirty="0" err="1">
                <a:latin typeface="+mn-lt"/>
              </a:rPr>
              <a:t>wie</a:t>
            </a:r>
            <a:r>
              <a:rPr lang="en-GB" sz="1800" dirty="0">
                <a:latin typeface="+mn-lt"/>
              </a:rPr>
              <a:t> </a:t>
            </a:r>
            <a:r>
              <a:rPr lang="el-GR" sz="1800" dirty="0" err="1">
                <a:latin typeface="+mn-lt"/>
              </a:rPr>
              <a:t>ειν</a:t>
            </a:r>
            <a:r>
              <a:rPr lang="el-GR" sz="1800" dirty="0">
                <a:latin typeface="+mn-lt"/>
              </a:rPr>
              <a:t> </a:t>
            </a:r>
            <a:r>
              <a:rPr lang="en-GB" sz="1800" dirty="0">
                <a:latin typeface="+mn-lt"/>
              </a:rPr>
              <a:t>= </a:t>
            </a:r>
            <a:r>
              <a:rPr lang="en-GB" sz="1800" i="1" dirty="0">
                <a:latin typeface="+mn-lt"/>
              </a:rPr>
              <a:t>et</a:t>
            </a:r>
            <a:r>
              <a:rPr lang="en-GB" sz="1800" dirty="0">
                <a:latin typeface="+mn-lt"/>
              </a:rPr>
              <a:t>, </a:t>
            </a:r>
            <a:r>
              <a:rPr lang="el-GR" sz="1800" dirty="0" err="1">
                <a:latin typeface="+mn-lt"/>
              </a:rPr>
              <a:t>λεικειτ</a:t>
            </a:r>
            <a:r>
              <a:rPr lang="el-GR" sz="1800" dirty="0">
                <a:latin typeface="+mn-lt"/>
              </a:rPr>
              <a:t> </a:t>
            </a:r>
            <a:r>
              <a:rPr lang="en-GB" sz="1800" dirty="0">
                <a:latin typeface="+mn-lt"/>
              </a:rPr>
              <a:t>= </a:t>
            </a:r>
            <a:r>
              <a:rPr lang="en-GB" sz="1800" i="1" dirty="0">
                <a:latin typeface="+mn-lt"/>
              </a:rPr>
              <a:t>licet</a:t>
            </a:r>
            <a:r>
              <a:rPr lang="en-GB" sz="1800" dirty="0">
                <a:latin typeface="+mn-lt"/>
              </a:rPr>
              <a:t>, </a:t>
            </a:r>
            <a:r>
              <a:rPr lang="el-GR" sz="1800" dirty="0" err="1">
                <a:latin typeface="+mn-lt"/>
              </a:rPr>
              <a:t>εσοτ</a:t>
            </a:r>
            <a:r>
              <a:rPr lang="el-GR" sz="1800" dirty="0">
                <a:latin typeface="+mn-lt"/>
              </a:rPr>
              <a:t> </a:t>
            </a:r>
            <a:r>
              <a:rPr lang="en-GB" sz="1800" dirty="0">
                <a:latin typeface="+mn-lt"/>
              </a:rPr>
              <a:t> = </a:t>
            </a:r>
            <a:r>
              <a:rPr lang="en-GB" sz="1800" i="1" dirty="0" err="1">
                <a:latin typeface="+mn-lt"/>
              </a:rPr>
              <a:t>eo</a:t>
            </a:r>
            <a:r>
              <a:rPr lang="en-GB" sz="1800" i="1" dirty="0">
                <a:latin typeface="+mn-lt"/>
              </a:rPr>
              <a:t> </a:t>
            </a:r>
            <a:r>
              <a:rPr lang="en-GB" sz="1800" dirty="0">
                <a:latin typeface="+mn-lt"/>
              </a:rPr>
              <a:t>mir </a:t>
            </a:r>
            <a:r>
              <a:rPr lang="en-GB" sz="1800" dirty="0" err="1">
                <a:latin typeface="+mn-lt"/>
              </a:rPr>
              <a:t>unverständlich</a:t>
            </a:r>
            <a:r>
              <a:rPr lang="en-GB" sz="1800" dirty="0">
                <a:latin typeface="+mn-lt"/>
              </a:rPr>
              <a:t>.’ Mommsen 1850 </a:t>
            </a:r>
            <a:r>
              <a:rPr lang="en-GB" sz="1800" i="1" dirty="0">
                <a:latin typeface="+mn-lt"/>
              </a:rPr>
              <a:t>Die </a:t>
            </a:r>
            <a:r>
              <a:rPr lang="en-GB" sz="1800" i="1" dirty="0" err="1">
                <a:latin typeface="+mn-lt"/>
              </a:rPr>
              <a:t>unteritalischen</a:t>
            </a:r>
            <a:r>
              <a:rPr lang="en-GB" sz="1800" i="1" dirty="0">
                <a:latin typeface="+mn-lt"/>
              </a:rPr>
              <a:t> </a:t>
            </a:r>
            <a:r>
              <a:rPr lang="en-GB" sz="1800" i="1" dirty="0" err="1">
                <a:latin typeface="+mn-lt"/>
              </a:rPr>
              <a:t>Dialekte</a:t>
            </a:r>
            <a:r>
              <a:rPr lang="en-GB" sz="1800" i="1" dirty="0">
                <a:latin typeface="+mn-lt"/>
              </a:rPr>
              <a:t> </a:t>
            </a:r>
            <a:r>
              <a:rPr lang="en-GB" sz="1800" dirty="0">
                <a:latin typeface="+mn-lt"/>
              </a:rPr>
              <a:t>p. 191</a:t>
            </a:r>
          </a:p>
        </p:txBody>
      </p:sp>
    </p:spTree>
    <p:extLst>
      <p:ext uri="{BB962C8B-B14F-4D97-AF65-F5344CB8AC3E}">
        <p14:creationId xmlns:p14="http://schemas.microsoft.com/office/powerpoint/2010/main" val="4037363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CF7F2-5417-6B68-DAA8-8AC7DD777C83}"/>
              </a:ext>
            </a:extLst>
          </p:cNvPr>
          <p:cNvSpPr>
            <a:spLocks noGrp="1"/>
          </p:cNvSpPr>
          <p:nvPr>
            <p:ph type="title"/>
          </p:nvPr>
        </p:nvSpPr>
        <p:spPr>
          <a:xfrm>
            <a:off x="0" y="5672842"/>
            <a:ext cx="6774904" cy="1143000"/>
          </a:xfrm>
        </p:spPr>
        <p:txBody>
          <a:bodyPr/>
          <a:lstStyle/>
          <a:p>
            <a:r>
              <a:rPr lang="en-US" sz="3200" dirty="0" err="1"/>
              <a:t>Anxia</a:t>
            </a:r>
            <a:r>
              <a:rPr lang="en-US" sz="3200" dirty="0"/>
              <a:t> 1 / Lu 39 		300-250 BCE</a:t>
            </a:r>
            <a:br>
              <a:rPr lang="en-US" sz="3200" dirty="0"/>
            </a:br>
            <a:endParaRPr lang="en-US" sz="3200" dirty="0"/>
          </a:p>
        </p:txBody>
      </p:sp>
      <p:pic>
        <p:nvPicPr>
          <p:cNvPr id="6" name="Content Placeholder 5">
            <a:extLst>
              <a:ext uri="{FF2B5EF4-FFF2-40B4-BE49-F238E27FC236}">
                <a16:creationId xmlns:a16="http://schemas.microsoft.com/office/drawing/2014/main" id="{F547ED34-9CA3-65C1-0B8D-D1CACC587794}"/>
              </a:ext>
            </a:extLst>
          </p:cNvPr>
          <p:cNvPicPr>
            <a:picLocks noGrp="1" noChangeAspect="1"/>
          </p:cNvPicPr>
          <p:nvPr>
            <p:ph sz="half" idx="1"/>
          </p:nvPr>
        </p:nvPicPr>
        <p:blipFill rotWithShape="1">
          <a:blip r:embed="rId2"/>
          <a:srcRect l="-819" t="16647" r="819" b="2524"/>
          <a:stretch/>
        </p:blipFill>
        <p:spPr>
          <a:xfrm>
            <a:off x="323528" y="764335"/>
            <a:ext cx="5042520" cy="3056866"/>
          </a:xfrm>
        </p:spPr>
      </p:pic>
      <p:sp>
        <p:nvSpPr>
          <p:cNvPr id="4" name="Content Placeholder 3">
            <a:extLst>
              <a:ext uri="{FF2B5EF4-FFF2-40B4-BE49-F238E27FC236}">
                <a16:creationId xmlns:a16="http://schemas.microsoft.com/office/drawing/2014/main" id="{A5CE06CA-7DCE-6582-1DE8-034382CA7272}"/>
              </a:ext>
            </a:extLst>
          </p:cNvPr>
          <p:cNvSpPr>
            <a:spLocks noGrp="1"/>
          </p:cNvSpPr>
          <p:nvPr>
            <p:ph sz="half" idx="2"/>
          </p:nvPr>
        </p:nvSpPr>
        <p:spPr>
          <a:xfrm>
            <a:off x="5508104" y="1268760"/>
            <a:ext cx="3178696" cy="2552441"/>
          </a:xfrm>
        </p:spPr>
        <p:txBody>
          <a:bodyPr/>
          <a:lstStyle/>
          <a:p>
            <a:pPr marL="0" indent="0">
              <a:buNone/>
            </a:pPr>
            <a:r>
              <a:rPr lang="el-GR" sz="1800" dirty="0" err="1"/>
              <a:t>πωτ</a:t>
            </a:r>
            <a:r>
              <a:rPr lang="el-GR" sz="1800" dirty="0"/>
              <a:t> </a:t>
            </a:r>
            <a:r>
              <a:rPr lang="el-GR" sz="1800" dirty="0" err="1"/>
              <a:t>ϝολ</a:t>
            </a:r>
            <a:r>
              <a:rPr lang="en-GB" sz="1800" dirty="0"/>
              <a:t>-</a:t>
            </a:r>
          </a:p>
          <a:p>
            <a:pPr marL="0" indent="0">
              <a:buNone/>
            </a:pPr>
            <a:r>
              <a:rPr lang="el-GR" sz="1800" dirty="0" err="1"/>
              <a:t>λο</a:t>
            </a:r>
            <a:r>
              <a:rPr lang="en-GB" sz="1800" dirty="0"/>
              <a:t>h</a:t>
            </a:r>
            <a:r>
              <a:rPr lang="el-GR" sz="1800" dirty="0" err="1"/>
              <a:t>ομ</a:t>
            </a:r>
            <a:r>
              <a:rPr lang="el-GR" sz="1800" dirty="0"/>
              <a:t>. </a:t>
            </a:r>
            <a:r>
              <a:rPr lang="el-GR" sz="1800" dirty="0" err="1"/>
              <a:t>σορο</a:t>
            </a:r>
            <a:r>
              <a:rPr lang="en-GB" sz="1800" dirty="0"/>
              <a:t>-</a:t>
            </a:r>
          </a:p>
          <a:p>
            <a:pPr marL="0" indent="0">
              <a:buNone/>
            </a:pPr>
            <a:r>
              <a:rPr lang="el-GR" sz="1800" dirty="0" err="1"/>
              <a:t>ϝομ</a:t>
            </a:r>
            <a:r>
              <a:rPr lang="el-GR" sz="1800" dirty="0"/>
              <a:t> </a:t>
            </a:r>
            <a:r>
              <a:rPr lang="el-GR" sz="1800" dirty="0" err="1"/>
              <a:t>ειν</a:t>
            </a:r>
            <a:r>
              <a:rPr lang="en-GB" sz="1800" dirty="0"/>
              <a:t>(</a:t>
            </a:r>
            <a:r>
              <a:rPr lang="el-GR" sz="1800" dirty="0" err="1"/>
              <a:t>ειμ</a:t>
            </a:r>
            <a:r>
              <a:rPr lang="en-GB" sz="1800" dirty="0"/>
              <a:t>) </a:t>
            </a:r>
            <a:r>
              <a:rPr lang="el-GR" sz="1800" dirty="0" err="1"/>
              <a:t>καπιδιτ</a:t>
            </a:r>
            <a:endParaRPr lang="en-GB" sz="1800" dirty="0"/>
          </a:p>
          <a:p>
            <a:pPr marL="0" indent="0">
              <a:buNone/>
            </a:pPr>
            <a:r>
              <a:rPr lang="el-GR" sz="1800" dirty="0" err="1"/>
              <a:t>ωμ</a:t>
            </a:r>
            <a:r>
              <a:rPr lang="el-GR" sz="1800" dirty="0"/>
              <a:t>. κα</a:t>
            </a:r>
            <a:r>
              <a:rPr lang="en-GB" sz="1800" dirty="0"/>
              <a:t>h</a:t>
            </a:r>
            <a:r>
              <a:rPr lang="el-GR" sz="1800" dirty="0"/>
              <a:t>ας </a:t>
            </a:r>
            <a:r>
              <a:rPr lang="el-GR" sz="1800" dirty="0" err="1"/>
              <a:t>λεικειτ</a:t>
            </a:r>
            <a:r>
              <a:rPr lang="el-GR" sz="1800" dirty="0"/>
              <a:t> </a:t>
            </a:r>
            <a:r>
              <a:rPr lang="el-GR" sz="1800" dirty="0" err="1"/>
              <a:t>κω</a:t>
            </a:r>
            <a:r>
              <a:rPr lang="el-GR" sz="1800" dirty="0"/>
              <a:t>-</a:t>
            </a:r>
          </a:p>
          <a:p>
            <a:pPr marL="0" indent="0">
              <a:buNone/>
            </a:pPr>
            <a:r>
              <a:rPr lang="el-GR" sz="1800" dirty="0"/>
              <a:t>[ρο μ]</a:t>
            </a:r>
            <a:r>
              <a:rPr lang="el-GR" sz="1800" dirty="0" err="1"/>
              <a:t>αχερηι</a:t>
            </a:r>
            <a:r>
              <a:rPr lang="el-GR" sz="1800" dirty="0"/>
              <a:t> </a:t>
            </a:r>
            <a:r>
              <a:rPr lang="el-GR" sz="1800" dirty="0" err="1"/>
              <a:t>λιο</a:t>
            </a:r>
            <a:r>
              <a:rPr lang="el-GR" sz="1800" dirty="0"/>
              <a:t>{κα}</a:t>
            </a:r>
            <a:r>
              <a:rPr lang="el-GR" sz="1800" dirty="0" err="1"/>
              <a:t>κειτ</a:t>
            </a:r>
            <a:r>
              <a:rPr lang="el-GR" sz="1800" dirty="0"/>
              <a:t> </a:t>
            </a:r>
            <a:r>
              <a:rPr lang="el-GR" sz="1800" dirty="0" err="1"/>
              <a:t>σϝα</a:t>
            </a:r>
            <a:r>
              <a:rPr lang="el-GR" sz="1800" dirty="0"/>
              <a:t>-</a:t>
            </a:r>
          </a:p>
          <a:p>
            <a:pPr marL="0" indent="0">
              <a:buNone/>
            </a:pPr>
            <a:r>
              <a:rPr lang="el-GR" sz="1800" dirty="0"/>
              <a:t>[ι </a:t>
            </a:r>
            <a:r>
              <a:rPr lang="el-GR" sz="1800" dirty="0" err="1"/>
              <a:t>τιω</a:t>
            </a:r>
            <a:r>
              <a:rPr lang="el-GR" sz="1800" dirty="0"/>
              <a:t>]μ </a:t>
            </a:r>
            <a:r>
              <a:rPr lang="el-GR" sz="1800" dirty="0" err="1"/>
              <a:t>εσοτ</a:t>
            </a:r>
            <a:r>
              <a:rPr lang="el-GR" sz="1800" dirty="0"/>
              <a:t> </a:t>
            </a:r>
            <a:r>
              <a:rPr lang="el-GR" sz="1800" dirty="0" err="1"/>
              <a:t>βρατωμ</a:t>
            </a:r>
            <a:r>
              <a:rPr lang="el-GR" sz="1800" dirty="0"/>
              <a:t> </a:t>
            </a:r>
            <a:r>
              <a:rPr lang="el-GR" sz="1800" dirty="0" err="1"/>
              <a:t>μειαι</a:t>
            </a:r>
            <a:endParaRPr lang="el-GR" sz="1800" dirty="0"/>
          </a:p>
          <a:p>
            <a:pPr marL="0" indent="0">
              <a:buNone/>
            </a:pPr>
            <a:r>
              <a:rPr lang="el-GR" sz="1800" dirty="0"/>
              <a:t>			</a:t>
            </a:r>
            <a:r>
              <a:rPr lang="el-GR" sz="1800" dirty="0" err="1"/>
              <a:t>ανα</a:t>
            </a:r>
            <a:r>
              <a:rPr lang="el-GR" sz="1800" dirty="0"/>
              <a:t>[</a:t>
            </a:r>
            <a:r>
              <a:rPr lang="en-GB" sz="1800" dirty="0"/>
              <a:t>f</a:t>
            </a:r>
            <a:r>
              <a:rPr lang="el-GR" sz="1800" dirty="0" err="1"/>
              <a:t>ακ</a:t>
            </a:r>
            <a:r>
              <a:rPr lang="el-GR" sz="1800" dirty="0"/>
              <a:t>-]</a:t>
            </a:r>
            <a:endParaRPr lang="en-GB" sz="1800" dirty="0"/>
          </a:p>
          <a:p>
            <a:pPr marL="0" indent="0">
              <a:buNone/>
            </a:pPr>
            <a:endParaRPr lang="en-US" dirty="0"/>
          </a:p>
        </p:txBody>
      </p:sp>
      <p:sp>
        <p:nvSpPr>
          <p:cNvPr id="7" name="TextBox 6">
            <a:extLst>
              <a:ext uri="{FF2B5EF4-FFF2-40B4-BE49-F238E27FC236}">
                <a16:creationId xmlns:a16="http://schemas.microsoft.com/office/drawing/2014/main" id="{532849DA-BA87-2EA3-406D-55BEBA054ECD}"/>
              </a:ext>
            </a:extLst>
          </p:cNvPr>
          <p:cNvSpPr txBox="1"/>
          <p:nvPr/>
        </p:nvSpPr>
        <p:spPr>
          <a:xfrm>
            <a:off x="179512" y="4077072"/>
            <a:ext cx="8318873" cy="646331"/>
          </a:xfrm>
          <a:prstGeom prst="rect">
            <a:avLst/>
          </a:prstGeom>
          <a:noFill/>
        </p:spPr>
        <p:txBody>
          <a:bodyPr wrap="square" rtlCol="0">
            <a:spAutoFit/>
          </a:bodyPr>
          <a:lstStyle/>
          <a:p>
            <a:r>
              <a:rPr lang="en-GB" sz="1800" dirty="0">
                <a:latin typeface="+mn-lt"/>
              </a:rPr>
              <a:t>‘What ???, ??? and ??? it is proper for you (the passer-by) to take, [the monument] stands out for </a:t>
            </a:r>
            <a:r>
              <a:rPr lang="en-GB" sz="1800" dirty="0" err="1">
                <a:latin typeface="+mn-lt"/>
              </a:rPr>
              <a:t>Machaireus</a:t>
            </a:r>
            <a:r>
              <a:rPr lang="en-GB" sz="1800" dirty="0">
                <a:latin typeface="+mn-lt"/>
              </a:rPr>
              <a:t> (?)  if you offer this favour to my [</a:t>
            </a:r>
            <a:r>
              <a:rPr lang="en-GB" sz="1800" i="1" dirty="0">
                <a:latin typeface="+mn-lt"/>
              </a:rPr>
              <a:t>psyche</a:t>
            </a:r>
            <a:r>
              <a:rPr lang="en-GB" sz="1800" dirty="0">
                <a:latin typeface="+mn-lt"/>
              </a:rPr>
              <a:t> (?)-?-]’</a:t>
            </a:r>
          </a:p>
        </p:txBody>
      </p:sp>
    </p:spTree>
    <p:extLst>
      <p:ext uri="{BB962C8B-B14F-4D97-AF65-F5344CB8AC3E}">
        <p14:creationId xmlns:p14="http://schemas.microsoft.com/office/powerpoint/2010/main" val="533185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CF7F2-5417-6B68-DAA8-8AC7DD777C83}"/>
              </a:ext>
            </a:extLst>
          </p:cNvPr>
          <p:cNvSpPr>
            <a:spLocks noGrp="1"/>
          </p:cNvSpPr>
          <p:nvPr>
            <p:ph type="title"/>
          </p:nvPr>
        </p:nvSpPr>
        <p:spPr>
          <a:xfrm>
            <a:off x="0" y="5672842"/>
            <a:ext cx="6774904" cy="1143000"/>
          </a:xfrm>
        </p:spPr>
        <p:txBody>
          <a:bodyPr/>
          <a:lstStyle/>
          <a:p>
            <a:r>
              <a:rPr lang="en-US" sz="3200" dirty="0" err="1"/>
              <a:t>Anxia</a:t>
            </a:r>
            <a:r>
              <a:rPr lang="en-US" sz="3200" dirty="0"/>
              <a:t> 1 / Lu 39 		300-250 BCE</a:t>
            </a:r>
            <a:br>
              <a:rPr lang="en-US" sz="3200" dirty="0"/>
            </a:br>
            <a:endParaRPr lang="en-US" sz="3200" dirty="0"/>
          </a:p>
        </p:txBody>
      </p:sp>
      <p:pic>
        <p:nvPicPr>
          <p:cNvPr id="6" name="Content Placeholder 5">
            <a:extLst>
              <a:ext uri="{FF2B5EF4-FFF2-40B4-BE49-F238E27FC236}">
                <a16:creationId xmlns:a16="http://schemas.microsoft.com/office/drawing/2014/main" id="{F547ED34-9CA3-65C1-0B8D-D1CACC587794}"/>
              </a:ext>
            </a:extLst>
          </p:cNvPr>
          <p:cNvPicPr>
            <a:picLocks noGrp="1" noChangeAspect="1"/>
          </p:cNvPicPr>
          <p:nvPr>
            <p:ph sz="half" idx="1"/>
          </p:nvPr>
        </p:nvPicPr>
        <p:blipFill rotWithShape="1">
          <a:blip r:embed="rId2"/>
          <a:srcRect l="-819" t="16647" r="819" b="2524"/>
          <a:stretch/>
        </p:blipFill>
        <p:spPr>
          <a:xfrm>
            <a:off x="323528" y="764335"/>
            <a:ext cx="5042520" cy="3056866"/>
          </a:xfrm>
        </p:spPr>
      </p:pic>
      <p:sp>
        <p:nvSpPr>
          <p:cNvPr id="4" name="Content Placeholder 3">
            <a:extLst>
              <a:ext uri="{FF2B5EF4-FFF2-40B4-BE49-F238E27FC236}">
                <a16:creationId xmlns:a16="http://schemas.microsoft.com/office/drawing/2014/main" id="{A5CE06CA-7DCE-6582-1DE8-034382CA7272}"/>
              </a:ext>
            </a:extLst>
          </p:cNvPr>
          <p:cNvSpPr>
            <a:spLocks noGrp="1"/>
          </p:cNvSpPr>
          <p:nvPr>
            <p:ph sz="half" idx="2"/>
          </p:nvPr>
        </p:nvSpPr>
        <p:spPr>
          <a:xfrm>
            <a:off x="5508104" y="1268760"/>
            <a:ext cx="3178696" cy="2552441"/>
          </a:xfrm>
        </p:spPr>
        <p:txBody>
          <a:bodyPr/>
          <a:lstStyle/>
          <a:p>
            <a:pPr marL="0" indent="0">
              <a:buNone/>
            </a:pPr>
            <a:r>
              <a:rPr lang="el-GR" sz="1800" u="sng" dirty="0" err="1"/>
              <a:t>πωτ</a:t>
            </a:r>
            <a:r>
              <a:rPr lang="el-GR" sz="1800" u="sng" dirty="0"/>
              <a:t> </a:t>
            </a:r>
            <a:r>
              <a:rPr lang="el-GR" sz="1800" u="sng" dirty="0" err="1"/>
              <a:t>ϝολ</a:t>
            </a:r>
            <a:r>
              <a:rPr lang="en-GB" sz="1800" u="sng" dirty="0"/>
              <a:t>-</a:t>
            </a:r>
          </a:p>
          <a:p>
            <a:pPr marL="0" indent="0">
              <a:buNone/>
            </a:pPr>
            <a:r>
              <a:rPr lang="el-GR" sz="1800" u="sng" dirty="0" err="1"/>
              <a:t>λο</a:t>
            </a:r>
            <a:r>
              <a:rPr lang="en-GB" sz="1800" u="sng" dirty="0"/>
              <a:t>h</a:t>
            </a:r>
            <a:r>
              <a:rPr lang="el-GR" sz="1800" u="sng" dirty="0" err="1"/>
              <a:t>ομ</a:t>
            </a:r>
            <a:r>
              <a:rPr lang="el-GR" sz="1800" u="sng" dirty="0"/>
              <a:t>. </a:t>
            </a:r>
            <a:r>
              <a:rPr lang="el-GR" sz="1800" u="sng" dirty="0" err="1"/>
              <a:t>σορο</a:t>
            </a:r>
            <a:r>
              <a:rPr lang="en-GB" sz="1800" u="sng" dirty="0"/>
              <a:t>-</a:t>
            </a:r>
          </a:p>
          <a:p>
            <a:pPr marL="0" indent="0">
              <a:buNone/>
            </a:pPr>
            <a:r>
              <a:rPr lang="el-GR" sz="1800" u="sng" dirty="0" err="1"/>
              <a:t>ϝομ</a:t>
            </a:r>
            <a:r>
              <a:rPr lang="el-GR" sz="1800" u="sng" dirty="0"/>
              <a:t> </a:t>
            </a:r>
            <a:r>
              <a:rPr lang="el-GR" sz="1800" u="sng" dirty="0" err="1"/>
              <a:t>ειν</a:t>
            </a:r>
            <a:r>
              <a:rPr lang="en-GB" sz="1800" u="sng" dirty="0"/>
              <a:t>(</a:t>
            </a:r>
            <a:r>
              <a:rPr lang="el-GR" sz="1800" u="sng" dirty="0" err="1"/>
              <a:t>ειμ</a:t>
            </a:r>
            <a:r>
              <a:rPr lang="en-GB" sz="1800" u="sng" dirty="0"/>
              <a:t>) </a:t>
            </a:r>
            <a:r>
              <a:rPr lang="el-GR" sz="1800" u="sng" dirty="0" err="1"/>
              <a:t>καπιδιτ</a:t>
            </a:r>
            <a:endParaRPr lang="en-GB" sz="1800" u="sng" dirty="0"/>
          </a:p>
          <a:p>
            <a:pPr marL="0" indent="0">
              <a:buNone/>
            </a:pPr>
            <a:r>
              <a:rPr lang="el-GR" sz="1800" u="sng" dirty="0" err="1"/>
              <a:t>ωμ</a:t>
            </a:r>
            <a:r>
              <a:rPr lang="el-GR" sz="1800" u="sng" dirty="0"/>
              <a:t>.</a:t>
            </a:r>
            <a:r>
              <a:rPr lang="el-GR" sz="1800" dirty="0"/>
              <a:t> κα</a:t>
            </a:r>
            <a:r>
              <a:rPr lang="en-GB" sz="1800" dirty="0"/>
              <a:t>h</a:t>
            </a:r>
            <a:r>
              <a:rPr lang="el-GR" sz="1800" dirty="0"/>
              <a:t>ας </a:t>
            </a:r>
            <a:r>
              <a:rPr lang="el-GR" sz="1800" dirty="0" err="1"/>
              <a:t>λεικειτ</a:t>
            </a:r>
            <a:r>
              <a:rPr lang="el-GR" sz="1800" dirty="0"/>
              <a:t> </a:t>
            </a:r>
            <a:r>
              <a:rPr lang="el-GR" sz="1800" dirty="0" err="1"/>
              <a:t>κω</a:t>
            </a:r>
            <a:r>
              <a:rPr lang="el-GR" sz="1800" dirty="0"/>
              <a:t>-</a:t>
            </a:r>
          </a:p>
          <a:p>
            <a:pPr marL="0" indent="0">
              <a:buNone/>
            </a:pPr>
            <a:r>
              <a:rPr lang="el-GR" sz="1800" dirty="0"/>
              <a:t>[ρο μ]</a:t>
            </a:r>
            <a:r>
              <a:rPr lang="el-GR" sz="1800" dirty="0" err="1"/>
              <a:t>αχερηι</a:t>
            </a:r>
            <a:r>
              <a:rPr lang="el-GR" sz="1800" dirty="0"/>
              <a:t> </a:t>
            </a:r>
            <a:r>
              <a:rPr lang="el-GR" sz="1800" dirty="0" err="1"/>
              <a:t>λιο</a:t>
            </a:r>
            <a:r>
              <a:rPr lang="el-GR" sz="1800" dirty="0"/>
              <a:t>{κα}</a:t>
            </a:r>
            <a:r>
              <a:rPr lang="el-GR" sz="1800" dirty="0" err="1"/>
              <a:t>κειτ</a:t>
            </a:r>
            <a:r>
              <a:rPr lang="el-GR" sz="1800" dirty="0"/>
              <a:t> </a:t>
            </a:r>
            <a:r>
              <a:rPr lang="el-GR" sz="1800" dirty="0" err="1"/>
              <a:t>σϝα</a:t>
            </a:r>
            <a:r>
              <a:rPr lang="el-GR" sz="1800" dirty="0"/>
              <a:t>-</a:t>
            </a:r>
          </a:p>
          <a:p>
            <a:pPr marL="0" indent="0">
              <a:buNone/>
            </a:pPr>
            <a:r>
              <a:rPr lang="el-GR" sz="1800" dirty="0"/>
              <a:t>[ι </a:t>
            </a:r>
            <a:r>
              <a:rPr lang="el-GR" sz="1800" dirty="0" err="1"/>
              <a:t>τιω</a:t>
            </a:r>
            <a:r>
              <a:rPr lang="el-GR" sz="1800" dirty="0"/>
              <a:t>]μ </a:t>
            </a:r>
            <a:r>
              <a:rPr lang="el-GR" sz="1800" u="sng" dirty="0" err="1"/>
              <a:t>εσοτ</a:t>
            </a:r>
            <a:r>
              <a:rPr lang="el-GR" sz="1800" u="sng" dirty="0"/>
              <a:t> </a:t>
            </a:r>
            <a:r>
              <a:rPr lang="el-GR" sz="1800" u="sng" dirty="0" err="1"/>
              <a:t>βρατωμ</a:t>
            </a:r>
            <a:r>
              <a:rPr lang="el-GR" sz="1800" u="sng" dirty="0"/>
              <a:t> </a:t>
            </a:r>
            <a:r>
              <a:rPr lang="el-GR" sz="1800" dirty="0" err="1"/>
              <a:t>μειαι</a:t>
            </a:r>
            <a:endParaRPr lang="el-GR" sz="1800" dirty="0"/>
          </a:p>
          <a:p>
            <a:pPr marL="0" indent="0">
              <a:buNone/>
            </a:pPr>
            <a:r>
              <a:rPr lang="el-GR" sz="1800" dirty="0"/>
              <a:t>			</a:t>
            </a:r>
            <a:r>
              <a:rPr lang="el-GR" sz="1800" dirty="0" err="1"/>
              <a:t>ανα</a:t>
            </a:r>
            <a:r>
              <a:rPr lang="el-GR" sz="1800" dirty="0"/>
              <a:t>[</a:t>
            </a:r>
            <a:r>
              <a:rPr lang="en-GB" sz="1800" dirty="0"/>
              <a:t>f</a:t>
            </a:r>
            <a:r>
              <a:rPr lang="el-GR" sz="1800" dirty="0" err="1"/>
              <a:t>ακ</a:t>
            </a:r>
            <a:r>
              <a:rPr lang="el-GR" sz="1800" dirty="0"/>
              <a:t>-]</a:t>
            </a:r>
            <a:endParaRPr lang="en-GB" sz="1800" dirty="0"/>
          </a:p>
          <a:p>
            <a:pPr marL="0" indent="0">
              <a:buNone/>
            </a:pPr>
            <a:endParaRPr lang="en-US" dirty="0"/>
          </a:p>
        </p:txBody>
      </p:sp>
      <p:sp>
        <p:nvSpPr>
          <p:cNvPr id="7" name="TextBox 6">
            <a:extLst>
              <a:ext uri="{FF2B5EF4-FFF2-40B4-BE49-F238E27FC236}">
                <a16:creationId xmlns:a16="http://schemas.microsoft.com/office/drawing/2014/main" id="{532849DA-BA87-2EA3-406D-55BEBA054ECD}"/>
              </a:ext>
            </a:extLst>
          </p:cNvPr>
          <p:cNvSpPr txBox="1"/>
          <p:nvPr/>
        </p:nvSpPr>
        <p:spPr>
          <a:xfrm>
            <a:off x="179512" y="4077072"/>
            <a:ext cx="8318873" cy="1200329"/>
          </a:xfrm>
          <a:prstGeom prst="rect">
            <a:avLst/>
          </a:prstGeom>
          <a:noFill/>
        </p:spPr>
        <p:txBody>
          <a:bodyPr wrap="square" rtlCol="0">
            <a:spAutoFit/>
          </a:bodyPr>
          <a:lstStyle/>
          <a:p>
            <a:r>
              <a:rPr lang="en-GB" sz="1800" dirty="0">
                <a:latin typeface="+mn-lt"/>
              </a:rPr>
              <a:t>‘What ???, ??? and ??? it is proper for you (the passer-by) to take, [the monument] stands out for </a:t>
            </a:r>
            <a:r>
              <a:rPr lang="en-GB" sz="1800" dirty="0" err="1">
                <a:latin typeface="+mn-lt"/>
              </a:rPr>
              <a:t>Machaireus</a:t>
            </a:r>
            <a:r>
              <a:rPr lang="en-GB" sz="1800" dirty="0">
                <a:latin typeface="+mn-lt"/>
              </a:rPr>
              <a:t> (?)  if you offer this favour to my [</a:t>
            </a:r>
            <a:r>
              <a:rPr lang="en-GB" sz="1800" i="1" dirty="0">
                <a:latin typeface="+mn-lt"/>
              </a:rPr>
              <a:t>psyche</a:t>
            </a:r>
            <a:r>
              <a:rPr lang="en-GB" sz="1800" dirty="0">
                <a:latin typeface="+mn-lt"/>
              </a:rPr>
              <a:t> (?)-?-]’</a:t>
            </a:r>
          </a:p>
          <a:p>
            <a:endParaRPr lang="en-GB" sz="1800" dirty="0">
              <a:latin typeface="+mn-lt"/>
            </a:endParaRPr>
          </a:p>
          <a:p>
            <a:r>
              <a:rPr lang="en-GB" sz="1800" dirty="0">
                <a:latin typeface="+mn-lt"/>
              </a:rPr>
              <a:t>But </a:t>
            </a:r>
            <a:r>
              <a:rPr lang="el-GR" sz="1800" dirty="0" err="1">
                <a:latin typeface="+mn-lt"/>
              </a:rPr>
              <a:t>εσοτ</a:t>
            </a:r>
            <a:r>
              <a:rPr lang="en-GB" sz="1800" dirty="0">
                <a:latin typeface="+mn-lt"/>
              </a:rPr>
              <a:t> (neuter) cannot agree </a:t>
            </a:r>
            <a:r>
              <a:rPr lang="el-GR" sz="1800" dirty="0">
                <a:latin typeface="+mn-lt"/>
              </a:rPr>
              <a:t> </a:t>
            </a:r>
            <a:r>
              <a:rPr lang="el-GR" sz="1800" dirty="0" err="1">
                <a:latin typeface="+mn-lt"/>
              </a:rPr>
              <a:t>βρατωμ</a:t>
            </a:r>
            <a:r>
              <a:rPr lang="el-GR" sz="1800" dirty="0">
                <a:latin typeface="+mn-lt"/>
              </a:rPr>
              <a:t> </a:t>
            </a:r>
            <a:r>
              <a:rPr lang="en-GB" sz="1800" dirty="0">
                <a:latin typeface="+mn-lt"/>
              </a:rPr>
              <a:t>(feminine)! </a:t>
            </a:r>
          </a:p>
        </p:txBody>
      </p:sp>
    </p:spTree>
    <p:extLst>
      <p:ext uri="{BB962C8B-B14F-4D97-AF65-F5344CB8AC3E}">
        <p14:creationId xmlns:p14="http://schemas.microsoft.com/office/powerpoint/2010/main" val="1127438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CF7F2-5417-6B68-DAA8-8AC7DD777C83}"/>
              </a:ext>
            </a:extLst>
          </p:cNvPr>
          <p:cNvSpPr>
            <a:spLocks noGrp="1"/>
          </p:cNvSpPr>
          <p:nvPr>
            <p:ph type="title"/>
          </p:nvPr>
        </p:nvSpPr>
        <p:spPr>
          <a:xfrm>
            <a:off x="0" y="5672842"/>
            <a:ext cx="6774904" cy="1143000"/>
          </a:xfrm>
        </p:spPr>
        <p:txBody>
          <a:bodyPr/>
          <a:lstStyle/>
          <a:p>
            <a:r>
              <a:rPr lang="en-US" sz="3200" dirty="0" err="1"/>
              <a:t>Anxia</a:t>
            </a:r>
            <a:r>
              <a:rPr lang="en-US" sz="3200" dirty="0"/>
              <a:t> 1 / Lu 39 		300-250 BCE</a:t>
            </a:r>
            <a:br>
              <a:rPr lang="en-US" sz="3200" dirty="0"/>
            </a:br>
            <a:endParaRPr lang="en-US" sz="3200" dirty="0"/>
          </a:p>
        </p:txBody>
      </p:sp>
      <p:pic>
        <p:nvPicPr>
          <p:cNvPr id="6" name="Content Placeholder 5">
            <a:extLst>
              <a:ext uri="{FF2B5EF4-FFF2-40B4-BE49-F238E27FC236}">
                <a16:creationId xmlns:a16="http://schemas.microsoft.com/office/drawing/2014/main" id="{F547ED34-9CA3-65C1-0B8D-D1CACC587794}"/>
              </a:ext>
            </a:extLst>
          </p:cNvPr>
          <p:cNvPicPr>
            <a:picLocks noGrp="1" noChangeAspect="1"/>
          </p:cNvPicPr>
          <p:nvPr>
            <p:ph sz="half" idx="1"/>
          </p:nvPr>
        </p:nvPicPr>
        <p:blipFill rotWithShape="1">
          <a:blip r:embed="rId2"/>
          <a:srcRect l="-819" t="16647" r="819" b="2524"/>
          <a:stretch/>
        </p:blipFill>
        <p:spPr>
          <a:xfrm>
            <a:off x="323528" y="764335"/>
            <a:ext cx="5042520" cy="3056866"/>
          </a:xfrm>
        </p:spPr>
      </p:pic>
      <p:sp>
        <p:nvSpPr>
          <p:cNvPr id="4" name="Content Placeholder 3">
            <a:extLst>
              <a:ext uri="{FF2B5EF4-FFF2-40B4-BE49-F238E27FC236}">
                <a16:creationId xmlns:a16="http://schemas.microsoft.com/office/drawing/2014/main" id="{A5CE06CA-7DCE-6582-1DE8-034382CA7272}"/>
              </a:ext>
            </a:extLst>
          </p:cNvPr>
          <p:cNvSpPr>
            <a:spLocks noGrp="1"/>
          </p:cNvSpPr>
          <p:nvPr>
            <p:ph sz="half" idx="2"/>
          </p:nvPr>
        </p:nvSpPr>
        <p:spPr>
          <a:xfrm>
            <a:off x="5508104" y="1268760"/>
            <a:ext cx="3178696" cy="2552441"/>
          </a:xfrm>
        </p:spPr>
        <p:txBody>
          <a:bodyPr/>
          <a:lstStyle/>
          <a:p>
            <a:pPr marL="0" indent="0">
              <a:buNone/>
            </a:pPr>
            <a:r>
              <a:rPr lang="el-GR" sz="1800" u="sng" dirty="0" err="1"/>
              <a:t>πωτ</a:t>
            </a:r>
            <a:r>
              <a:rPr lang="el-GR" sz="1800" u="sng" dirty="0"/>
              <a:t> </a:t>
            </a:r>
            <a:r>
              <a:rPr lang="el-GR" sz="1800" u="sng" dirty="0" err="1"/>
              <a:t>ϝολ</a:t>
            </a:r>
            <a:r>
              <a:rPr lang="en-GB" sz="1800" u="sng" dirty="0"/>
              <a:t>-</a:t>
            </a:r>
          </a:p>
          <a:p>
            <a:pPr marL="0" indent="0">
              <a:buNone/>
            </a:pPr>
            <a:r>
              <a:rPr lang="el-GR" sz="1800" u="sng" dirty="0" err="1"/>
              <a:t>λο</a:t>
            </a:r>
            <a:r>
              <a:rPr lang="en-GB" sz="1800" u="sng" dirty="0"/>
              <a:t>h</a:t>
            </a:r>
            <a:r>
              <a:rPr lang="el-GR" sz="1800" u="sng" dirty="0" err="1"/>
              <a:t>ομ</a:t>
            </a:r>
            <a:r>
              <a:rPr lang="el-GR" sz="1800" u="sng" dirty="0"/>
              <a:t>. </a:t>
            </a:r>
            <a:r>
              <a:rPr lang="el-GR" sz="1800" u="sng" dirty="0" err="1"/>
              <a:t>σορο</a:t>
            </a:r>
            <a:r>
              <a:rPr lang="en-GB" sz="1800" u="sng" dirty="0"/>
              <a:t>-</a:t>
            </a:r>
          </a:p>
          <a:p>
            <a:pPr marL="0" indent="0">
              <a:buNone/>
            </a:pPr>
            <a:r>
              <a:rPr lang="el-GR" sz="1800" u="sng" dirty="0" err="1"/>
              <a:t>ϝομ</a:t>
            </a:r>
            <a:r>
              <a:rPr lang="el-GR" sz="1800" u="sng" dirty="0"/>
              <a:t> </a:t>
            </a:r>
            <a:r>
              <a:rPr lang="el-GR" sz="1800" u="sng" dirty="0" err="1"/>
              <a:t>ειν</a:t>
            </a:r>
            <a:r>
              <a:rPr lang="en-GB" sz="1800" u="sng" dirty="0"/>
              <a:t>(</a:t>
            </a:r>
            <a:r>
              <a:rPr lang="el-GR" sz="1800" u="sng" dirty="0" err="1"/>
              <a:t>ειμ</a:t>
            </a:r>
            <a:r>
              <a:rPr lang="en-GB" sz="1800" u="sng" dirty="0"/>
              <a:t>) </a:t>
            </a:r>
            <a:r>
              <a:rPr lang="el-GR" sz="1800" u="sng" dirty="0" err="1"/>
              <a:t>καπιδιτ</a:t>
            </a:r>
            <a:endParaRPr lang="en-GB" sz="1800" u="sng" dirty="0"/>
          </a:p>
          <a:p>
            <a:pPr marL="0" indent="0">
              <a:buNone/>
            </a:pPr>
            <a:r>
              <a:rPr lang="el-GR" sz="1800" u="sng" dirty="0" err="1"/>
              <a:t>ωμ</a:t>
            </a:r>
            <a:r>
              <a:rPr lang="el-GR" sz="1800" u="sng" dirty="0"/>
              <a:t>.</a:t>
            </a:r>
            <a:r>
              <a:rPr lang="el-GR" sz="1800" dirty="0"/>
              <a:t> κα</a:t>
            </a:r>
            <a:r>
              <a:rPr lang="en-GB" sz="1800" dirty="0"/>
              <a:t>h</a:t>
            </a:r>
            <a:r>
              <a:rPr lang="el-GR" sz="1800" dirty="0"/>
              <a:t>ας </a:t>
            </a:r>
            <a:r>
              <a:rPr lang="el-GR" sz="1800" dirty="0" err="1"/>
              <a:t>λεικειτ</a:t>
            </a:r>
            <a:r>
              <a:rPr lang="el-GR" sz="1800" dirty="0"/>
              <a:t> </a:t>
            </a:r>
            <a:r>
              <a:rPr lang="el-GR" sz="1800" dirty="0" err="1"/>
              <a:t>κω</a:t>
            </a:r>
            <a:r>
              <a:rPr lang="el-GR" sz="1800" dirty="0"/>
              <a:t>-</a:t>
            </a:r>
          </a:p>
          <a:p>
            <a:pPr marL="0" indent="0">
              <a:buNone/>
            </a:pPr>
            <a:r>
              <a:rPr lang="el-GR" sz="1800" dirty="0"/>
              <a:t>[ρο μ]</a:t>
            </a:r>
            <a:r>
              <a:rPr lang="el-GR" sz="1800" dirty="0" err="1"/>
              <a:t>αχερηι</a:t>
            </a:r>
            <a:r>
              <a:rPr lang="el-GR" sz="1800" dirty="0"/>
              <a:t> </a:t>
            </a:r>
            <a:r>
              <a:rPr lang="el-GR" sz="1800" dirty="0" err="1"/>
              <a:t>λιο</a:t>
            </a:r>
            <a:r>
              <a:rPr lang="el-GR" sz="1800" dirty="0"/>
              <a:t>{κα}</a:t>
            </a:r>
            <a:r>
              <a:rPr lang="el-GR" sz="1800" dirty="0" err="1"/>
              <a:t>κειτ</a:t>
            </a:r>
            <a:r>
              <a:rPr lang="el-GR" sz="1800" dirty="0"/>
              <a:t> </a:t>
            </a:r>
            <a:r>
              <a:rPr lang="el-GR" sz="1800" dirty="0" err="1"/>
              <a:t>σϝα</a:t>
            </a:r>
            <a:r>
              <a:rPr lang="el-GR" sz="1800" dirty="0"/>
              <a:t>-</a:t>
            </a:r>
          </a:p>
          <a:p>
            <a:pPr marL="0" indent="0">
              <a:buNone/>
            </a:pPr>
            <a:r>
              <a:rPr lang="el-GR" sz="1800" dirty="0"/>
              <a:t>[ι </a:t>
            </a:r>
            <a:r>
              <a:rPr lang="el-GR" sz="1800" dirty="0" err="1"/>
              <a:t>τιω</a:t>
            </a:r>
            <a:r>
              <a:rPr lang="el-GR" sz="1800" dirty="0"/>
              <a:t>]μ </a:t>
            </a:r>
            <a:r>
              <a:rPr lang="el-GR" sz="1800" u="sng" dirty="0" err="1"/>
              <a:t>εσοτ</a:t>
            </a:r>
            <a:r>
              <a:rPr lang="el-GR" sz="1800" u="sng" dirty="0"/>
              <a:t> </a:t>
            </a:r>
            <a:r>
              <a:rPr lang="el-GR" sz="1800" u="sng" dirty="0" err="1"/>
              <a:t>βρατωμ</a:t>
            </a:r>
            <a:r>
              <a:rPr lang="el-GR" sz="1800" u="sng" dirty="0"/>
              <a:t> </a:t>
            </a:r>
            <a:r>
              <a:rPr lang="el-GR" sz="1800" dirty="0" err="1"/>
              <a:t>μειαι</a:t>
            </a:r>
            <a:endParaRPr lang="el-GR" sz="1800" dirty="0"/>
          </a:p>
          <a:p>
            <a:pPr marL="0" indent="0">
              <a:buNone/>
            </a:pPr>
            <a:r>
              <a:rPr lang="el-GR" sz="1800" dirty="0"/>
              <a:t>			</a:t>
            </a:r>
            <a:r>
              <a:rPr lang="el-GR" sz="1800" dirty="0" err="1"/>
              <a:t>ανα</a:t>
            </a:r>
            <a:r>
              <a:rPr lang="el-GR" sz="1800" dirty="0"/>
              <a:t>[</a:t>
            </a:r>
            <a:r>
              <a:rPr lang="en-GB" sz="1800" dirty="0"/>
              <a:t>f</a:t>
            </a:r>
            <a:r>
              <a:rPr lang="el-GR" sz="1800" dirty="0" err="1"/>
              <a:t>ακ</a:t>
            </a:r>
            <a:r>
              <a:rPr lang="el-GR" sz="1800" dirty="0"/>
              <a:t>-]</a:t>
            </a:r>
            <a:endParaRPr lang="en-GB" sz="1800" dirty="0"/>
          </a:p>
          <a:p>
            <a:pPr marL="0" indent="0">
              <a:buNone/>
            </a:pPr>
            <a:endParaRPr lang="en-US" dirty="0"/>
          </a:p>
        </p:txBody>
      </p:sp>
      <p:sp>
        <p:nvSpPr>
          <p:cNvPr id="7" name="TextBox 6">
            <a:extLst>
              <a:ext uri="{FF2B5EF4-FFF2-40B4-BE49-F238E27FC236}">
                <a16:creationId xmlns:a16="http://schemas.microsoft.com/office/drawing/2014/main" id="{532849DA-BA87-2EA3-406D-55BEBA054ECD}"/>
              </a:ext>
            </a:extLst>
          </p:cNvPr>
          <p:cNvSpPr txBox="1"/>
          <p:nvPr/>
        </p:nvSpPr>
        <p:spPr>
          <a:xfrm>
            <a:off x="179512" y="4077072"/>
            <a:ext cx="8318873" cy="1477328"/>
          </a:xfrm>
          <a:prstGeom prst="rect">
            <a:avLst/>
          </a:prstGeom>
          <a:noFill/>
        </p:spPr>
        <p:txBody>
          <a:bodyPr wrap="square" rtlCol="0">
            <a:spAutoFit/>
          </a:bodyPr>
          <a:lstStyle/>
          <a:p>
            <a:r>
              <a:rPr lang="en-GB" sz="1800" dirty="0">
                <a:latin typeface="+mn-lt"/>
              </a:rPr>
              <a:t>‘What ???, ??? and ??? it is proper for you (the passer-by) to take, [the monument] stands out for </a:t>
            </a:r>
            <a:r>
              <a:rPr lang="en-GB" sz="1800" dirty="0" err="1">
                <a:latin typeface="+mn-lt"/>
              </a:rPr>
              <a:t>Machaireus</a:t>
            </a:r>
            <a:r>
              <a:rPr lang="en-GB" sz="1800" dirty="0">
                <a:latin typeface="+mn-lt"/>
              </a:rPr>
              <a:t> (?)  if you offer this favour to my [</a:t>
            </a:r>
            <a:r>
              <a:rPr lang="en-GB" sz="1800" i="1" dirty="0">
                <a:latin typeface="+mn-lt"/>
              </a:rPr>
              <a:t>psyche</a:t>
            </a:r>
            <a:r>
              <a:rPr lang="en-GB" sz="1800" dirty="0">
                <a:latin typeface="+mn-lt"/>
              </a:rPr>
              <a:t> (?)-?-]’</a:t>
            </a:r>
          </a:p>
          <a:p>
            <a:endParaRPr lang="en-GB" sz="1800" dirty="0">
              <a:latin typeface="+mn-lt"/>
            </a:endParaRPr>
          </a:p>
          <a:p>
            <a:r>
              <a:rPr lang="en-GB" sz="1800" dirty="0">
                <a:latin typeface="+mn-lt"/>
              </a:rPr>
              <a:t>But </a:t>
            </a:r>
            <a:r>
              <a:rPr lang="el-GR" sz="1800" dirty="0" err="1">
                <a:latin typeface="+mn-lt"/>
              </a:rPr>
              <a:t>εσοτ</a:t>
            </a:r>
            <a:r>
              <a:rPr lang="en-GB" sz="1800" dirty="0">
                <a:latin typeface="+mn-lt"/>
              </a:rPr>
              <a:t> (neuter) cannot agree </a:t>
            </a:r>
            <a:r>
              <a:rPr lang="el-GR" sz="1800" dirty="0">
                <a:latin typeface="+mn-lt"/>
              </a:rPr>
              <a:t> </a:t>
            </a:r>
            <a:r>
              <a:rPr lang="el-GR" sz="1800" dirty="0" err="1">
                <a:latin typeface="+mn-lt"/>
              </a:rPr>
              <a:t>βρατωμ</a:t>
            </a:r>
            <a:r>
              <a:rPr lang="el-GR" sz="1800" dirty="0">
                <a:latin typeface="+mn-lt"/>
              </a:rPr>
              <a:t> </a:t>
            </a:r>
            <a:r>
              <a:rPr lang="en-GB" sz="1800" dirty="0">
                <a:latin typeface="+mn-lt"/>
              </a:rPr>
              <a:t>(feminine)!</a:t>
            </a:r>
          </a:p>
          <a:p>
            <a:r>
              <a:rPr lang="en-GB" sz="1800" dirty="0">
                <a:latin typeface="+mn-lt"/>
              </a:rPr>
              <a:t>		Is </a:t>
            </a:r>
            <a:r>
              <a:rPr lang="el-GR" sz="1800" dirty="0" err="1">
                <a:latin typeface="+mn-lt"/>
              </a:rPr>
              <a:t>εσοτ</a:t>
            </a:r>
            <a:r>
              <a:rPr lang="en-GB" sz="1800" dirty="0">
                <a:latin typeface="+mn-lt"/>
              </a:rPr>
              <a:t> a different correlative pronoun?</a:t>
            </a:r>
          </a:p>
        </p:txBody>
      </p:sp>
    </p:spTree>
    <p:extLst>
      <p:ext uri="{BB962C8B-B14F-4D97-AF65-F5344CB8AC3E}">
        <p14:creationId xmlns:p14="http://schemas.microsoft.com/office/powerpoint/2010/main" val="1607632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823E0D-066C-9449-B9D6-C84FBBE48860}"/>
              </a:ext>
            </a:extLst>
          </p:cNvPr>
          <p:cNvSpPr>
            <a:spLocks noGrp="1"/>
          </p:cNvSpPr>
          <p:nvPr>
            <p:ph type="title"/>
          </p:nvPr>
        </p:nvSpPr>
        <p:spPr/>
        <p:txBody>
          <a:bodyPr/>
          <a:lstStyle/>
          <a:p>
            <a:pPr>
              <a:defRPr/>
            </a:pPr>
            <a:r>
              <a:rPr lang="en-US" sz="3200" dirty="0">
                <a:latin typeface="Times"/>
                <a:cs typeface="Times"/>
              </a:rPr>
              <a:t>Umbrian </a:t>
            </a:r>
            <a:r>
              <a:rPr lang="en-US" sz="3200" i="1" dirty="0" err="1">
                <a:latin typeface="Times"/>
                <a:cs typeface="Times"/>
              </a:rPr>
              <a:t>Tabulae</a:t>
            </a:r>
            <a:r>
              <a:rPr lang="en-US" sz="3200" i="1" dirty="0">
                <a:latin typeface="Times"/>
                <a:cs typeface="Times"/>
              </a:rPr>
              <a:t> </a:t>
            </a:r>
            <a:r>
              <a:rPr lang="en-US" sz="3200" i="1" dirty="0" err="1">
                <a:latin typeface="Times"/>
                <a:cs typeface="Times"/>
              </a:rPr>
              <a:t>Iguvinae</a:t>
            </a:r>
            <a:endParaRPr lang="en-US" sz="3200" dirty="0">
              <a:latin typeface="Times"/>
              <a:cs typeface="Times"/>
            </a:endParaRPr>
          </a:p>
        </p:txBody>
      </p:sp>
      <p:pic>
        <p:nvPicPr>
          <p:cNvPr id="6" name="Content Placeholder 5">
            <a:extLst>
              <a:ext uri="{FF2B5EF4-FFF2-40B4-BE49-F238E27FC236}">
                <a16:creationId xmlns:a16="http://schemas.microsoft.com/office/drawing/2014/main" id="{581ACA7C-1DA0-E04D-9A4D-A8502EFF2E2F}"/>
              </a:ext>
            </a:extLst>
          </p:cNvPr>
          <p:cNvPicPr>
            <a:picLocks noGrp="1" noChangeAspect="1"/>
          </p:cNvPicPr>
          <p:nvPr>
            <p:ph idx="1"/>
          </p:nvPr>
        </p:nvPicPr>
        <p:blipFill>
          <a:blip r:embed="rId2"/>
          <a:srcRect t="8773" b="8773"/>
          <a:stretch>
            <a:fillRect/>
          </a:stretch>
        </p:blip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601BC0-9101-20E0-0103-72415CE62BFE}"/>
              </a:ext>
            </a:extLst>
          </p:cNvPr>
          <p:cNvSpPr>
            <a:spLocks noGrp="1"/>
          </p:cNvSpPr>
          <p:nvPr>
            <p:ph idx="1"/>
          </p:nvPr>
        </p:nvSpPr>
        <p:spPr/>
        <p:txBody>
          <a:bodyPr/>
          <a:lstStyle/>
          <a:p>
            <a:pPr marL="0" indent="0">
              <a:buNone/>
            </a:pPr>
            <a:r>
              <a:rPr lang="en-GB" sz="1800" dirty="0" err="1">
                <a:latin typeface="Calibri" panose="020F0502020204030204" pitchFamily="34" charset="0"/>
                <a:cs typeface="Calibri" panose="020F0502020204030204" pitchFamily="34" charset="0"/>
              </a:rPr>
              <a:t>VIa</a:t>
            </a:r>
            <a:r>
              <a:rPr lang="en-GB" sz="1800" dirty="0">
                <a:latin typeface="Calibri" panose="020F0502020204030204" pitchFamily="34" charset="0"/>
                <a:cs typeface="Calibri" panose="020F0502020204030204" pitchFamily="34" charset="0"/>
              </a:rPr>
              <a:t> 19f  written in Latin script </a:t>
            </a:r>
          </a:p>
          <a:p>
            <a:pPr marL="0" indent="0">
              <a:buNone/>
            </a:pPr>
            <a:r>
              <a:rPr lang="en-GB" sz="1800" i="1" u="sng" dirty="0" err="1">
                <a:latin typeface="Calibri" panose="020F0502020204030204" pitchFamily="34" charset="0"/>
                <a:cs typeface="Calibri" panose="020F0502020204030204" pitchFamily="34" charset="0"/>
              </a:rPr>
              <a:t>uasor</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uerisco</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treblanir</a:t>
            </a:r>
            <a:r>
              <a:rPr lang="en-GB" sz="1800" i="1" dirty="0">
                <a:latin typeface="Calibri" panose="020F0502020204030204" pitchFamily="34" charset="0"/>
                <a:cs typeface="Calibri" panose="020F0502020204030204" pitchFamily="34" charset="0"/>
              </a:rPr>
              <a:t>. </a:t>
            </a:r>
          </a:p>
          <a:p>
            <a:pPr marL="0" indent="0">
              <a:buNone/>
            </a:pPr>
            <a:r>
              <a:rPr lang="en-GB" sz="1800" i="1" dirty="0">
                <a:latin typeface="Calibri" panose="020F0502020204030204" pitchFamily="34" charset="0"/>
                <a:cs typeface="Calibri" panose="020F0502020204030204" pitchFamily="34" charset="0"/>
              </a:rPr>
              <a:t>	</a:t>
            </a:r>
            <a:r>
              <a:rPr lang="en-GB" sz="1800" i="1" u="sng" dirty="0" err="1">
                <a:latin typeface="Calibri" panose="020F0502020204030204" pitchFamily="34" charset="0"/>
                <a:cs typeface="Calibri" panose="020F0502020204030204" pitchFamily="34" charset="0"/>
              </a:rPr>
              <a:t>porsi</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ocrer</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pehaner</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paca</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ostensendi</a:t>
            </a:r>
            <a:r>
              <a:rPr lang="en-GB" sz="1800" i="1" dirty="0">
                <a:latin typeface="Calibri" panose="020F0502020204030204" pitchFamily="34" charset="0"/>
                <a:cs typeface="Calibri" panose="020F0502020204030204" pitchFamily="34" charset="0"/>
              </a:rPr>
              <a:t>. </a:t>
            </a:r>
          </a:p>
          <a:p>
            <a:pPr marL="0" indent="0">
              <a:buNone/>
            </a:pPr>
            <a:r>
              <a:rPr lang="en-GB" sz="1800" i="1" u="sng" dirty="0" err="1">
                <a:latin typeface="Calibri" panose="020F0502020204030204" pitchFamily="34" charset="0"/>
                <a:cs typeface="Calibri" panose="020F0502020204030204" pitchFamily="34" charset="0"/>
              </a:rPr>
              <a:t>eo</a:t>
            </a:r>
            <a:r>
              <a:rPr lang="en-GB" sz="1800" i="1" dirty="0">
                <a:latin typeface="Calibri" panose="020F0502020204030204" pitchFamily="34" charset="0"/>
                <a:cs typeface="Calibri" panose="020F0502020204030204" pitchFamily="34" charset="0"/>
              </a:rPr>
              <a:t>. iso. </a:t>
            </a:r>
            <a:r>
              <a:rPr lang="en-GB" sz="1800" i="1" dirty="0" err="1">
                <a:latin typeface="Calibri" panose="020F0502020204030204" pitchFamily="34" charset="0"/>
                <a:cs typeface="Calibri" panose="020F0502020204030204" pitchFamily="34" charset="0"/>
              </a:rPr>
              <a:t>ostendu</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pusi</a:t>
            </a:r>
            <a:r>
              <a:rPr lang="en-GB" sz="1800" i="1" dirty="0">
                <a:latin typeface="Calibri" panose="020F0502020204030204" pitchFamily="34" charset="0"/>
                <a:cs typeface="Calibri" panose="020F0502020204030204" pitchFamily="34" charset="0"/>
              </a:rPr>
              <a:t>. pir. </a:t>
            </a:r>
            <a:r>
              <a:rPr lang="en-GB" sz="1800" i="1" dirty="0" err="1">
                <a:latin typeface="Calibri" panose="020F0502020204030204" pitchFamily="34" charset="0"/>
                <a:cs typeface="Calibri" panose="020F0502020204030204" pitchFamily="34" charset="0"/>
              </a:rPr>
              <a:t>pureto</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cehefi</a:t>
            </a:r>
            <a:r>
              <a:rPr lang="en-GB" sz="1800" i="1" dirty="0">
                <a:latin typeface="Calibri" panose="020F0502020204030204" pitchFamily="34" charset="0"/>
                <a:cs typeface="Calibri" panose="020F0502020204030204" pitchFamily="34" charset="0"/>
              </a:rPr>
              <a:t>. dia. </a:t>
            </a:r>
          </a:p>
          <a:p>
            <a:pPr marL="0" indent="0">
              <a:buNone/>
            </a:pPr>
            <a:endParaRPr lang="en-GB" sz="1800" dirty="0">
              <a:latin typeface="Calibri" panose="020F0502020204030204" pitchFamily="34" charset="0"/>
              <a:cs typeface="Calibri" panose="020F0502020204030204" pitchFamily="34" charset="0"/>
            </a:endParaRPr>
          </a:p>
          <a:p>
            <a:pPr marL="0" indent="0">
              <a:buNone/>
            </a:pPr>
            <a:r>
              <a:rPr lang="en-GB" sz="1800" dirty="0">
                <a:latin typeface="Calibri" panose="020F0502020204030204" pitchFamily="34" charset="0"/>
                <a:cs typeface="Calibri" panose="020F0502020204030204" pitchFamily="34" charset="0"/>
              </a:rPr>
              <a:t>‘The vessels at the </a:t>
            </a:r>
            <a:r>
              <a:rPr lang="en-GB" sz="1800" dirty="0" err="1">
                <a:latin typeface="Calibri" panose="020F0502020204030204" pitchFamily="34" charset="0"/>
                <a:cs typeface="Calibri" panose="020F0502020204030204" pitchFamily="34" charset="0"/>
              </a:rPr>
              <a:t>Trebulan</a:t>
            </a:r>
            <a:r>
              <a:rPr lang="en-GB" sz="1800" dirty="0">
                <a:latin typeface="Calibri" panose="020F0502020204030204" pitchFamily="34" charset="0"/>
                <a:cs typeface="Calibri" panose="020F0502020204030204" pitchFamily="34" charset="0"/>
              </a:rPr>
              <a:t> Gate </a:t>
            </a:r>
          </a:p>
          <a:p>
            <a:pPr marL="0" indent="0">
              <a:buNone/>
            </a:pPr>
            <a:r>
              <a:rPr lang="en-GB" sz="1800" dirty="0">
                <a:latin typeface="Calibri" panose="020F0502020204030204" pitchFamily="34" charset="0"/>
                <a:cs typeface="Calibri" panose="020F0502020204030204" pitchFamily="34" charset="0"/>
              </a:rPr>
              <a:t>	which shall be exhibited for the purification of the mount, </a:t>
            </a:r>
          </a:p>
          <a:p>
            <a:pPr marL="0" indent="0">
              <a:buNone/>
            </a:pPr>
            <a:r>
              <a:rPr lang="en-GB" sz="1800" dirty="0">
                <a:latin typeface="Calibri" panose="020F0502020204030204" pitchFamily="34" charset="0"/>
                <a:cs typeface="Calibri" panose="020F0502020204030204" pitchFamily="34" charset="0"/>
              </a:rPr>
              <a:t>he shall exhibit them so that it might be given that fire might be taken from fire.’ </a:t>
            </a:r>
          </a:p>
          <a:p>
            <a:pPr marL="0" indent="0">
              <a:buNone/>
            </a:pPr>
            <a:endParaRPr lang="en-US" dirty="0"/>
          </a:p>
        </p:txBody>
      </p:sp>
      <p:sp>
        <p:nvSpPr>
          <p:cNvPr id="2" name="Title 1">
            <a:extLst>
              <a:ext uri="{FF2B5EF4-FFF2-40B4-BE49-F238E27FC236}">
                <a16:creationId xmlns:a16="http://schemas.microsoft.com/office/drawing/2014/main" id="{EBC5FB09-F819-3FAE-C524-1940DD790633}"/>
              </a:ext>
            </a:extLst>
          </p:cNvPr>
          <p:cNvSpPr>
            <a:spLocks noGrp="1"/>
          </p:cNvSpPr>
          <p:nvPr>
            <p:ph type="title"/>
          </p:nvPr>
        </p:nvSpPr>
        <p:spPr/>
        <p:txBody>
          <a:bodyPr/>
          <a:lstStyle/>
          <a:p>
            <a:r>
              <a:rPr lang="en-US" sz="3200" i="1" dirty="0" err="1"/>
              <a:t>Attractio</a:t>
            </a:r>
            <a:r>
              <a:rPr lang="en-US" sz="3200" i="1" dirty="0"/>
              <a:t> </a:t>
            </a:r>
            <a:r>
              <a:rPr lang="en-US" sz="3200" i="1" dirty="0" err="1"/>
              <a:t>inversa</a:t>
            </a:r>
            <a:r>
              <a:rPr lang="en-US" sz="3200" i="1" dirty="0"/>
              <a:t> </a:t>
            </a:r>
            <a:r>
              <a:rPr lang="en-US" sz="3200" dirty="0"/>
              <a:t>in Umbrian? </a:t>
            </a:r>
          </a:p>
        </p:txBody>
      </p:sp>
    </p:spTree>
    <p:extLst>
      <p:ext uri="{BB962C8B-B14F-4D97-AF65-F5344CB8AC3E}">
        <p14:creationId xmlns:p14="http://schemas.microsoft.com/office/powerpoint/2010/main" val="3090792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5FB09-F819-3FAE-C524-1940DD790633}"/>
              </a:ext>
            </a:extLst>
          </p:cNvPr>
          <p:cNvSpPr>
            <a:spLocks noGrp="1"/>
          </p:cNvSpPr>
          <p:nvPr>
            <p:ph type="title"/>
          </p:nvPr>
        </p:nvSpPr>
        <p:spPr/>
        <p:txBody>
          <a:bodyPr/>
          <a:lstStyle/>
          <a:p>
            <a:r>
              <a:rPr lang="en-US" sz="3200" i="1" dirty="0" err="1"/>
              <a:t>Attractio</a:t>
            </a:r>
            <a:r>
              <a:rPr lang="en-US" sz="3200" i="1" dirty="0"/>
              <a:t> </a:t>
            </a:r>
            <a:r>
              <a:rPr lang="en-US" sz="3200" i="1" dirty="0" err="1"/>
              <a:t>inversa</a:t>
            </a:r>
            <a:r>
              <a:rPr lang="en-US" sz="3200" i="1" dirty="0"/>
              <a:t> </a:t>
            </a:r>
            <a:r>
              <a:rPr lang="en-US" sz="3200" dirty="0"/>
              <a:t>in Umbrian? </a:t>
            </a:r>
          </a:p>
        </p:txBody>
      </p:sp>
      <p:sp>
        <p:nvSpPr>
          <p:cNvPr id="3" name="Content Placeholder 2">
            <a:extLst>
              <a:ext uri="{FF2B5EF4-FFF2-40B4-BE49-F238E27FC236}">
                <a16:creationId xmlns:a16="http://schemas.microsoft.com/office/drawing/2014/main" id="{A3601BC0-9101-20E0-0103-72415CE62BFE}"/>
              </a:ext>
            </a:extLst>
          </p:cNvPr>
          <p:cNvSpPr>
            <a:spLocks noGrp="1"/>
          </p:cNvSpPr>
          <p:nvPr>
            <p:ph idx="1"/>
          </p:nvPr>
        </p:nvSpPr>
        <p:spPr/>
        <p:txBody>
          <a:bodyPr/>
          <a:lstStyle/>
          <a:p>
            <a:pPr marL="0" indent="0">
              <a:buNone/>
            </a:pPr>
            <a:r>
              <a:rPr lang="en-GB" sz="1800" dirty="0" err="1">
                <a:latin typeface="Calibri" panose="020F0502020204030204" pitchFamily="34" charset="0"/>
                <a:cs typeface="Calibri" panose="020F0502020204030204" pitchFamily="34" charset="0"/>
              </a:rPr>
              <a:t>VIa</a:t>
            </a:r>
            <a:r>
              <a:rPr lang="en-GB" sz="1800" dirty="0">
                <a:latin typeface="Calibri" panose="020F0502020204030204" pitchFamily="34" charset="0"/>
                <a:cs typeface="Calibri" panose="020F0502020204030204" pitchFamily="34" charset="0"/>
              </a:rPr>
              <a:t> 19f  written in Latin script </a:t>
            </a:r>
          </a:p>
          <a:p>
            <a:pPr marL="0" indent="0">
              <a:buNone/>
            </a:pPr>
            <a:r>
              <a:rPr lang="en-GB" sz="1800" i="1" u="sng" dirty="0" err="1">
                <a:latin typeface="Calibri" panose="020F0502020204030204" pitchFamily="34" charset="0"/>
                <a:cs typeface="Calibri" panose="020F0502020204030204" pitchFamily="34" charset="0"/>
              </a:rPr>
              <a:t>uasor</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uerisco</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treblanir</a:t>
            </a:r>
            <a:r>
              <a:rPr lang="en-GB" sz="1800" i="1" dirty="0">
                <a:latin typeface="Calibri" panose="020F0502020204030204" pitchFamily="34" charset="0"/>
                <a:cs typeface="Calibri" panose="020F0502020204030204" pitchFamily="34" charset="0"/>
              </a:rPr>
              <a:t>. </a:t>
            </a:r>
          </a:p>
          <a:p>
            <a:pPr marL="0" indent="0">
              <a:buNone/>
            </a:pPr>
            <a:r>
              <a:rPr lang="en-GB" sz="1800" i="1" dirty="0">
                <a:latin typeface="Calibri" panose="020F0502020204030204" pitchFamily="34" charset="0"/>
                <a:cs typeface="Calibri" panose="020F0502020204030204" pitchFamily="34" charset="0"/>
              </a:rPr>
              <a:t>	</a:t>
            </a:r>
            <a:r>
              <a:rPr lang="en-GB" sz="1800" i="1" u="sng" dirty="0" err="1">
                <a:latin typeface="Calibri" panose="020F0502020204030204" pitchFamily="34" charset="0"/>
                <a:cs typeface="Calibri" panose="020F0502020204030204" pitchFamily="34" charset="0"/>
              </a:rPr>
              <a:t>porsi</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ocrer</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pehaner</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paca</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ostensendi</a:t>
            </a:r>
            <a:r>
              <a:rPr lang="en-GB" sz="1800" i="1" dirty="0">
                <a:latin typeface="Calibri" panose="020F0502020204030204" pitchFamily="34" charset="0"/>
                <a:cs typeface="Calibri" panose="020F0502020204030204" pitchFamily="34" charset="0"/>
              </a:rPr>
              <a:t>. </a:t>
            </a:r>
          </a:p>
          <a:p>
            <a:pPr marL="0" indent="0">
              <a:buNone/>
            </a:pPr>
            <a:r>
              <a:rPr lang="en-GB" sz="1800" i="1" u="sng" dirty="0" err="1">
                <a:latin typeface="Calibri" panose="020F0502020204030204" pitchFamily="34" charset="0"/>
                <a:cs typeface="Calibri" panose="020F0502020204030204" pitchFamily="34" charset="0"/>
              </a:rPr>
              <a:t>eo</a:t>
            </a:r>
            <a:r>
              <a:rPr lang="en-GB" sz="1800" i="1" dirty="0">
                <a:latin typeface="Calibri" panose="020F0502020204030204" pitchFamily="34" charset="0"/>
                <a:cs typeface="Calibri" panose="020F0502020204030204" pitchFamily="34" charset="0"/>
              </a:rPr>
              <a:t>. iso. </a:t>
            </a:r>
            <a:r>
              <a:rPr lang="en-GB" sz="1800" i="1" dirty="0" err="1">
                <a:latin typeface="Calibri" panose="020F0502020204030204" pitchFamily="34" charset="0"/>
                <a:cs typeface="Calibri" panose="020F0502020204030204" pitchFamily="34" charset="0"/>
              </a:rPr>
              <a:t>ostendu</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pusi</a:t>
            </a:r>
            <a:r>
              <a:rPr lang="en-GB" sz="1800" i="1" dirty="0">
                <a:latin typeface="Calibri" panose="020F0502020204030204" pitchFamily="34" charset="0"/>
                <a:cs typeface="Calibri" panose="020F0502020204030204" pitchFamily="34" charset="0"/>
              </a:rPr>
              <a:t>. pir. </a:t>
            </a:r>
            <a:r>
              <a:rPr lang="en-GB" sz="1800" i="1" dirty="0" err="1">
                <a:latin typeface="Calibri" panose="020F0502020204030204" pitchFamily="34" charset="0"/>
                <a:cs typeface="Calibri" panose="020F0502020204030204" pitchFamily="34" charset="0"/>
              </a:rPr>
              <a:t>pureto</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cehefi</a:t>
            </a:r>
            <a:r>
              <a:rPr lang="en-GB" sz="1800" i="1" dirty="0">
                <a:latin typeface="Calibri" panose="020F0502020204030204" pitchFamily="34" charset="0"/>
                <a:cs typeface="Calibri" panose="020F0502020204030204" pitchFamily="34" charset="0"/>
              </a:rPr>
              <a:t>. dia. </a:t>
            </a:r>
          </a:p>
          <a:p>
            <a:pPr marL="0" indent="0">
              <a:buNone/>
            </a:pPr>
            <a:endParaRPr lang="en-GB" sz="1800" dirty="0">
              <a:latin typeface="Calibri" panose="020F0502020204030204" pitchFamily="34" charset="0"/>
              <a:cs typeface="Calibri" panose="020F0502020204030204" pitchFamily="34" charset="0"/>
            </a:endParaRPr>
          </a:p>
          <a:p>
            <a:pPr marL="0" indent="0">
              <a:buNone/>
            </a:pPr>
            <a:r>
              <a:rPr lang="en-GB" sz="1800" dirty="0">
                <a:latin typeface="Calibri" panose="020F0502020204030204" pitchFamily="34" charset="0"/>
                <a:cs typeface="Calibri" panose="020F0502020204030204" pitchFamily="34" charset="0"/>
              </a:rPr>
              <a:t>‘The vessels at the </a:t>
            </a:r>
            <a:r>
              <a:rPr lang="en-GB" sz="1800" dirty="0" err="1">
                <a:latin typeface="Calibri" panose="020F0502020204030204" pitchFamily="34" charset="0"/>
                <a:cs typeface="Calibri" panose="020F0502020204030204" pitchFamily="34" charset="0"/>
              </a:rPr>
              <a:t>Trebulan</a:t>
            </a:r>
            <a:r>
              <a:rPr lang="en-GB" sz="1800" dirty="0">
                <a:latin typeface="Calibri" panose="020F0502020204030204" pitchFamily="34" charset="0"/>
                <a:cs typeface="Calibri" panose="020F0502020204030204" pitchFamily="34" charset="0"/>
              </a:rPr>
              <a:t> Gate </a:t>
            </a:r>
          </a:p>
          <a:p>
            <a:pPr marL="0" indent="0">
              <a:buNone/>
            </a:pPr>
            <a:r>
              <a:rPr lang="en-GB" sz="1800" dirty="0">
                <a:latin typeface="Calibri" panose="020F0502020204030204" pitchFamily="34" charset="0"/>
                <a:cs typeface="Calibri" panose="020F0502020204030204" pitchFamily="34" charset="0"/>
              </a:rPr>
              <a:t>	which shall be exhibited for the purification of the mount, </a:t>
            </a:r>
          </a:p>
          <a:p>
            <a:pPr marL="0" indent="0">
              <a:buNone/>
            </a:pPr>
            <a:r>
              <a:rPr lang="en-GB" sz="1800" dirty="0">
                <a:latin typeface="Calibri" panose="020F0502020204030204" pitchFamily="34" charset="0"/>
                <a:cs typeface="Calibri" panose="020F0502020204030204" pitchFamily="34" charset="0"/>
              </a:rPr>
              <a:t>he shall exhibit them so that it might be given that fire might be taken from fire.’ </a:t>
            </a:r>
          </a:p>
          <a:p>
            <a:pPr marL="0" indent="0">
              <a:buNone/>
            </a:pPr>
            <a:r>
              <a:rPr lang="en-GB" sz="1800" dirty="0">
                <a:latin typeface="Calibri" panose="020F0502020204030204" pitchFamily="34" charset="0"/>
                <a:cs typeface="Calibri" panose="020F0502020204030204" pitchFamily="34" charset="0"/>
              </a:rPr>
              <a:t>NB </a:t>
            </a:r>
          </a:p>
          <a:p>
            <a:pPr marL="0" indent="0">
              <a:buNone/>
            </a:pPr>
            <a:r>
              <a:rPr lang="en-GB" sz="1800" dirty="0">
                <a:latin typeface="Calibri" panose="020F0502020204030204" pitchFamily="34" charset="0"/>
                <a:cs typeface="Calibri" panose="020F0502020204030204" pitchFamily="34" charset="0"/>
              </a:rPr>
              <a:t> 1) </a:t>
            </a:r>
            <a:r>
              <a:rPr lang="en-GB" sz="1800" i="1" dirty="0" err="1">
                <a:latin typeface="Calibri" panose="020F0502020204030204" pitchFamily="34" charset="0"/>
                <a:cs typeface="Calibri" panose="020F0502020204030204" pitchFamily="34" charset="0"/>
              </a:rPr>
              <a:t>uasor</a:t>
            </a:r>
            <a:r>
              <a:rPr lang="en-GB" sz="1800" i="1"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marked as nom. plural although actually a neuter noun</a:t>
            </a:r>
          </a:p>
          <a:p>
            <a:pPr marL="0" indent="0">
              <a:buNone/>
            </a:pPr>
            <a:endParaRPr lang="en-US" dirty="0"/>
          </a:p>
        </p:txBody>
      </p:sp>
    </p:spTree>
    <p:extLst>
      <p:ext uri="{BB962C8B-B14F-4D97-AF65-F5344CB8AC3E}">
        <p14:creationId xmlns:p14="http://schemas.microsoft.com/office/powerpoint/2010/main" val="1924639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942F-1307-F073-FD11-AA86E8A84E4A}"/>
              </a:ext>
            </a:extLst>
          </p:cNvPr>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Pompei 24  ST Po 3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Testament of </a:t>
            </a:r>
            <a:r>
              <a:rPr lang="en-US" sz="3200" dirty="0" err="1">
                <a:latin typeface="Calibri" panose="020F0502020204030204" pitchFamily="34" charset="0"/>
                <a:cs typeface="Calibri" panose="020F0502020204030204" pitchFamily="34" charset="0"/>
              </a:rPr>
              <a:t>Vibis</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Aadirans</a:t>
            </a:r>
            <a:endParaRPr lang="en-US" sz="3200" dirty="0"/>
          </a:p>
        </p:txBody>
      </p:sp>
      <p:sp>
        <p:nvSpPr>
          <p:cNvPr id="3" name="Content Placeholder 2">
            <a:extLst>
              <a:ext uri="{FF2B5EF4-FFF2-40B4-BE49-F238E27FC236}">
                <a16:creationId xmlns:a16="http://schemas.microsoft.com/office/drawing/2014/main" id="{753B6ACD-1208-3E1C-6205-552C914EF9F5}"/>
              </a:ext>
            </a:extLst>
          </p:cNvPr>
          <p:cNvSpPr>
            <a:spLocks noGrp="1"/>
          </p:cNvSpPr>
          <p:nvPr>
            <p:ph sz="half" idx="1"/>
          </p:nvPr>
        </p:nvSpPr>
        <p:spPr/>
        <p:txBody>
          <a:bodyPr/>
          <a:lstStyle/>
          <a:p>
            <a:pPr marL="0" indent="0">
              <a:buNone/>
            </a:pPr>
            <a:r>
              <a:rPr lang="en-GB" sz="1800" b="1" dirty="0"/>
              <a:t>v(</a:t>
            </a:r>
            <a:r>
              <a:rPr lang="en-GB" sz="1800" b="1" dirty="0" err="1"/>
              <a:t>iíbis</a:t>
            </a:r>
            <a:r>
              <a:rPr lang="en-GB" sz="1800" b="1" dirty="0"/>
              <a:t>). </a:t>
            </a:r>
            <a:r>
              <a:rPr lang="en-GB" sz="1800" b="1" dirty="0" err="1"/>
              <a:t>aadirans</a:t>
            </a:r>
            <a:r>
              <a:rPr lang="en-GB" sz="1800" b="1" dirty="0"/>
              <a:t>. v(</a:t>
            </a:r>
            <a:r>
              <a:rPr lang="en-GB" sz="1800" b="1" dirty="0" err="1"/>
              <a:t>iíbieís</a:t>
            </a:r>
            <a:r>
              <a:rPr lang="en-GB" sz="1800" b="1" dirty="0"/>
              <a:t>). 	 	</a:t>
            </a:r>
            <a:r>
              <a:rPr lang="en-GB" sz="1800" b="1" u="sng" dirty="0" err="1"/>
              <a:t>eítiuvam</a:t>
            </a:r>
            <a:r>
              <a:rPr lang="en-GB" sz="1800" b="1" u="sng" dirty="0"/>
              <a:t>. </a:t>
            </a:r>
            <a:r>
              <a:rPr lang="en-GB" sz="1800" b="1" u="sng" dirty="0" err="1"/>
              <a:t>paam</a:t>
            </a:r>
            <a:r>
              <a:rPr lang="en-GB" sz="1800" b="1" u="sng" dirty="0"/>
              <a:t>/</a:t>
            </a:r>
            <a:endParaRPr lang="en-GB" sz="1800" u="sng" dirty="0"/>
          </a:p>
          <a:p>
            <a:pPr marL="0" indent="0">
              <a:buNone/>
            </a:pPr>
            <a:r>
              <a:rPr lang="en-GB" sz="1800" b="1" dirty="0" err="1"/>
              <a:t>vereiiaí</a:t>
            </a:r>
            <a:r>
              <a:rPr lang="en-GB" sz="1800" b="1" dirty="0"/>
              <a:t>. </a:t>
            </a:r>
            <a:r>
              <a:rPr lang="en-GB" sz="1800" b="1" dirty="0" err="1"/>
              <a:t>púmpaiianaí</a:t>
            </a:r>
            <a:r>
              <a:rPr lang="en-GB" sz="1800" b="1" dirty="0"/>
              <a:t>. 	</a:t>
            </a:r>
            <a:r>
              <a:rPr lang="en-GB" sz="1800" b="1" dirty="0" err="1"/>
              <a:t>trístaa</a:t>
            </a:r>
            <a:r>
              <a:rPr lang="en-GB" sz="1800" b="1" dirty="0"/>
              <a:t>/</a:t>
            </a:r>
            <a:r>
              <a:rPr lang="en-GB" sz="1800" b="1" dirty="0" err="1"/>
              <a:t>mentud</a:t>
            </a:r>
            <a:r>
              <a:rPr lang="en-GB" sz="1800" b="1" dirty="0"/>
              <a:t>.</a:t>
            </a:r>
            <a:endParaRPr lang="en-GB" sz="1800" dirty="0"/>
          </a:p>
          <a:p>
            <a:pPr marL="0" indent="0">
              <a:buNone/>
            </a:pPr>
            <a:r>
              <a:rPr lang="en-GB" sz="1800" b="1" dirty="0" err="1"/>
              <a:t>deded</a:t>
            </a:r>
            <a:r>
              <a:rPr lang="en-GB" sz="1800" b="1" dirty="0"/>
              <a:t>. </a:t>
            </a:r>
            <a:r>
              <a:rPr lang="en-GB" sz="1800" b="1" u="sng" dirty="0" err="1"/>
              <a:t>eísak</a:t>
            </a:r>
            <a:r>
              <a:rPr lang="en-GB" sz="1800" b="1" u="sng" dirty="0"/>
              <a:t>. </a:t>
            </a:r>
            <a:r>
              <a:rPr lang="en-GB" sz="1800" b="1" u="sng" dirty="0" err="1"/>
              <a:t>eítiuvad</a:t>
            </a:r>
            <a:r>
              <a:rPr lang="en-GB" sz="1800" b="1" u="sng" dirty="0"/>
              <a:t> /</a:t>
            </a:r>
            <a:endParaRPr lang="en-GB" sz="1800" u="sng" dirty="0"/>
          </a:p>
          <a:p>
            <a:pPr marL="0" indent="0">
              <a:buNone/>
            </a:pPr>
            <a:r>
              <a:rPr lang="en-GB" sz="1800" b="1" dirty="0"/>
              <a:t>v(</a:t>
            </a:r>
            <a:r>
              <a:rPr lang="en-GB" sz="1800" b="1" dirty="0" err="1"/>
              <a:t>iíbis</a:t>
            </a:r>
            <a:r>
              <a:rPr lang="en-GB" sz="1800" b="1" dirty="0"/>
              <a:t>). </a:t>
            </a:r>
            <a:r>
              <a:rPr lang="en-GB" sz="1800" b="1" dirty="0" err="1"/>
              <a:t>viínikiís</a:t>
            </a:r>
            <a:r>
              <a:rPr lang="en-GB" sz="1800" b="1" dirty="0"/>
              <a:t>. m(a)r(</a:t>
            </a:r>
            <a:r>
              <a:rPr lang="en-GB" sz="1800" b="1" dirty="0" err="1"/>
              <a:t>aheis</a:t>
            </a:r>
            <a:r>
              <a:rPr lang="en-GB" sz="1800" b="1" dirty="0"/>
              <a:t>). 	</a:t>
            </a:r>
            <a:r>
              <a:rPr lang="en-GB" sz="1800" b="1" dirty="0" err="1"/>
              <a:t>kvaísstur</a:t>
            </a:r>
            <a:r>
              <a:rPr lang="en-GB" sz="1800" b="1" dirty="0"/>
              <a:t>. pump/</a:t>
            </a:r>
            <a:r>
              <a:rPr lang="en-GB" sz="1800" b="1" dirty="0" err="1"/>
              <a:t>aiians</a:t>
            </a:r>
            <a:r>
              <a:rPr lang="en-GB" sz="1800" b="1" dirty="0"/>
              <a:t>.</a:t>
            </a:r>
            <a:endParaRPr lang="en-GB" sz="1800" dirty="0"/>
          </a:p>
          <a:p>
            <a:pPr marL="0" indent="0">
              <a:buNone/>
            </a:pPr>
            <a:r>
              <a:rPr lang="en-GB" sz="1800" b="1" dirty="0" err="1"/>
              <a:t>trííbúm</a:t>
            </a:r>
            <a:r>
              <a:rPr lang="en-GB" sz="1800" b="1" dirty="0"/>
              <a:t>. </a:t>
            </a:r>
            <a:r>
              <a:rPr lang="en-GB" sz="1800" b="1" dirty="0" err="1"/>
              <a:t>ekak</a:t>
            </a:r>
            <a:r>
              <a:rPr lang="en-GB" sz="1800" b="1" dirty="0"/>
              <a:t>. </a:t>
            </a:r>
            <a:r>
              <a:rPr lang="en-GB" sz="1800" b="1" dirty="0" err="1"/>
              <a:t>kúmben</a:t>
            </a:r>
            <a:r>
              <a:rPr lang="en-GB" sz="1800" b="1" dirty="0"/>
              <a:t>/</a:t>
            </a:r>
            <a:r>
              <a:rPr lang="en-GB" sz="1800" b="1" dirty="0" err="1"/>
              <a:t>nieís</a:t>
            </a:r>
            <a:r>
              <a:rPr lang="en-GB" sz="1800" b="1" dirty="0"/>
              <a:t>.</a:t>
            </a:r>
            <a:endParaRPr lang="en-GB" sz="1800" dirty="0"/>
          </a:p>
          <a:p>
            <a:pPr marL="0" indent="0">
              <a:buNone/>
            </a:pPr>
            <a:r>
              <a:rPr lang="en-GB" sz="1800" b="1" dirty="0" err="1"/>
              <a:t>tanginud</a:t>
            </a:r>
            <a:r>
              <a:rPr lang="en-GB" sz="1800" b="1" dirty="0"/>
              <a:t>. </a:t>
            </a:r>
            <a:r>
              <a:rPr lang="en-GB" sz="1800" b="1" dirty="0" err="1"/>
              <a:t>úpsannam</a:t>
            </a:r>
            <a:r>
              <a:rPr lang="en-GB" sz="1800" b="1" dirty="0"/>
              <a:t> /</a:t>
            </a:r>
            <a:endParaRPr lang="en-GB" sz="1800" dirty="0"/>
          </a:p>
          <a:p>
            <a:pPr marL="0" indent="0">
              <a:buNone/>
            </a:pPr>
            <a:r>
              <a:rPr lang="en-GB" sz="1800" b="1" dirty="0" err="1"/>
              <a:t>deded</a:t>
            </a:r>
            <a:r>
              <a:rPr lang="en-GB" sz="1800" b="1" dirty="0"/>
              <a:t>. </a:t>
            </a:r>
            <a:r>
              <a:rPr lang="en-GB" sz="1800" b="1" dirty="0" err="1"/>
              <a:t>ísídum</a:t>
            </a:r>
            <a:r>
              <a:rPr lang="en-GB" sz="1800" b="1" dirty="0"/>
              <a:t>. </a:t>
            </a:r>
            <a:r>
              <a:rPr lang="en-GB" sz="1800" b="1" dirty="0" err="1"/>
              <a:t>prúfatted</a:t>
            </a:r>
            <a:r>
              <a:rPr lang="en-GB" sz="1800" dirty="0"/>
              <a:t> </a:t>
            </a:r>
            <a:endParaRPr lang="en-US" sz="1800" dirty="0"/>
          </a:p>
        </p:txBody>
      </p:sp>
      <p:sp>
        <p:nvSpPr>
          <p:cNvPr id="4" name="Content Placeholder 3">
            <a:extLst>
              <a:ext uri="{FF2B5EF4-FFF2-40B4-BE49-F238E27FC236}">
                <a16:creationId xmlns:a16="http://schemas.microsoft.com/office/drawing/2014/main" id="{2E47E820-FD8B-2C43-9BFD-60E5CCD9721A}"/>
              </a:ext>
            </a:extLst>
          </p:cNvPr>
          <p:cNvSpPr>
            <a:spLocks noGrp="1"/>
          </p:cNvSpPr>
          <p:nvPr>
            <p:ph sz="half" idx="2"/>
          </p:nvPr>
        </p:nvSpPr>
        <p:spPr/>
        <p:txBody>
          <a:bodyPr/>
          <a:lstStyle/>
          <a:p>
            <a:pPr marL="0" indent="0">
              <a:buNone/>
            </a:pPr>
            <a:r>
              <a:rPr lang="en-GB" sz="1800" i="1" dirty="0"/>
              <a:t>V(</a:t>
            </a:r>
            <a:r>
              <a:rPr lang="en-GB" sz="1800" i="1" dirty="0" err="1"/>
              <a:t>ibius</a:t>
            </a:r>
            <a:r>
              <a:rPr lang="en-GB" sz="1800" i="1" dirty="0"/>
              <a:t>) </a:t>
            </a:r>
            <a:r>
              <a:rPr lang="en-GB" sz="1800" i="1" dirty="0" err="1"/>
              <a:t>Atranus</a:t>
            </a:r>
            <a:r>
              <a:rPr lang="en-GB" sz="1800" i="1" dirty="0"/>
              <a:t> V(</a:t>
            </a:r>
            <a:r>
              <a:rPr lang="en-GB" sz="1800" i="1" dirty="0" err="1"/>
              <a:t>ibi</a:t>
            </a:r>
            <a:r>
              <a:rPr lang="en-GB" sz="1800" i="1" dirty="0"/>
              <a:t> f.) </a:t>
            </a:r>
          </a:p>
          <a:p>
            <a:pPr marL="0" indent="0">
              <a:buNone/>
            </a:pPr>
            <a:r>
              <a:rPr lang="en-GB" sz="1800" i="1" dirty="0"/>
              <a:t>	</a:t>
            </a:r>
            <a:r>
              <a:rPr lang="en-GB" sz="1800" i="1" u="sng" dirty="0" err="1"/>
              <a:t>pecuniam</a:t>
            </a:r>
            <a:r>
              <a:rPr lang="en-GB" sz="1800" i="1" u="sng" dirty="0"/>
              <a:t> </a:t>
            </a:r>
            <a:r>
              <a:rPr lang="en-GB" sz="1800" i="1" u="sng" dirty="0" err="1"/>
              <a:t>quam</a:t>
            </a:r>
            <a:r>
              <a:rPr lang="en-GB" sz="1800" i="1" dirty="0"/>
              <a:t> </a:t>
            </a:r>
          </a:p>
          <a:p>
            <a:pPr marL="0" indent="0">
              <a:buNone/>
            </a:pPr>
            <a:r>
              <a:rPr lang="en-GB" sz="1800" i="1" dirty="0" err="1"/>
              <a:t>iuventuti</a:t>
            </a:r>
            <a:r>
              <a:rPr lang="en-GB" sz="1800" i="1" dirty="0"/>
              <a:t> </a:t>
            </a:r>
            <a:r>
              <a:rPr lang="en-GB" sz="1800" i="1" dirty="0" err="1"/>
              <a:t>Pompeianae</a:t>
            </a:r>
            <a:r>
              <a:rPr lang="en-GB" sz="1800" i="1" dirty="0"/>
              <a:t>	 	testament </a:t>
            </a:r>
          </a:p>
          <a:p>
            <a:pPr marL="0" indent="0">
              <a:buNone/>
            </a:pPr>
            <a:r>
              <a:rPr lang="en-GB" sz="1800" i="1" dirty="0" err="1"/>
              <a:t>dedit</a:t>
            </a:r>
            <a:r>
              <a:rPr lang="en-GB" sz="1800" i="1" dirty="0"/>
              <a:t>,	 </a:t>
            </a:r>
            <a:r>
              <a:rPr lang="en-GB" sz="1800" i="1" u="sng" dirty="0" err="1"/>
              <a:t>ea</a:t>
            </a:r>
            <a:r>
              <a:rPr lang="en-GB" sz="1800" i="1" u="sng" dirty="0"/>
              <a:t> </a:t>
            </a:r>
            <a:r>
              <a:rPr lang="en-GB" sz="1800" i="1" u="sng" dirty="0" err="1"/>
              <a:t>pecunia</a:t>
            </a:r>
            <a:r>
              <a:rPr lang="en-GB" sz="1800" i="1" dirty="0"/>
              <a:t> </a:t>
            </a:r>
          </a:p>
          <a:p>
            <a:pPr marL="0" indent="0">
              <a:buNone/>
            </a:pPr>
            <a:r>
              <a:rPr lang="en-GB" sz="1800" i="1" dirty="0"/>
              <a:t>V. Vinicius M(a)r(</a:t>
            </a:r>
            <a:r>
              <a:rPr lang="en-GB" sz="1800" i="1" dirty="0" err="1"/>
              <a:t>aei</a:t>
            </a:r>
            <a:r>
              <a:rPr lang="en-GB" sz="1800" i="1" dirty="0"/>
              <a:t> f.) quaestor 	</a:t>
            </a:r>
            <a:r>
              <a:rPr lang="en-GB" sz="1800" i="1" dirty="0" err="1"/>
              <a:t>Pompeianus</a:t>
            </a:r>
            <a:r>
              <a:rPr lang="en-GB" sz="1800" i="1" dirty="0"/>
              <a:t> </a:t>
            </a:r>
          </a:p>
          <a:p>
            <a:pPr marL="0" indent="0">
              <a:buNone/>
            </a:pPr>
            <a:r>
              <a:rPr lang="en-GB" sz="1800" i="1" dirty="0" err="1"/>
              <a:t>domum</a:t>
            </a:r>
            <a:r>
              <a:rPr lang="en-GB" sz="1800" i="1" dirty="0"/>
              <a:t> </a:t>
            </a:r>
            <a:r>
              <a:rPr lang="en-GB" sz="1800" i="1" dirty="0" err="1"/>
              <a:t>hanc</a:t>
            </a:r>
            <a:r>
              <a:rPr lang="en-GB" sz="1800" i="1" dirty="0"/>
              <a:t> (de) </a:t>
            </a:r>
            <a:r>
              <a:rPr lang="en-GB" sz="1800" i="1" dirty="0" err="1"/>
              <a:t>conventus</a:t>
            </a:r>
            <a:r>
              <a:rPr lang="en-GB" sz="1800" i="1" dirty="0"/>
              <a:t> sententia </a:t>
            </a:r>
            <a:r>
              <a:rPr lang="en-GB" sz="1800" i="1" dirty="0" err="1"/>
              <a:t>faciendam</a:t>
            </a:r>
            <a:r>
              <a:rPr lang="en-GB" sz="1800" i="1" dirty="0"/>
              <a:t> </a:t>
            </a:r>
          </a:p>
          <a:p>
            <a:pPr marL="0" indent="0">
              <a:buNone/>
            </a:pPr>
            <a:r>
              <a:rPr lang="en-GB" sz="1800" i="1" dirty="0" err="1"/>
              <a:t>dedit</a:t>
            </a:r>
            <a:r>
              <a:rPr lang="en-GB" sz="1800" i="1" dirty="0"/>
              <a:t>, idem </a:t>
            </a:r>
            <a:r>
              <a:rPr lang="en-GB" sz="1800" i="1" dirty="0" err="1"/>
              <a:t>probavit</a:t>
            </a:r>
            <a:endParaRPr lang="en-GB" sz="1800" i="1" dirty="0"/>
          </a:p>
          <a:p>
            <a:pPr marL="0" indent="0">
              <a:buNone/>
            </a:pPr>
            <a:endParaRPr lang="en-GB" sz="1800" i="1" dirty="0"/>
          </a:p>
          <a:p>
            <a:pPr marL="0" indent="0">
              <a:buNone/>
            </a:pPr>
            <a:r>
              <a:rPr lang="en-GB" sz="1800" dirty="0"/>
              <a:t>Vetter (1953: 49-50). </a:t>
            </a:r>
          </a:p>
          <a:p>
            <a:pPr marL="0" indent="0">
              <a:buNone/>
            </a:pPr>
            <a:endParaRPr lang="en-US" dirty="0"/>
          </a:p>
        </p:txBody>
      </p:sp>
    </p:spTree>
    <p:extLst>
      <p:ext uri="{BB962C8B-B14F-4D97-AF65-F5344CB8AC3E}">
        <p14:creationId xmlns:p14="http://schemas.microsoft.com/office/powerpoint/2010/main" val="37793403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5FB09-F819-3FAE-C524-1940DD790633}"/>
              </a:ext>
            </a:extLst>
          </p:cNvPr>
          <p:cNvSpPr>
            <a:spLocks noGrp="1"/>
          </p:cNvSpPr>
          <p:nvPr>
            <p:ph type="title"/>
          </p:nvPr>
        </p:nvSpPr>
        <p:spPr/>
        <p:txBody>
          <a:bodyPr/>
          <a:lstStyle/>
          <a:p>
            <a:r>
              <a:rPr lang="en-US" sz="3200" i="1" dirty="0" err="1"/>
              <a:t>Attractio</a:t>
            </a:r>
            <a:r>
              <a:rPr lang="en-US" sz="3200" i="1" dirty="0"/>
              <a:t> </a:t>
            </a:r>
            <a:r>
              <a:rPr lang="en-US" sz="3200" i="1" dirty="0" err="1"/>
              <a:t>inversa</a:t>
            </a:r>
            <a:r>
              <a:rPr lang="en-US" sz="3200" i="1" dirty="0"/>
              <a:t> </a:t>
            </a:r>
            <a:r>
              <a:rPr lang="en-US" sz="3200" dirty="0"/>
              <a:t>in Umbrian? </a:t>
            </a:r>
          </a:p>
        </p:txBody>
      </p:sp>
      <p:sp>
        <p:nvSpPr>
          <p:cNvPr id="3" name="Content Placeholder 2">
            <a:extLst>
              <a:ext uri="{FF2B5EF4-FFF2-40B4-BE49-F238E27FC236}">
                <a16:creationId xmlns:a16="http://schemas.microsoft.com/office/drawing/2014/main" id="{A3601BC0-9101-20E0-0103-72415CE62BFE}"/>
              </a:ext>
            </a:extLst>
          </p:cNvPr>
          <p:cNvSpPr>
            <a:spLocks noGrp="1"/>
          </p:cNvSpPr>
          <p:nvPr>
            <p:ph idx="1"/>
          </p:nvPr>
        </p:nvSpPr>
        <p:spPr/>
        <p:txBody>
          <a:bodyPr/>
          <a:lstStyle/>
          <a:p>
            <a:pPr marL="0" indent="0">
              <a:buNone/>
            </a:pPr>
            <a:r>
              <a:rPr lang="en-GB" sz="1800" dirty="0" err="1">
                <a:latin typeface="Calibri" panose="020F0502020204030204" pitchFamily="34" charset="0"/>
                <a:cs typeface="Calibri" panose="020F0502020204030204" pitchFamily="34" charset="0"/>
              </a:rPr>
              <a:t>VIa</a:t>
            </a:r>
            <a:r>
              <a:rPr lang="en-GB" sz="1800" dirty="0">
                <a:latin typeface="Calibri" panose="020F0502020204030204" pitchFamily="34" charset="0"/>
                <a:cs typeface="Calibri" panose="020F0502020204030204" pitchFamily="34" charset="0"/>
              </a:rPr>
              <a:t> 19f  written in Latin script </a:t>
            </a:r>
          </a:p>
          <a:p>
            <a:pPr marL="0" indent="0">
              <a:buNone/>
            </a:pPr>
            <a:r>
              <a:rPr lang="en-GB" sz="1800" i="1" u="sng" dirty="0" err="1">
                <a:latin typeface="Calibri" panose="020F0502020204030204" pitchFamily="34" charset="0"/>
                <a:cs typeface="Calibri" panose="020F0502020204030204" pitchFamily="34" charset="0"/>
              </a:rPr>
              <a:t>uasor</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uerisco</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treblanir</a:t>
            </a:r>
            <a:r>
              <a:rPr lang="en-GB" sz="1800" i="1" dirty="0">
                <a:latin typeface="Calibri" panose="020F0502020204030204" pitchFamily="34" charset="0"/>
                <a:cs typeface="Calibri" panose="020F0502020204030204" pitchFamily="34" charset="0"/>
              </a:rPr>
              <a:t>. </a:t>
            </a:r>
          </a:p>
          <a:p>
            <a:pPr marL="0" indent="0">
              <a:buNone/>
            </a:pPr>
            <a:r>
              <a:rPr lang="en-GB" sz="1800" i="1" dirty="0">
                <a:latin typeface="Calibri" panose="020F0502020204030204" pitchFamily="34" charset="0"/>
                <a:cs typeface="Calibri" panose="020F0502020204030204" pitchFamily="34" charset="0"/>
              </a:rPr>
              <a:t>	</a:t>
            </a:r>
            <a:r>
              <a:rPr lang="en-GB" sz="1800" i="1" u="sng" dirty="0" err="1">
                <a:latin typeface="Calibri" panose="020F0502020204030204" pitchFamily="34" charset="0"/>
                <a:cs typeface="Calibri" panose="020F0502020204030204" pitchFamily="34" charset="0"/>
              </a:rPr>
              <a:t>porsi</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ocrer</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pehaner</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paca</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ostensendi</a:t>
            </a:r>
            <a:r>
              <a:rPr lang="en-GB" sz="1800" i="1" dirty="0">
                <a:latin typeface="Calibri" panose="020F0502020204030204" pitchFamily="34" charset="0"/>
                <a:cs typeface="Calibri" panose="020F0502020204030204" pitchFamily="34" charset="0"/>
              </a:rPr>
              <a:t>. </a:t>
            </a:r>
          </a:p>
          <a:p>
            <a:pPr marL="0" indent="0">
              <a:buNone/>
            </a:pPr>
            <a:r>
              <a:rPr lang="en-GB" sz="1800" i="1" u="sng" dirty="0" err="1">
                <a:latin typeface="Calibri" panose="020F0502020204030204" pitchFamily="34" charset="0"/>
                <a:cs typeface="Calibri" panose="020F0502020204030204" pitchFamily="34" charset="0"/>
              </a:rPr>
              <a:t>eo</a:t>
            </a:r>
            <a:r>
              <a:rPr lang="en-GB" sz="1800" i="1" dirty="0">
                <a:latin typeface="Calibri" panose="020F0502020204030204" pitchFamily="34" charset="0"/>
                <a:cs typeface="Calibri" panose="020F0502020204030204" pitchFamily="34" charset="0"/>
              </a:rPr>
              <a:t>. iso. </a:t>
            </a:r>
            <a:r>
              <a:rPr lang="en-GB" sz="1800" i="1" dirty="0" err="1">
                <a:latin typeface="Calibri" panose="020F0502020204030204" pitchFamily="34" charset="0"/>
                <a:cs typeface="Calibri" panose="020F0502020204030204" pitchFamily="34" charset="0"/>
              </a:rPr>
              <a:t>ostendu</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pusi</a:t>
            </a:r>
            <a:r>
              <a:rPr lang="en-GB" sz="1800" i="1" dirty="0">
                <a:latin typeface="Calibri" panose="020F0502020204030204" pitchFamily="34" charset="0"/>
                <a:cs typeface="Calibri" panose="020F0502020204030204" pitchFamily="34" charset="0"/>
              </a:rPr>
              <a:t>. pir. </a:t>
            </a:r>
            <a:r>
              <a:rPr lang="en-GB" sz="1800" i="1" dirty="0" err="1">
                <a:latin typeface="Calibri" panose="020F0502020204030204" pitchFamily="34" charset="0"/>
                <a:cs typeface="Calibri" panose="020F0502020204030204" pitchFamily="34" charset="0"/>
              </a:rPr>
              <a:t>pureto</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cehefi</a:t>
            </a:r>
            <a:r>
              <a:rPr lang="en-GB" sz="1800" i="1" dirty="0">
                <a:latin typeface="Calibri" panose="020F0502020204030204" pitchFamily="34" charset="0"/>
                <a:cs typeface="Calibri" panose="020F0502020204030204" pitchFamily="34" charset="0"/>
              </a:rPr>
              <a:t>. dia. </a:t>
            </a:r>
          </a:p>
          <a:p>
            <a:pPr marL="0" indent="0">
              <a:buNone/>
            </a:pPr>
            <a:endParaRPr lang="en-GB" sz="1800" dirty="0">
              <a:latin typeface="Calibri" panose="020F0502020204030204" pitchFamily="34" charset="0"/>
              <a:cs typeface="Calibri" panose="020F0502020204030204" pitchFamily="34" charset="0"/>
            </a:endParaRPr>
          </a:p>
          <a:p>
            <a:pPr marL="0" indent="0">
              <a:buNone/>
            </a:pPr>
            <a:r>
              <a:rPr lang="en-GB" sz="1800" dirty="0">
                <a:latin typeface="Calibri" panose="020F0502020204030204" pitchFamily="34" charset="0"/>
                <a:cs typeface="Calibri" panose="020F0502020204030204" pitchFamily="34" charset="0"/>
              </a:rPr>
              <a:t>‘The vessels at the </a:t>
            </a:r>
            <a:r>
              <a:rPr lang="en-GB" sz="1800" dirty="0" err="1">
                <a:latin typeface="Calibri" panose="020F0502020204030204" pitchFamily="34" charset="0"/>
                <a:cs typeface="Calibri" panose="020F0502020204030204" pitchFamily="34" charset="0"/>
              </a:rPr>
              <a:t>Trebulan</a:t>
            </a:r>
            <a:r>
              <a:rPr lang="en-GB" sz="1800" dirty="0">
                <a:latin typeface="Calibri" panose="020F0502020204030204" pitchFamily="34" charset="0"/>
                <a:cs typeface="Calibri" panose="020F0502020204030204" pitchFamily="34" charset="0"/>
              </a:rPr>
              <a:t> Gate </a:t>
            </a:r>
          </a:p>
          <a:p>
            <a:pPr marL="0" indent="0">
              <a:buNone/>
            </a:pPr>
            <a:r>
              <a:rPr lang="en-GB" sz="1800" dirty="0">
                <a:latin typeface="Calibri" panose="020F0502020204030204" pitchFamily="34" charset="0"/>
                <a:cs typeface="Calibri" panose="020F0502020204030204" pitchFamily="34" charset="0"/>
              </a:rPr>
              <a:t>	which shall be exhibited for the purification of the mount, </a:t>
            </a:r>
          </a:p>
          <a:p>
            <a:pPr marL="0" indent="0">
              <a:buNone/>
            </a:pPr>
            <a:r>
              <a:rPr lang="en-GB" sz="1800" dirty="0">
                <a:latin typeface="Calibri" panose="020F0502020204030204" pitchFamily="34" charset="0"/>
                <a:cs typeface="Calibri" panose="020F0502020204030204" pitchFamily="34" charset="0"/>
              </a:rPr>
              <a:t>he shall exhibit them so that it might be given that fire might be taken from fire.’ </a:t>
            </a:r>
          </a:p>
          <a:p>
            <a:pPr marL="0" indent="0">
              <a:buNone/>
            </a:pPr>
            <a:r>
              <a:rPr lang="en-GB" sz="1800" dirty="0">
                <a:latin typeface="Calibri" panose="020F0502020204030204" pitchFamily="34" charset="0"/>
                <a:cs typeface="Calibri" panose="020F0502020204030204" pitchFamily="34" charset="0"/>
              </a:rPr>
              <a:t>NB </a:t>
            </a:r>
          </a:p>
          <a:p>
            <a:pPr marL="0" indent="0">
              <a:buNone/>
            </a:pPr>
            <a:r>
              <a:rPr lang="en-GB" sz="1800" dirty="0">
                <a:latin typeface="Calibri" panose="020F0502020204030204" pitchFamily="34" charset="0"/>
                <a:cs typeface="Calibri" panose="020F0502020204030204" pitchFamily="34" charset="0"/>
              </a:rPr>
              <a:t> 1) </a:t>
            </a:r>
            <a:r>
              <a:rPr lang="en-GB" sz="1800" i="1" dirty="0" err="1">
                <a:latin typeface="Calibri" panose="020F0502020204030204" pitchFamily="34" charset="0"/>
                <a:cs typeface="Calibri" panose="020F0502020204030204" pitchFamily="34" charset="0"/>
              </a:rPr>
              <a:t>uasor</a:t>
            </a:r>
            <a:r>
              <a:rPr lang="en-GB" sz="1800" i="1"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marked as nom. plural although actually a neuter noun</a:t>
            </a:r>
          </a:p>
          <a:p>
            <a:pPr marL="0" indent="0">
              <a:buNone/>
            </a:pPr>
            <a:r>
              <a:rPr lang="en-GB" sz="1800" dirty="0">
                <a:latin typeface="Calibri" panose="020F0502020204030204" pitchFamily="34" charset="0"/>
                <a:cs typeface="Calibri" panose="020F0502020204030204" pitchFamily="34" charset="0"/>
              </a:rPr>
              <a:t> 2) </a:t>
            </a:r>
            <a:r>
              <a:rPr lang="en-GB" sz="1800" i="1" dirty="0" err="1">
                <a:latin typeface="Calibri" panose="020F0502020204030204" pitchFamily="34" charset="0"/>
                <a:cs typeface="Calibri" panose="020F0502020204030204" pitchFamily="34" charset="0"/>
              </a:rPr>
              <a:t>porsi</a:t>
            </a:r>
            <a:r>
              <a:rPr lang="en-GB" sz="1800" i="1"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is an uninflected </a:t>
            </a:r>
            <a:r>
              <a:rPr lang="en-GB" sz="1800" dirty="0" err="1">
                <a:latin typeface="Calibri" panose="020F0502020204030204" pitchFamily="34" charset="0"/>
                <a:cs typeface="Calibri" panose="020F0502020204030204" pitchFamily="34" charset="0"/>
              </a:rPr>
              <a:t>relativiser</a:t>
            </a:r>
            <a:r>
              <a:rPr lang="en-GB" sz="1800" dirty="0">
                <a:latin typeface="Calibri" panose="020F0502020204030204" pitchFamily="34" charset="0"/>
                <a:cs typeface="Calibri" panose="020F0502020204030204" pitchFamily="34" charset="0"/>
              </a:rPr>
              <a:t>, used when the case of the relative is different to that of the head noun </a:t>
            </a:r>
          </a:p>
          <a:p>
            <a:pPr marL="0" indent="0">
              <a:buNone/>
            </a:pPr>
            <a:endParaRPr lang="en-US" dirty="0"/>
          </a:p>
        </p:txBody>
      </p:sp>
    </p:spTree>
    <p:extLst>
      <p:ext uri="{BB962C8B-B14F-4D97-AF65-F5344CB8AC3E}">
        <p14:creationId xmlns:p14="http://schemas.microsoft.com/office/powerpoint/2010/main" val="1545405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5FB09-F819-3FAE-C524-1940DD790633}"/>
              </a:ext>
            </a:extLst>
          </p:cNvPr>
          <p:cNvSpPr>
            <a:spLocks noGrp="1"/>
          </p:cNvSpPr>
          <p:nvPr>
            <p:ph type="title"/>
          </p:nvPr>
        </p:nvSpPr>
        <p:spPr/>
        <p:txBody>
          <a:bodyPr/>
          <a:lstStyle/>
          <a:p>
            <a:r>
              <a:rPr lang="en-US" sz="3200" i="1" dirty="0" err="1"/>
              <a:t>Attractio</a:t>
            </a:r>
            <a:r>
              <a:rPr lang="en-US" sz="3200" i="1" dirty="0"/>
              <a:t> </a:t>
            </a:r>
            <a:r>
              <a:rPr lang="en-US" sz="3200" i="1" dirty="0" err="1"/>
              <a:t>inversa</a:t>
            </a:r>
            <a:r>
              <a:rPr lang="en-US" sz="3200" i="1" dirty="0"/>
              <a:t> </a:t>
            </a:r>
            <a:r>
              <a:rPr lang="en-US" sz="3200" dirty="0"/>
              <a:t>in Umbrian? </a:t>
            </a:r>
          </a:p>
        </p:txBody>
      </p:sp>
      <p:sp>
        <p:nvSpPr>
          <p:cNvPr id="3" name="Content Placeholder 2">
            <a:extLst>
              <a:ext uri="{FF2B5EF4-FFF2-40B4-BE49-F238E27FC236}">
                <a16:creationId xmlns:a16="http://schemas.microsoft.com/office/drawing/2014/main" id="{A3601BC0-9101-20E0-0103-72415CE62BFE}"/>
              </a:ext>
            </a:extLst>
          </p:cNvPr>
          <p:cNvSpPr>
            <a:spLocks noGrp="1"/>
          </p:cNvSpPr>
          <p:nvPr>
            <p:ph idx="1"/>
          </p:nvPr>
        </p:nvSpPr>
        <p:spPr/>
        <p:txBody>
          <a:bodyPr/>
          <a:lstStyle/>
          <a:p>
            <a:pPr marL="0" indent="0">
              <a:buNone/>
            </a:pPr>
            <a:r>
              <a:rPr lang="en-GB" sz="1800" dirty="0" err="1">
                <a:latin typeface="Calibri" panose="020F0502020204030204" pitchFamily="34" charset="0"/>
                <a:cs typeface="Calibri" panose="020F0502020204030204" pitchFamily="34" charset="0"/>
              </a:rPr>
              <a:t>VIa</a:t>
            </a:r>
            <a:r>
              <a:rPr lang="en-GB" sz="1800" dirty="0">
                <a:latin typeface="Calibri" panose="020F0502020204030204" pitchFamily="34" charset="0"/>
                <a:cs typeface="Calibri" panose="020F0502020204030204" pitchFamily="34" charset="0"/>
              </a:rPr>
              <a:t> 19f  written in Latin script </a:t>
            </a:r>
          </a:p>
          <a:p>
            <a:pPr marL="0" indent="0">
              <a:buNone/>
            </a:pPr>
            <a:r>
              <a:rPr lang="en-GB" sz="1800" i="1" u="sng" dirty="0" err="1">
                <a:latin typeface="Calibri" panose="020F0502020204030204" pitchFamily="34" charset="0"/>
                <a:cs typeface="Calibri" panose="020F0502020204030204" pitchFamily="34" charset="0"/>
              </a:rPr>
              <a:t>uasor</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uerisco</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treblanir</a:t>
            </a:r>
            <a:r>
              <a:rPr lang="en-GB" sz="1800" i="1" dirty="0">
                <a:latin typeface="Calibri" panose="020F0502020204030204" pitchFamily="34" charset="0"/>
                <a:cs typeface="Calibri" panose="020F0502020204030204" pitchFamily="34" charset="0"/>
              </a:rPr>
              <a:t>. </a:t>
            </a:r>
          </a:p>
          <a:p>
            <a:pPr marL="0" indent="0">
              <a:buNone/>
            </a:pPr>
            <a:r>
              <a:rPr lang="en-GB" sz="1800" i="1" dirty="0">
                <a:latin typeface="Calibri" panose="020F0502020204030204" pitchFamily="34" charset="0"/>
                <a:cs typeface="Calibri" panose="020F0502020204030204" pitchFamily="34" charset="0"/>
              </a:rPr>
              <a:t>	</a:t>
            </a:r>
            <a:r>
              <a:rPr lang="en-GB" sz="1800" i="1" u="sng" dirty="0" err="1">
                <a:latin typeface="Calibri" panose="020F0502020204030204" pitchFamily="34" charset="0"/>
                <a:cs typeface="Calibri" panose="020F0502020204030204" pitchFamily="34" charset="0"/>
              </a:rPr>
              <a:t>porsi</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ocrer</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pehaner</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paca</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ostensendi</a:t>
            </a:r>
            <a:r>
              <a:rPr lang="en-GB" sz="1800" i="1" dirty="0">
                <a:latin typeface="Calibri" panose="020F0502020204030204" pitchFamily="34" charset="0"/>
                <a:cs typeface="Calibri" panose="020F0502020204030204" pitchFamily="34" charset="0"/>
              </a:rPr>
              <a:t>. </a:t>
            </a:r>
          </a:p>
          <a:p>
            <a:pPr marL="0" indent="0">
              <a:buNone/>
            </a:pPr>
            <a:r>
              <a:rPr lang="en-GB" sz="1800" i="1" u="sng" dirty="0" err="1">
                <a:latin typeface="Calibri" panose="020F0502020204030204" pitchFamily="34" charset="0"/>
                <a:cs typeface="Calibri" panose="020F0502020204030204" pitchFamily="34" charset="0"/>
              </a:rPr>
              <a:t>eo</a:t>
            </a:r>
            <a:r>
              <a:rPr lang="en-GB" sz="1800" i="1" dirty="0">
                <a:latin typeface="Calibri" panose="020F0502020204030204" pitchFamily="34" charset="0"/>
                <a:cs typeface="Calibri" panose="020F0502020204030204" pitchFamily="34" charset="0"/>
              </a:rPr>
              <a:t>. iso. </a:t>
            </a:r>
            <a:r>
              <a:rPr lang="en-GB" sz="1800" i="1" dirty="0" err="1">
                <a:latin typeface="Calibri" panose="020F0502020204030204" pitchFamily="34" charset="0"/>
                <a:cs typeface="Calibri" panose="020F0502020204030204" pitchFamily="34" charset="0"/>
              </a:rPr>
              <a:t>ostendu</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pusi</a:t>
            </a:r>
            <a:r>
              <a:rPr lang="en-GB" sz="1800" i="1" dirty="0">
                <a:latin typeface="Calibri" panose="020F0502020204030204" pitchFamily="34" charset="0"/>
                <a:cs typeface="Calibri" panose="020F0502020204030204" pitchFamily="34" charset="0"/>
              </a:rPr>
              <a:t>. pir. </a:t>
            </a:r>
            <a:r>
              <a:rPr lang="en-GB" sz="1800" i="1" dirty="0" err="1">
                <a:latin typeface="Calibri" panose="020F0502020204030204" pitchFamily="34" charset="0"/>
                <a:cs typeface="Calibri" panose="020F0502020204030204" pitchFamily="34" charset="0"/>
              </a:rPr>
              <a:t>pureto</a:t>
            </a:r>
            <a:r>
              <a:rPr lang="en-GB" sz="1800" i="1" dirty="0">
                <a:latin typeface="Calibri" panose="020F0502020204030204" pitchFamily="34" charset="0"/>
                <a:cs typeface="Calibri" panose="020F0502020204030204" pitchFamily="34" charset="0"/>
              </a:rPr>
              <a:t>. </a:t>
            </a:r>
            <a:r>
              <a:rPr lang="en-GB" sz="1800" i="1" dirty="0" err="1">
                <a:latin typeface="Calibri" panose="020F0502020204030204" pitchFamily="34" charset="0"/>
                <a:cs typeface="Calibri" panose="020F0502020204030204" pitchFamily="34" charset="0"/>
              </a:rPr>
              <a:t>cehefi</a:t>
            </a:r>
            <a:r>
              <a:rPr lang="en-GB" sz="1800" i="1" dirty="0">
                <a:latin typeface="Calibri" panose="020F0502020204030204" pitchFamily="34" charset="0"/>
                <a:cs typeface="Calibri" panose="020F0502020204030204" pitchFamily="34" charset="0"/>
              </a:rPr>
              <a:t>. dia. </a:t>
            </a:r>
          </a:p>
          <a:p>
            <a:pPr marL="0" indent="0">
              <a:buNone/>
            </a:pPr>
            <a:endParaRPr lang="en-GB" sz="1800" dirty="0">
              <a:latin typeface="Calibri" panose="020F0502020204030204" pitchFamily="34" charset="0"/>
              <a:cs typeface="Calibri" panose="020F0502020204030204" pitchFamily="34" charset="0"/>
            </a:endParaRPr>
          </a:p>
          <a:p>
            <a:pPr marL="0" indent="0">
              <a:buNone/>
            </a:pPr>
            <a:r>
              <a:rPr lang="en-GB" sz="1800" dirty="0">
                <a:latin typeface="Calibri" panose="020F0502020204030204" pitchFamily="34" charset="0"/>
                <a:cs typeface="Calibri" panose="020F0502020204030204" pitchFamily="34" charset="0"/>
              </a:rPr>
              <a:t>‘The vessels at the </a:t>
            </a:r>
            <a:r>
              <a:rPr lang="en-GB" sz="1800" dirty="0" err="1">
                <a:latin typeface="Calibri" panose="020F0502020204030204" pitchFamily="34" charset="0"/>
                <a:cs typeface="Calibri" panose="020F0502020204030204" pitchFamily="34" charset="0"/>
              </a:rPr>
              <a:t>Trebulan</a:t>
            </a:r>
            <a:r>
              <a:rPr lang="en-GB" sz="1800" dirty="0">
                <a:latin typeface="Calibri" panose="020F0502020204030204" pitchFamily="34" charset="0"/>
                <a:cs typeface="Calibri" panose="020F0502020204030204" pitchFamily="34" charset="0"/>
              </a:rPr>
              <a:t> Gate </a:t>
            </a:r>
          </a:p>
          <a:p>
            <a:pPr marL="0" indent="0">
              <a:buNone/>
            </a:pPr>
            <a:r>
              <a:rPr lang="en-GB" sz="1800" dirty="0">
                <a:latin typeface="Calibri" panose="020F0502020204030204" pitchFamily="34" charset="0"/>
                <a:cs typeface="Calibri" panose="020F0502020204030204" pitchFamily="34" charset="0"/>
              </a:rPr>
              <a:t>	which shall be exhibited for the purification of the mount, </a:t>
            </a:r>
          </a:p>
          <a:p>
            <a:pPr marL="0" indent="0">
              <a:buNone/>
            </a:pPr>
            <a:r>
              <a:rPr lang="en-GB" sz="1800" dirty="0">
                <a:latin typeface="Calibri" panose="020F0502020204030204" pitchFamily="34" charset="0"/>
                <a:cs typeface="Calibri" panose="020F0502020204030204" pitchFamily="34" charset="0"/>
              </a:rPr>
              <a:t>he shall exhibit them so that it might be given that fire might be taken from fire.’ </a:t>
            </a:r>
          </a:p>
          <a:p>
            <a:pPr marL="0" indent="0">
              <a:buNone/>
            </a:pPr>
            <a:r>
              <a:rPr lang="en-GB" sz="1800" dirty="0">
                <a:latin typeface="Calibri" panose="020F0502020204030204" pitchFamily="34" charset="0"/>
                <a:cs typeface="Calibri" panose="020F0502020204030204" pitchFamily="34" charset="0"/>
              </a:rPr>
              <a:t>NB </a:t>
            </a:r>
          </a:p>
          <a:p>
            <a:pPr marL="0" indent="0">
              <a:buNone/>
            </a:pPr>
            <a:r>
              <a:rPr lang="en-GB" sz="1800" dirty="0">
                <a:latin typeface="Calibri" panose="020F0502020204030204" pitchFamily="34" charset="0"/>
                <a:cs typeface="Calibri" panose="020F0502020204030204" pitchFamily="34" charset="0"/>
              </a:rPr>
              <a:t> 1) </a:t>
            </a:r>
            <a:r>
              <a:rPr lang="en-GB" sz="1800" i="1" dirty="0" err="1">
                <a:latin typeface="Calibri" panose="020F0502020204030204" pitchFamily="34" charset="0"/>
                <a:cs typeface="Calibri" panose="020F0502020204030204" pitchFamily="34" charset="0"/>
              </a:rPr>
              <a:t>uasor</a:t>
            </a:r>
            <a:r>
              <a:rPr lang="en-GB" sz="1800" i="1"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marked as nom. plural although actually a neuter noun</a:t>
            </a:r>
          </a:p>
          <a:p>
            <a:pPr marL="0" indent="0">
              <a:buNone/>
            </a:pPr>
            <a:r>
              <a:rPr lang="en-GB" sz="1800" dirty="0">
                <a:latin typeface="Calibri" panose="020F0502020204030204" pitchFamily="34" charset="0"/>
                <a:cs typeface="Calibri" panose="020F0502020204030204" pitchFamily="34" charset="0"/>
              </a:rPr>
              <a:t> 2) </a:t>
            </a:r>
            <a:r>
              <a:rPr lang="en-GB" sz="1800" i="1" dirty="0" err="1">
                <a:latin typeface="Calibri" panose="020F0502020204030204" pitchFamily="34" charset="0"/>
                <a:cs typeface="Calibri" panose="020F0502020204030204" pitchFamily="34" charset="0"/>
              </a:rPr>
              <a:t>porsi</a:t>
            </a:r>
            <a:r>
              <a:rPr lang="en-GB" sz="1800" dirty="0">
                <a:latin typeface="Calibri" panose="020F0502020204030204" pitchFamily="34" charset="0"/>
                <a:cs typeface="Calibri" panose="020F0502020204030204" pitchFamily="34" charset="0"/>
              </a:rPr>
              <a:t> is an uninflected </a:t>
            </a:r>
            <a:r>
              <a:rPr lang="en-GB" sz="1800" dirty="0" err="1">
                <a:latin typeface="Calibri" panose="020F0502020204030204" pitchFamily="34" charset="0"/>
                <a:cs typeface="Calibri" panose="020F0502020204030204" pitchFamily="34" charset="0"/>
              </a:rPr>
              <a:t>relativiser</a:t>
            </a:r>
            <a:r>
              <a:rPr lang="en-GB" sz="1800" dirty="0">
                <a:latin typeface="Calibri" panose="020F0502020204030204" pitchFamily="34" charset="0"/>
                <a:cs typeface="Calibri" panose="020F0502020204030204" pitchFamily="34" charset="0"/>
              </a:rPr>
              <a:t>, used when the case of the relative is different to that of the head noun </a:t>
            </a:r>
          </a:p>
          <a:p>
            <a:pPr marL="0" indent="0">
              <a:buNone/>
            </a:pPr>
            <a:r>
              <a:rPr lang="en-GB" sz="1800" dirty="0">
                <a:latin typeface="Calibri" panose="020F0502020204030204" pitchFamily="34" charset="0"/>
                <a:cs typeface="Calibri" panose="020F0502020204030204" pitchFamily="34" charset="0"/>
              </a:rPr>
              <a:t>  3) </a:t>
            </a:r>
            <a:r>
              <a:rPr lang="en-GB" sz="1800" i="1" dirty="0" err="1">
                <a:latin typeface="Calibri" panose="020F0502020204030204" pitchFamily="34" charset="0"/>
                <a:cs typeface="Calibri" panose="020F0502020204030204" pitchFamily="34" charset="0"/>
              </a:rPr>
              <a:t>eo</a:t>
            </a:r>
            <a:r>
              <a:rPr lang="en-GB" sz="1800" i="1" dirty="0">
                <a:latin typeface="Calibri" panose="020F0502020204030204" pitchFamily="34" charset="0"/>
                <a:cs typeface="Calibri" panose="020F0502020204030204" pitchFamily="34" charset="0"/>
              </a:rPr>
              <a:t> </a:t>
            </a:r>
            <a:r>
              <a:rPr lang="en-GB" sz="1800" dirty="0">
                <a:latin typeface="Calibri" panose="020F0502020204030204" pitchFamily="34" charset="0"/>
                <a:cs typeface="Calibri" panose="020F0502020204030204" pitchFamily="34" charset="0"/>
              </a:rPr>
              <a:t>is neuter plural nom./acc. (cognate with </a:t>
            </a:r>
            <a:r>
              <a:rPr lang="en-GB" sz="1800" i="1" dirty="0">
                <a:latin typeface="Calibri" panose="020F0502020204030204" pitchFamily="34" charset="0"/>
                <a:cs typeface="Calibri" panose="020F0502020204030204" pitchFamily="34" charset="0"/>
              </a:rPr>
              <a:t>is </a:t>
            </a:r>
            <a:r>
              <a:rPr lang="en-GB" sz="1800" i="1" dirty="0" err="1">
                <a:latin typeface="Calibri" panose="020F0502020204030204" pitchFamily="34" charset="0"/>
                <a:cs typeface="Calibri" panose="020F0502020204030204" pitchFamily="34" charset="0"/>
              </a:rPr>
              <a:t>ea</a:t>
            </a:r>
            <a:r>
              <a:rPr lang="en-GB" sz="1800" i="1" dirty="0">
                <a:latin typeface="Calibri" panose="020F0502020204030204" pitchFamily="34" charset="0"/>
                <a:cs typeface="Calibri" panose="020F0502020204030204" pitchFamily="34" charset="0"/>
              </a:rPr>
              <a:t> id</a:t>
            </a:r>
            <a:r>
              <a:rPr lang="en-GB" sz="1800" dirty="0">
                <a:latin typeface="Calibri" panose="020F0502020204030204" pitchFamily="34" charset="0"/>
                <a:cs typeface="Calibri" panose="020F0502020204030204" pitchFamily="34" charset="0"/>
              </a:rPr>
              <a:t>) with no repetition of the head noun (which does not happen in Umbrian). </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30057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SP TE 5"/>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219200" y="1"/>
            <a:ext cx="1097574" cy="6562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2555776" y="548680"/>
            <a:ext cx="6408878" cy="2062103"/>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Relative clauses in South </a:t>
            </a:r>
            <a:r>
              <a:rPr lang="en-US" sz="3200" dirty="0" err="1">
                <a:latin typeface="Calibri" panose="020F0502020204030204" pitchFamily="34" charset="0"/>
                <a:cs typeface="Calibri" panose="020F0502020204030204" pitchFamily="34" charset="0"/>
              </a:rPr>
              <a:t>Picene</a:t>
            </a:r>
            <a:endParaRPr lang="en-US" sz="3200" dirty="0">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a:p>
            <a:r>
              <a:rPr lang="en-US" sz="3200" dirty="0" err="1">
                <a:latin typeface="Calibri" panose="020F0502020204030204" pitchFamily="34" charset="0"/>
                <a:cs typeface="Calibri" panose="020F0502020204030204" pitchFamily="34" charset="0"/>
              </a:rPr>
              <a:t>Interamna</a:t>
            </a:r>
            <a:r>
              <a:rPr lang="en-US" sz="3200" dirty="0">
                <a:latin typeface="Calibri" panose="020F0502020204030204" pitchFamily="34" charset="0"/>
                <a:cs typeface="Calibri" panose="020F0502020204030204" pitchFamily="34" charset="0"/>
              </a:rPr>
              <a:t> Praetuttiorum1 / </a:t>
            </a:r>
            <a:r>
              <a:rPr lang="en-US" sz="3200" dirty="0" err="1">
                <a:latin typeface="Calibri" panose="020F0502020204030204" pitchFamily="34" charset="0"/>
                <a:cs typeface="Calibri" panose="020F0502020204030204" pitchFamily="34" charset="0"/>
              </a:rPr>
              <a:t>Sp</a:t>
            </a:r>
            <a:r>
              <a:rPr lang="en-US" sz="3200" dirty="0">
                <a:latin typeface="Calibri" panose="020F0502020204030204" pitchFamily="34" charset="0"/>
                <a:cs typeface="Calibri" panose="020F0502020204030204" pitchFamily="34" charset="0"/>
              </a:rPr>
              <a:t> TE 5 5</a:t>
            </a:r>
            <a:r>
              <a:rPr lang="en-US" sz="3200" baseline="30000" dirty="0">
                <a:latin typeface="Calibri" panose="020F0502020204030204" pitchFamily="34" charset="0"/>
                <a:cs typeface="Calibri" panose="020F0502020204030204" pitchFamily="34" charset="0"/>
              </a:rPr>
              <a:t>th</a:t>
            </a:r>
            <a:r>
              <a:rPr lang="en-US" sz="3200" dirty="0">
                <a:latin typeface="Calibri" panose="020F0502020204030204" pitchFamily="34" charset="0"/>
                <a:cs typeface="Calibri" panose="020F0502020204030204" pitchFamily="34" charset="0"/>
              </a:rPr>
              <a:t> c BCE </a:t>
            </a:r>
          </a:p>
        </p:txBody>
      </p:sp>
      <p:sp>
        <p:nvSpPr>
          <p:cNvPr id="3" name="TextBox 2">
            <a:extLst>
              <a:ext uri="{FF2B5EF4-FFF2-40B4-BE49-F238E27FC236}">
                <a16:creationId xmlns:a16="http://schemas.microsoft.com/office/drawing/2014/main" id="{294C33C5-0435-17D9-2EC3-56CBA31850EF}"/>
              </a:ext>
            </a:extLst>
          </p:cNvPr>
          <p:cNvSpPr txBox="1"/>
          <p:nvPr/>
        </p:nvSpPr>
        <p:spPr>
          <a:xfrm>
            <a:off x="2465835" y="2996952"/>
            <a:ext cx="6773975" cy="2985433"/>
          </a:xfrm>
          <a:prstGeom prst="rect">
            <a:avLst/>
          </a:prstGeom>
          <a:noFill/>
        </p:spPr>
        <p:txBody>
          <a:bodyPr wrap="square" rtlCol="0">
            <a:spAutoFit/>
          </a:bodyPr>
          <a:lstStyle/>
          <a:p>
            <a:r>
              <a:rPr lang="el-GR" sz="1800" b="1" dirty="0">
                <a:latin typeface="Calibri" panose="020F0502020204030204" pitchFamily="34" charset="0"/>
                <a:cs typeface="Calibri" panose="020F0502020204030204" pitchFamily="34" charset="0"/>
              </a:rPr>
              <a:t>σ</a:t>
            </a:r>
            <a:r>
              <a:rPr lang="en-GB" sz="1800" b="1" dirty="0" err="1">
                <a:latin typeface="Calibri" panose="020F0502020204030204" pitchFamily="34" charset="0"/>
                <a:cs typeface="Calibri" panose="020F0502020204030204" pitchFamily="34" charset="0"/>
              </a:rPr>
              <a:t>idom</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safinús</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estuf</a:t>
            </a:r>
            <a:r>
              <a:rPr lang="en-GB" sz="1800" b="1" dirty="0">
                <a:latin typeface="Calibri" panose="020F0502020204030204" pitchFamily="34" charset="0"/>
                <a:cs typeface="Calibri" panose="020F0502020204030204" pitchFamily="34" charset="0"/>
              </a:rPr>
              <a:t>⁝ e</a:t>
            </a:r>
            <a:r>
              <a:rPr lang="el-GR" sz="1800" b="1" dirty="0">
                <a:latin typeface="Calibri" panose="020F0502020204030204" pitchFamily="34" charset="0"/>
                <a:cs typeface="Calibri" panose="020F0502020204030204" pitchFamily="34" charset="0"/>
              </a:rPr>
              <a:t>σ</a:t>
            </a:r>
            <a:r>
              <a:rPr lang="en-GB" sz="1800" b="1" dirty="0" err="1">
                <a:latin typeface="Calibri" panose="020F0502020204030204" pitchFamily="34" charset="0"/>
                <a:cs typeface="Calibri" panose="020F0502020204030204" pitchFamily="34" charset="0"/>
              </a:rPr>
              <a:t>elsít</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tíom</a:t>
            </a:r>
            <a:r>
              <a:rPr lang="en-GB" sz="1800" b="1" dirty="0">
                <a:latin typeface="Calibri" panose="020F0502020204030204" pitchFamily="34" charset="0"/>
                <a:cs typeface="Calibri" panose="020F0502020204030204" pitchFamily="34" charset="0"/>
              </a:rPr>
              <a:t>⁝ po </a:t>
            </a:r>
          </a:p>
          <a:p>
            <a:r>
              <a:rPr lang="en-GB" sz="1800" b="1" dirty="0" err="1">
                <a:latin typeface="Calibri" panose="020F0502020204030204" pitchFamily="34" charset="0"/>
                <a:cs typeface="Calibri" panose="020F0502020204030204" pitchFamily="34" charset="0"/>
              </a:rPr>
              <a:t>vaisis</a:t>
            </a:r>
            <a:r>
              <a:rPr lang="en-GB" sz="1800" b="1" dirty="0">
                <a:latin typeface="Calibri" panose="020F0502020204030204" pitchFamily="34" charset="0"/>
                <a:cs typeface="Calibri" panose="020F0502020204030204" pitchFamily="34" charset="0"/>
              </a:rPr>
              <a:t>⁝ </a:t>
            </a:r>
            <a:r>
              <a:rPr lang="en-GB" sz="1800" b="1" u="sng" dirty="0" err="1">
                <a:latin typeface="Calibri" panose="020F0502020204030204" pitchFamily="34" charset="0"/>
                <a:cs typeface="Calibri" panose="020F0502020204030204" pitchFamily="34" charset="0"/>
              </a:rPr>
              <a:t>pidaitúpas</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fitiasom</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múfqlúm</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meí</a:t>
            </a:r>
            <a:r>
              <a:rPr lang="en-GB" sz="1800" b="1" dirty="0">
                <a:latin typeface="Calibri" panose="020F0502020204030204" pitchFamily="34" charset="0"/>
                <a:cs typeface="Calibri" panose="020F0502020204030204" pitchFamily="34" charset="0"/>
              </a:rPr>
              <a:t> </a:t>
            </a:r>
          </a:p>
          <a:p>
            <a:r>
              <a:rPr lang="en-GB" sz="1800" b="1" dirty="0">
                <a:latin typeface="Calibri" panose="020F0502020204030204" pitchFamily="34" charset="0"/>
                <a:cs typeface="Calibri" panose="020F0502020204030204" pitchFamily="34" charset="0"/>
              </a:rPr>
              <a:t>t{t}</a:t>
            </a:r>
            <a:r>
              <a:rPr lang="en-GB" sz="1800" b="1" dirty="0" err="1">
                <a:latin typeface="Calibri" panose="020F0502020204030204" pitchFamily="34" charset="0"/>
                <a:cs typeface="Calibri" panose="020F0502020204030204" pitchFamily="34" charset="0"/>
              </a:rPr>
              <a:t>istrúí</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nemúneí</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praistaít</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panivú</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meitims</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saf</a:t>
            </a:r>
            <a:r>
              <a:rPr lang="en-GB" sz="1800" b="1" dirty="0">
                <a:latin typeface="Calibri" panose="020F0502020204030204" pitchFamily="34" charset="0"/>
                <a:cs typeface="Calibri" panose="020F0502020204030204" pitchFamily="34" charset="0"/>
              </a:rPr>
              <a:t> </a:t>
            </a:r>
          </a:p>
          <a:p>
            <a:r>
              <a:rPr lang="en-GB" sz="1800" b="1" dirty="0" err="1">
                <a:latin typeface="Calibri" panose="020F0502020204030204" pitchFamily="34" charset="0"/>
                <a:cs typeface="Calibri" panose="020F0502020204030204" pitchFamily="34" charset="0"/>
              </a:rPr>
              <a:t>inas</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tútas</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trebegies</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titúí</a:t>
            </a:r>
            <a:r>
              <a:rPr lang="en-GB" sz="1800" b="1" dirty="0">
                <a:latin typeface="Calibri" panose="020F0502020204030204" pitchFamily="34" charset="0"/>
                <a:cs typeface="Calibri" panose="020F0502020204030204" pitchFamily="34" charset="0"/>
              </a:rPr>
              <a:t>⁝ </a:t>
            </a:r>
            <a:r>
              <a:rPr lang="en-GB" sz="1800" b="1" u="sng" dirty="0" err="1">
                <a:latin typeface="Calibri" panose="020F0502020204030204" pitchFamily="34" charset="0"/>
                <a:cs typeface="Calibri" panose="020F0502020204030204" pitchFamily="34" charset="0"/>
              </a:rPr>
              <a:t>pra</a:t>
            </a:r>
            <a:r>
              <a:rPr lang="en-GB" sz="1800" b="1" u="sng" dirty="0">
                <a:latin typeface="Calibri" panose="020F0502020204030204" pitchFamily="34" charset="0"/>
                <a:cs typeface="Calibri" panose="020F0502020204030204" pitchFamily="34" charset="0"/>
              </a:rPr>
              <a:t>[</a:t>
            </a:r>
            <a:r>
              <a:rPr lang="en-GB" sz="1800" b="1" u="sng" dirty="0" err="1">
                <a:latin typeface="Calibri" panose="020F0502020204030204" pitchFamily="34" charset="0"/>
                <a:cs typeface="Calibri" panose="020F0502020204030204" pitchFamily="34" charset="0"/>
              </a:rPr>
              <a:t>i</a:t>
            </a:r>
            <a:r>
              <a:rPr lang="en-GB" sz="1800" b="1" u="sng" dirty="0">
                <a:latin typeface="Calibri" panose="020F0502020204030204" pitchFamily="34" charset="0"/>
                <a:cs typeface="Calibri" panose="020F0502020204030204" pitchFamily="34" charset="0"/>
              </a:rPr>
              <a:t>]</a:t>
            </a:r>
            <a:r>
              <a:rPr lang="en-GB" sz="1800" b="1" u="sng" dirty="0" err="1">
                <a:latin typeface="Calibri" panose="020F0502020204030204" pitchFamily="34" charset="0"/>
                <a:cs typeface="Calibri" panose="020F0502020204030204" pitchFamily="34" charset="0"/>
              </a:rPr>
              <a:t>staklasa</a:t>
            </a:r>
            <a:r>
              <a:rPr lang="en-GB" sz="1800" b="1" u="sng" dirty="0">
                <a:latin typeface="Calibri" panose="020F0502020204030204" pitchFamily="34" charset="0"/>
                <a:cs typeface="Calibri" panose="020F0502020204030204" pitchFamily="34" charset="0"/>
              </a:rPr>
              <a:t>⁝ </a:t>
            </a:r>
            <a:r>
              <a:rPr lang="en-GB" sz="1800" b="1" u="sng" dirty="0" err="1">
                <a:latin typeface="Calibri" panose="020F0502020204030204" pitchFamily="34" charset="0"/>
                <a:cs typeface="Calibri" panose="020F0502020204030204" pitchFamily="34" charset="0"/>
              </a:rPr>
              <a:t>posmúi</a:t>
            </a:r>
            <a:r>
              <a:rPr lang="en-GB" sz="1800" b="1" dirty="0">
                <a:latin typeface="Calibri" panose="020F0502020204030204" pitchFamily="34" charset="0"/>
                <a:cs typeface="Calibri" panose="020F0502020204030204" pitchFamily="34" charset="0"/>
              </a:rPr>
              <a:t>⁝ </a:t>
            </a: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‘On this side (?), the Sabines erect (?) here, you (ACC), [-?-] (in</a:t>
            </a:r>
          </a:p>
          <a:p>
            <a:r>
              <a:rPr lang="en-GB" sz="1800" dirty="0">
                <a:latin typeface="Calibri" panose="020F0502020204030204" pitchFamily="34" charset="0"/>
                <a:cs typeface="Calibri" panose="020F0502020204030204" pitchFamily="34" charset="0"/>
              </a:rPr>
              <a:t>respect of) </a:t>
            </a:r>
            <a:r>
              <a:rPr lang="en-GB" sz="1800" u="sng" dirty="0">
                <a:latin typeface="Calibri" panose="020F0502020204030204" pitchFamily="34" charset="0"/>
                <a:cs typeface="Calibri" panose="020F0502020204030204" pitchFamily="34" charset="0"/>
              </a:rPr>
              <a:t>anything you have decreed </a:t>
            </a:r>
            <a:r>
              <a:rPr lang="en-GB" sz="1800" dirty="0">
                <a:latin typeface="Calibri" panose="020F0502020204030204" pitchFamily="34" charset="0"/>
                <a:cs typeface="Calibri" panose="020F0502020204030204" pitchFamily="34" charset="0"/>
              </a:rPr>
              <a:t>(?), a monument (?) of </a:t>
            </a:r>
          </a:p>
          <a:p>
            <a:r>
              <a:rPr lang="en-GB" sz="1800" dirty="0">
                <a:latin typeface="Calibri" panose="020F0502020204030204" pitchFamily="34" charset="0"/>
                <a:cs typeface="Calibri" panose="020F0502020204030204" pitchFamily="34" charset="0"/>
              </a:rPr>
              <a:t>(your) deeds (?) stands out for [-?-] [-?-] the gift (?) of the Sabine </a:t>
            </a:r>
          </a:p>
          <a:p>
            <a:r>
              <a:rPr lang="en-GB" sz="1800" dirty="0">
                <a:latin typeface="Calibri" panose="020F0502020204030204" pitchFamily="34" charset="0"/>
                <a:cs typeface="Calibri" panose="020F0502020204030204" pitchFamily="34" charset="0"/>
              </a:rPr>
              <a:t>community for Titus (son) of </a:t>
            </a:r>
            <a:r>
              <a:rPr lang="en-GB" sz="1800" dirty="0" err="1">
                <a:latin typeface="Calibri" panose="020F0502020204030204" pitchFamily="34" charset="0"/>
                <a:cs typeface="Calibri" panose="020F0502020204030204" pitchFamily="34" charset="0"/>
              </a:rPr>
              <a:t>Trebecius</a:t>
            </a:r>
            <a:r>
              <a:rPr lang="en-GB" sz="1800" dirty="0">
                <a:latin typeface="Calibri" panose="020F0502020204030204" pitchFamily="34" charset="0"/>
                <a:cs typeface="Calibri" panose="020F0502020204030204" pitchFamily="34" charset="0"/>
              </a:rPr>
              <a:t>, </a:t>
            </a:r>
            <a:r>
              <a:rPr lang="en-GB" sz="1800" u="sng" dirty="0">
                <a:latin typeface="Calibri" panose="020F0502020204030204" pitchFamily="34" charset="0"/>
                <a:cs typeface="Calibri" panose="020F0502020204030204" pitchFamily="34" charset="0"/>
              </a:rPr>
              <a:t>for whom the (?) stele (is)’.</a:t>
            </a:r>
          </a:p>
          <a:p>
            <a:endParaRPr lang="en-US" dirty="0">
              <a:cs typeface="Calibri" panose="020F0502020204030204" pitchFamily="34" charset="0"/>
            </a:endParaRPr>
          </a:p>
        </p:txBody>
      </p:sp>
    </p:spTree>
    <p:extLst>
      <p:ext uri="{BB962C8B-B14F-4D97-AF65-F5344CB8AC3E}">
        <p14:creationId xmlns:p14="http://schemas.microsoft.com/office/powerpoint/2010/main" val="3023093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12056" y="1738263"/>
            <a:ext cx="4608678" cy="1077218"/>
          </a:xfrm>
          <a:prstGeom prst="rect">
            <a:avLst/>
          </a:prstGeom>
          <a:noFill/>
        </p:spPr>
        <p:txBody>
          <a:bodyPr wrap="square" rtlCol="0">
            <a:spAutoFit/>
          </a:bodyPr>
          <a:lstStyle/>
          <a:p>
            <a:r>
              <a:rPr lang="en-GB" sz="3200" dirty="0">
                <a:latin typeface="Calibri" panose="020F0502020204030204" pitchFamily="34" charset="0"/>
                <a:cs typeface="Calibri" panose="020F0502020204030204" pitchFamily="34" charset="0"/>
              </a:rPr>
              <a:t>Asculum </a:t>
            </a:r>
            <a:r>
              <a:rPr lang="en-GB" sz="3200" dirty="0" err="1">
                <a:latin typeface="Calibri" panose="020F0502020204030204" pitchFamily="34" charset="0"/>
                <a:cs typeface="Calibri" panose="020F0502020204030204" pitchFamily="34" charset="0"/>
              </a:rPr>
              <a:t>Picenum</a:t>
            </a:r>
            <a:r>
              <a:rPr lang="en-GB" sz="3200" dirty="0">
                <a:latin typeface="Calibri" panose="020F0502020204030204" pitchFamily="34" charset="0"/>
                <a:cs typeface="Calibri" panose="020F0502020204030204" pitchFamily="34" charset="0"/>
              </a:rPr>
              <a:t> 2 /</a:t>
            </a:r>
          </a:p>
          <a:p>
            <a:r>
              <a:rPr lang="en-GB" sz="3200" dirty="0">
                <a:latin typeface="Calibri" panose="020F0502020204030204" pitchFamily="34" charset="0"/>
                <a:cs typeface="Calibri" panose="020F0502020204030204" pitchFamily="34" charset="0"/>
              </a:rPr>
              <a:t> </a:t>
            </a:r>
            <a:r>
              <a:rPr lang="en-GB" sz="3200" dirty="0" err="1">
                <a:latin typeface="Calibri" panose="020F0502020204030204" pitchFamily="34" charset="0"/>
                <a:cs typeface="Calibri" panose="020F0502020204030204" pitchFamily="34" charset="0"/>
              </a:rPr>
              <a:t>Sp</a:t>
            </a:r>
            <a:r>
              <a:rPr lang="en-GB" sz="3200" dirty="0">
                <a:latin typeface="Calibri" panose="020F0502020204030204" pitchFamily="34" charset="0"/>
                <a:cs typeface="Calibri" panose="020F0502020204030204" pitchFamily="34" charset="0"/>
              </a:rPr>
              <a:t> AP 2 (c. 500 BCE) </a:t>
            </a:r>
            <a:endParaRPr lang="en-US" sz="3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94C33C5-0435-17D9-2EC3-56CBA31850EF}"/>
              </a:ext>
            </a:extLst>
          </p:cNvPr>
          <p:cNvSpPr txBox="1"/>
          <p:nvPr/>
        </p:nvSpPr>
        <p:spPr>
          <a:xfrm>
            <a:off x="1046702" y="4581128"/>
            <a:ext cx="7050595" cy="1754326"/>
          </a:xfrm>
          <a:prstGeom prst="rect">
            <a:avLst/>
          </a:prstGeom>
          <a:noFill/>
        </p:spPr>
        <p:txBody>
          <a:bodyPr wrap="square" rtlCol="0">
            <a:spAutoFit/>
          </a:bodyPr>
          <a:lstStyle/>
          <a:p>
            <a:r>
              <a:rPr lang="en-GB" sz="1800" b="1" dirty="0">
                <a:latin typeface="Calibri" panose="020F0502020204030204" pitchFamily="34" charset="0"/>
                <a:cs typeface="Calibri" panose="020F0502020204030204" pitchFamily="34" charset="0"/>
              </a:rPr>
              <a:t>A   </a:t>
            </a:r>
            <a:r>
              <a:rPr lang="en-GB" sz="1800" b="1" dirty="0" err="1">
                <a:latin typeface="Calibri" panose="020F0502020204030204" pitchFamily="34" charset="0"/>
                <a:cs typeface="Calibri" panose="020F0502020204030204" pitchFamily="34" charset="0"/>
              </a:rPr>
              <a:t>matereíh</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patereíh</a:t>
            </a:r>
            <a:r>
              <a:rPr lang="en-GB" sz="1800" b="1" dirty="0">
                <a:latin typeface="Calibri" panose="020F0502020204030204" pitchFamily="34" charset="0"/>
                <a:cs typeface="Calibri" panose="020F0502020204030204" pitchFamily="34" charset="0"/>
              </a:rPr>
              <a:t>⁝ </a:t>
            </a:r>
            <a:r>
              <a:rPr lang="en-GB" sz="1800" b="1" u="sng" dirty="0" err="1">
                <a:latin typeface="Calibri" panose="020F0502020204030204" pitchFamily="34" charset="0"/>
                <a:cs typeface="Calibri" panose="020F0502020204030204" pitchFamily="34" charset="0"/>
              </a:rPr>
              <a:t>qolof</a:t>
            </a:r>
            <a:r>
              <a:rPr lang="en-GB" sz="1800" b="1" u="sng" dirty="0">
                <a:latin typeface="Calibri" panose="020F0502020204030204" pitchFamily="34" charset="0"/>
                <a:cs typeface="Calibri" panose="020F0502020204030204" pitchFamily="34" charset="0"/>
              </a:rPr>
              <a:t>/</a:t>
            </a:r>
            <a:r>
              <a:rPr lang="en-GB" sz="1800" b="1" u="sng" dirty="0" err="1">
                <a:latin typeface="Calibri" panose="020F0502020204030204" pitchFamily="34" charset="0"/>
                <a:cs typeface="Calibri" panose="020F0502020204030204" pitchFamily="34" charset="0"/>
              </a:rPr>
              <a:t>ítúr</a:t>
            </a:r>
            <a:r>
              <a:rPr lang="en-GB" sz="1800" b="1" u="sng"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qupíríh</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arítih</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ímih</a:t>
            </a:r>
            <a:r>
              <a:rPr lang="en-GB" sz="1800" b="1" dirty="0">
                <a:latin typeface="Calibri" panose="020F0502020204030204" pitchFamily="34" charset="0"/>
                <a:cs typeface="Calibri" panose="020F0502020204030204" pitchFamily="34" charset="0"/>
              </a:rPr>
              <a:t>⁝ </a:t>
            </a:r>
            <a:r>
              <a:rPr lang="en-GB" sz="1800" b="1" u="sng" dirty="0" err="1">
                <a:latin typeface="Calibri" panose="020F0502020204030204" pitchFamily="34" charset="0"/>
                <a:cs typeface="Calibri" panose="020F0502020204030204" pitchFamily="34" charset="0"/>
              </a:rPr>
              <a:t>puíh</a:t>
            </a:r>
            <a:endParaRPr lang="en-GB" sz="1800" dirty="0">
              <a:latin typeface="Calibri" panose="020F0502020204030204" pitchFamily="34" charset="0"/>
              <a:cs typeface="Calibri" panose="020F0502020204030204" pitchFamily="34" charset="0"/>
            </a:endParaRPr>
          </a:p>
          <a:p>
            <a:r>
              <a:rPr lang="en-GB" sz="1800" b="1" dirty="0">
                <a:latin typeface="Calibri" panose="020F0502020204030204" pitchFamily="34" charset="0"/>
                <a:cs typeface="Calibri" panose="020F0502020204030204" pitchFamily="34" charset="0"/>
              </a:rPr>
              <a:t>B   </a:t>
            </a:r>
            <a:r>
              <a:rPr lang="en-GB" sz="1800" b="1" dirty="0" err="1">
                <a:latin typeface="Calibri" panose="020F0502020204030204" pitchFamily="34" charset="0"/>
                <a:cs typeface="Calibri" panose="020F0502020204030204" pitchFamily="34" charset="0"/>
              </a:rPr>
              <a:t>púpúnum</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estufk</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apaiús</a:t>
            </a:r>
            <a:r>
              <a:rPr lang="en-GB" sz="1800" b="1" dirty="0">
                <a:latin typeface="Calibri" panose="020F0502020204030204" pitchFamily="34" charset="0"/>
                <a:cs typeface="Calibri" panose="020F0502020204030204" pitchFamily="34" charset="0"/>
              </a:rPr>
              <a:t>⁝</a:t>
            </a:r>
            <a:r>
              <a:rPr lang="en-GB" sz="1800"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adstaíúh</a:t>
            </a:r>
            <a:r>
              <a:rPr lang="en-GB" sz="1800" b="1" dirty="0">
                <a:latin typeface="Calibri" panose="020F0502020204030204" pitchFamily="34" charset="0"/>
                <a:cs typeface="Calibri" panose="020F0502020204030204" pitchFamily="34" charset="0"/>
              </a:rPr>
              <a:t>⁝ </a:t>
            </a:r>
            <a:r>
              <a:rPr lang="en-GB" sz="1800" b="1" dirty="0" err="1">
                <a:latin typeface="Calibri" panose="020F0502020204030204" pitchFamily="34" charset="0"/>
                <a:cs typeface="Calibri" panose="020F0502020204030204" pitchFamily="34" charset="0"/>
              </a:rPr>
              <a:t>súaís</a:t>
            </a:r>
            <a:r>
              <a:rPr lang="en-GB" sz="1800" b="1" dirty="0">
                <a:latin typeface="Calibri" panose="020F0502020204030204" pitchFamily="34" charset="0"/>
                <a:cs typeface="Calibri" panose="020F0502020204030204" pitchFamily="34" charset="0"/>
              </a:rPr>
              <a:t>⁝ manus⁝ </a:t>
            </a:r>
            <a:r>
              <a:rPr lang="en-GB" sz="1800" b="1" dirty="0" err="1">
                <a:latin typeface="Calibri" panose="020F0502020204030204" pitchFamily="34" charset="0"/>
                <a:cs typeface="Calibri" panose="020F0502020204030204" pitchFamily="34" charset="0"/>
              </a:rPr>
              <a:t>meitimúm</a:t>
            </a:r>
            <a:endParaRPr lang="en-GB" sz="1800" b="1" dirty="0">
              <a:latin typeface="Calibri" panose="020F0502020204030204" pitchFamily="34" charset="0"/>
              <a:cs typeface="Calibri" panose="020F0502020204030204" pitchFamily="34" charset="0"/>
            </a:endParaRPr>
          </a:p>
          <a:p>
            <a:endParaRPr lang="en-GB" sz="1800" dirty="0">
              <a:latin typeface="Calibri" panose="020F0502020204030204" pitchFamily="34" charset="0"/>
              <a:cs typeface="Calibri" panose="020F0502020204030204" pitchFamily="34" charset="0"/>
            </a:endParaRPr>
          </a:p>
          <a:p>
            <a:r>
              <a:rPr lang="en-GB" sz="1800" dirty="0">
                <a:latin typeface="Calibri" panose="020F0502020204030204" pitchFamily="34" charset="0"/>
                <a:cs typeface="Calibri" panose="020F0502020204030204" pitchFamily="34" charset="0"/>
              </a:rPr>
              <a:t>‘The </a:t>
            </a:r>
            <a:r>
              <a:rPr lang="en-GB" sz="1800" dirty="0" err="1">
                <a:latin typeface="Calibri" panose="020F0502020204030204" pitchFamily="34" charset="0"/>
                <a:cs typeface="Calibri" panose="020F0502020204030204" pitchFamily="34" charset="0"/>
              </a:rPr>
              <a:t>Appaei</a:t>
            </a:r>
            <a:r>
              <a:rPr lang="en-GB" sz="1800" dirty="0">
                <a:latin typeface="Calibri" panose="020F0502020204030204" pitchFamily="34" charset="0"/>
                <a:cs typeface="Calibri" panose="020F0502020204030204" pitchFamily="34" charset="0"/>
              </a:rPr>
              <a:t> belonging to the </a:t>
            </a:r>
            <a:r>
              <a:rPr lang="en-GB" sz="1800" dirty="0" err="1">
                <a:latin typeface="Calibri" panose="020F0502020204030204" pitchFamily="34" charset="0"/>
                <a:cs typeface="Calibri" panose="020F0502020204030204" pitchFamily="34" charset="0"/>
              </a:rPr>
              <a:t>Poponii</a:t>
            </a:r>
            <a:r>
              <a:rPr lang="en-GB" sz="1800" dirty="0">
                <a:latin typeface="Calibri" panose="020F0502020204030204" pitchFamily="34" charset="0"/>
                <a:cs typeface="Calibri" panose="020F0502020204030204" pitchFamily="34" charset="0"/>
              </a:rPr>
              <a:t> have set up here with their hands the gift (?) </a:t>
            </a:r>
            <a:r>
              <a:rPr lang="en-GB" sz="1800" u="sng" dirty="0">
                <a:latin typeface="Calibri" panose="020F0502020204030204" pitchFamily="34" charset="0"/>
                <a:cs typeface="Calibri" panose="020F0502020204030204" pitchFamily="34" charset="0"/>
              </a:rPr>
              <a:t>which is erected </a:t>
            </a:r>
            <a:r>
              <a:rPr lang="en-GB" sz="1800" dirty="0">
                <a:latin typeface="Calibri" panose="020F0502020204030204" pitchFamily="34" charset="0"/>
                <a:cs typeface="Calibri" panose="020F0502020204030204" pitchFamily="34" charset="0"/>
              </a:rPr>
              <a:t>well, with art [-?-] for the mother (and) for the father’ </a:t>
            </a:r>
            <a:endParaRPr lang="en-US" sz="18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E8BCE9C-2CD5-2F53-DCF9-655AC77A34A2}"/>
              </a:ext>
            </a:extLst>
          </p:cNvPr>
          <p:cNvPicPr>
            <a:picLocks noChangeAspect="1"/>
          </p:cNvPicPr>
          <p:nvPr/>
        </p:nvPicPr>
        <p:blipFill>
          <a:blip r:embed="rId3"/>
          <a:stretch>
            <a:fillRect/>
          </a:stretch>
        </p:blipFill>
        <p:spPr>
          <a:xfrm>
            <a:off x="395537" y="316927"/>
            <a:ext cx="3668330" cy="4264201"/>
          </a:xfrm>
          <a:prstGeom prst="rect">
            <a:avLst/>
          </a:prstGeom>
        </p:spPr>
      </p:pic>
    </p:spTree>
    <p:extLst>
      <p:ext uri="{BB962C8B-B14F-4D97-AF65-F5344CB8AC3E}">
        <p14:creationId xmlns:p14="http://schemas.microsoft.com/office/powerpoint/2010/main" val="2721449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BFEAF7E6-8376-0041-BC39-2126083C459F}"/>
              </a:ext>
            </a:extLst>
          </p:cNvPr>
          <p:cNvSpPr>
            <a:spLocks noGrp="1" noChangeArrowheads="1"/>
          </p:cNvSpPr>
          <p:nvPr>
            <p:ph type="title"/>
          </p:nvPr>
        </p:nvSpPr>
        <p:spPr>
          <a:xfrm>
            <a:off x="195035" y="1028700"/>
            <a:ext cx="2386608" cy="1143000"/>
          </a:xfrm>
        </p:spPr>
        <p:txBody>
          <a:bodyPr/>
          <a:lstStyle/>
          <a:p>
            <a:r>
              <a:rPr lang="en-US" sz="3200" dirty="0">
                <a:latin typeface="Calibri" panose="020F0502020204030204" pitchFamily="34" charset="0"/>
                <a:cs typeface="Calibri" panose="020F0502020204030204" pitchFamily="34" charset="0"/>
              </a:rPr>
              <a:t>Some Conclusions:</a:t>
            </a:r>
          </a:p>
        </p:txBody>
      </p:sp>
      <p:sp>
        <p:nvSpPr>
          <p:cNvPr id="76802" name="Content Placeholder 2">
            <a:extLst>
              <a:ext uri="{FF2B5EF4-FFF2-40B4-BE49-F238E27FC236}">
                <a16:creationId xmlns:a16="http://schemas.microsoft.com/office/drawing/2014/main" id="{7C0E54C7-0888-FB40-808D-EC244845A750}"/>
              </a:ext>
            </a:extLst>
          </p:cNvPr>
          <p:cNvSpPr>
            <a:spLocks noGrp="1" noChangeArrowheads="1"/>
          </p:cNvSpPr>
          <p:nvPr>
            <p:ph idx="1"/>
          </p:nvPr>
        </p:nvSpPr>
        <p:spPr/>
        <p:txBody>
          <a:bodyPr/>
          <a:lstStyle/>
          <a:p>
            <a:pPr marL="0" indent="0">
              <a:buFontTx/>
              <a:buNone/>
            </a:pPr>
            <a:endParaRPr lang="en-GB" altLang="en-US" sz="2400" i="1" dirty="0">
              <a:latin typeface="Times" pitchFamily="2" charset="0"/>
            </a:endParaRPr>
          </a:p>
          <a:p>
            <a:pPr marL="0" indent="0">
              <a:buFontTx/>
              <a:buNone/>
            </a:pPr>
            <a:endParaRPr lang="en-US" altLang="en-US" dirty="0"/>
          </a:p>
        </p:txBody>
      </p:sp>
      <p:pic>
        <p:nvPicPr>
          <p:cNvPr id="3" name="Picture 2" descr="A picture containing indoor, building, sitting, table&#10;&#10;Description automatically generated">
            <a:extLst>
              <a:ext uri="{FF2B5EF4-FFF2-40B4-BE49-F238E27FC236}">
                <a16:creationId xmlns:a16="http://schemas.microsoft.com/office/drawing/2014/main" id="{AEAA1D6C-8468-364A-91AB-E042B3AA37CD}"/>
              </a:ext>
            </a:extLst>
          </p:cNvPr>
          <p:cNvPicPr>
            <a:picLocks noChangeAspect="1"/>
          </p:cNvPicPr>
          <p:nvPr/>
        </p:nvPicPr>
        <p:blipFill>
          <a:blip r:embed="rId2"/>
          <a:stretch>
            <a:fillRect/>
          </a:stretch>
        </p:blipFill>
        <p:spPr>
          <a:xfrm>
            <a:off x="3203848" y="731837"/>
            <a:ext cx="4551813" cy="2520280"/>
          </a:xfrm>
          <a:prstGeom prst="rect">
            <a:avLst/>
          </a:prstGeom>
        </p:spPr>
      </p:pic>
      <p:sp>
        <p:nvSpPr>
          <p:cNvPr id="4" name="TextBox 3">
            <a:extLst>
              <a:ext uri="{FF2B5EF4-FFF2-40B4-BE49-F238E27FC236}">
                <a16:creationId xmlns:a16="http://schemas.microsoft.com/office/drawing/2014/main" id="{65AE24C4-214C-18F2-6ED4-A7C5B0C16CBE}"/>
              </a:ext>
            </a:extLst>
          </p:cNvPr>
          <p:cNvSpPr txBox="1"/>
          <p:nvPr/>
        </p:nvSpPr>
        <p:spPr>
          <a:xfrm>
            <a:off x="899592" y="3876991"/>
            <a:ext cx="7628820" cy="1877437"/>
          </a:xfrm>
          <a:prstGeom prst="rect">
            <a:avLst/>
          </a:prstGeom>
          <a:noFill/>
        </p:spPr>
        <p:txBody>
          <a:bodyPr wrap="none" rtlCol="0">
            <a:spAutoFit/>
          </a:bodyPr>
          <a:lstStyle/>
          <a:p>
            <a:pPr marL="400050" lvl="0" indent="-400050">
              <a:buAutoNum type="romanLcParenR"/>
            </a:pPr>
            <a:r>
              <a:rPr lang="en-US" sz="1800" dirty="0">
                <a:latin typeface="Calibri" panose="020F0502020204030204" pitchFamily="34" charset="0"/>
                <a:cs typeface="Calibri" panose="020F0502020204030204" pitchFamily="34" charset="0"/>
              </a:rPr>
              <a:t>Oscan adnominal relatives follow their head noun </a:t>
            </a:r>
          </a:p>
          <a:p>
            <a:pPr marL="400050" lvl="0" indent="-400050">
              <a:buAutoNum type="romanLcParenR"/>
            </a:pPr>
            <a:r>
              <a:rPr lang="en-US" sz="1800" dirty="0">
                <a:latin typeface="Calibri" panose="020F0502020204030204" pitchFamily="34" charset="0"/>
                <a:cs typeface="Calibri" panose="020F0502020204030204" pitchFamily="34" charset="0"/>
              </a:rPr>
              <a:t>Oscan seems to avoid the Latin type </a:t>
            </a:r>
            <a:r>
              <a:rPr lang="en-US" sz="1800" i="1" dirty="0">
                <a:latin typeface="Calibri" panose="020F0502020204030204" pitchFamily="34" charset="0"/>
                <a:cs typeface="Calibri" panose="020F0502020204030204" pitchFamily="34" charset="0"/>
              </a:rPr>
              <a:t>qui ager … in </a:t>
            </a:r>
            <a:r>
              <a:rPr lang="en-US" sz="1800" i="1" dirty="0" err="1">
                <a:latin typeface="Calibri" panose="020F0502020204030204" pitchFamily="34" charset="0"/>
                <a:cs typeface="Calibri" panose="020F0502020204030204" pitchFamily="34" charset="0"/>
              </a:rPr>
              <a:t>eo</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agro</a:t>
            </a:r>
            <a:r>
              <a:rPr lang="en-US" sz="1800" i="1"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 </a:t>
            </a:r>
          </a:p>
          <a:p>
            <a:pPr lvl="0"/>
            <a:r>
              <a:rPr lang="en-US" sz="1800" dirty="0">
                <a:latin typeface="Calibri" panose="020F0502020204030204" pitchFamily="34" charset="0"/>
                <a:cs typeface="Calibri" panose="020F0502020204030204" pitchFamily="34" charset="0"/>
              </a:rPr>
              <a:t>iii)    Correlative </a:t>
            </a:r>
            <a:r>
              <a:rPr lang="en-US" sz="1800" i="1" dirty="0" err="1">
                <a:latin typeface="Calibri" panose="020F0502020204030204" pitchFamily="34" charset="0"/>
                <a:cs typeface="Calibri" panose="020F0502020204030204" pitchFamily="34" charset="0"/>
              </a:rPr>
              <a:t>izic</a:t>
            </a:r>
            <a:r>
              <a:rPr lang="en-US" sz="1800" dirty="0">
                <a:latin typeface="Calibri" panose="020F0502020204030204" pitchFamily="34" charset="0"/>
                <a:cs typeface="Calibri" panose="020F0502020204030204" pitchFamily="34" charset="0"/>
              </a:rPr>
              <a:t> / </a:t>
            </a:r>
            <a:r>
              <a:rPr lang="en-US" sz="1800" b="1" dirty="0" err="1">
                <a:latin typeface="Calibri" panose="020F0502020204030204" pitchFamily="34" charset="0"/>
                <a:cs typeface="Calibri" panose="020F0502020204030204" pitchFamily="34" charset="0"/>
              </a:rPr>
              <a:t>íúk</a:t>
            </a:r>
            <a:r>
              <a:rPr lang="en-US" sz="1800" dirty="0">
                <a:latin typeface="Calibri" panose="020F0502020204030204" pitchFamily="34" charset="0"/>
                <a:cs typeface="Calibri" panose="020F0502020204030204" pitchFamily="34" charset="0"/>
              </a:rPr>
              <a:t> / </a:t>
            </a:r>
            <a:r>
              <a:rPr lang="en-US" sz="1800" b="1" dirty="0" err="1">
                <a:latin typeface="Calibri" panose="020F0502020204030204" pitchFamily="34" charset="0"/>
                <a:cs typeface="Calibri" panose="020F0502020204030204" pitchFamily="34" charset="0"/>
              </a:rPr>
              <a:t>ídík</a:t>
            </a:r>
            <a:r>
              <a:rPr lang="en-US" sz="1800" dirty="0">
                <a:latin typeface="Calibri" panose="020F0502020204030204" pitchFamily="34" charset="0"/>
                <a:cs typeface="Calibri" panose="020F0502020204030204" pitchFamily="34" charset="0"/>
              </a:rPr>
              <a:t>  + noun is not found in older texts </a:t>
            </a:r>
          </a:p>
          <a:p>
            <a:pPr lvl="0"/>
            <a:r>
              <a:rPr lang="en-GB" sz="1800" dirty="0">
                <a:latin typeface="Calibri" panose="020F0502020204030204" pitchFamily="34" charset="0"/>
                <a:cs typeface="Calibri" panose="020F0502020204030204" pitchFamily="34" charset="0"/>
              </a:rPr>
              <a:t>iv)   Word order in Pompei 24 doesn’t the discourse functions that similar word </a:t>
            </a:r>
          </a:p>
          <a:p>
            <a:pPr lvl="0"/>
            <a:r>
              <a:rPr lang="en-GB" sz="1800" dirty="0">
                <a:latin typeface="Calibri" panose="020F0502020204030204" pitchFamily="34" charset="0"/>
                <a:cs typeface="Calibri" panose="020F0502020204030204" pitchFamily="34" charset="0"/>
              </a:rPr>
              <a:t>	orders in Latin legal texts have. </a:t>
            </a:r>
          </a:p>
          <a:p>
            <a:endParaRPr lang="en-US" dirty="0">
              <a:cs typeface="Calibri" panose="020F0502020204030204" pitchFamily="34" charset="0"/>
            </a:endParaRPr>
          </a:p>
        </p:txBody>
      </p:sp>
    </p:spTree>
    <p:extLst>
      <p:ext uri="{BB962C8B-B14F-4D97-AF65-F5344CB8AC3E}">
        <p14:creationId xmlns:p14="http://schemas.microsoft.com/office/powerpoint/2010/main" val="3615342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BA0F8-6DBD-B251-EF79-C0AB7AFA1D6A}"/>
              </a:ext>
            </a:extLst>
          </p:cNvPr>
          <p:cNvSpPr>
            <a:spLocks noGrp="1"/>
          </p:cNvSpPr>
          <p:nvPr>
            <p:ph type="title"/>
          </p:nvPr>
        </p:nvSpPr>
        <p:spPr>
          <a:xfrm>
            <a:off x="251520" y="160337"/>
            <a:ext cx="8229600" cy="676375"/>
          </a:xfrm>
        </p:spPr>
        <p:txBody>
          <a:bodyPr/>
          <a:lstStyle/>
          <a:p>
            <a:r>
              <a:rPr lang="en-US" dirty="0"/>
              <a:t>References</a:t>
            </a:r>
          </a:p>
        </p:txBody>
      </p:sp>
      <p:sp>
        <p:nvSpPr>
          <p:cNvPr id="3" name="Content Placeholder 2">
            <a:extLst>
              <a:ext uri="{FF2B5EF4-FFF2-40B4-BE49-F238E27FC236}">
                <a16:creationId xmlns:a16="http://schemas.microsoft.com/office/drawing/2014/main" id="{2B916BB0-EA34-1B4D-0A50-268D03B0C9E9}"/>
              </a:ext>
            </a:extLst>
          </p:cNvPr>
          <p:cNvSpPr>
            <a:spLocks noGrp="1"/>
          </p:cNvSpPr>
          <p:nvPr>
            <p:ph idx="1"/>
          </p:nvPr>
        </p:nvSpPr>
        <p:spPr>
          <a:xfrm>
            <a:off x="457200" y="836712"/>
            <a:ext cx="8229600" cy="5289451"/>
          </a:xfrm>
        </p:spPr>
        <p:txBody>
          <a:bodyPr/>
          <a:lstStyle/>
          <a:p>
            <a:pPr marL="0" indent="0">
              <a:buNone/>
            </a:pPr>
            <a:r>
              <a:rPr lang="en-GB" sz="1400" dirty="0"/>
              <a:t>Adams, J.N. &amp; Nigel Vincent (eds.) (2016) </a:t>
            </a:r>
            <a:r>
              <a:rPr lang="en-GB" sz="1400" i="1" dirty="0"/>
              <a:t>Early and Late Latin: Continuity or Change?</a:t>
            </a:r>
            <a:r>
              <a:rPr lang="en-GB" sz="1400" dirty="0"/>
              <a:t> Cambridge, 390-419</a:t>
            </a:r>
          </a:p>
          <a:p>
            <a:pPr marL="0" indent="0">
              <a:buNone/>
            </a:pPr>
            <a:r>
              <a:rPr lang="en-GB" sz="1400" dirty="0"/>
              <a:t>Buck, Carl D. (1928) </a:t>
            </a:r>
            <a:r>
              <a:rPr lang="en-GB" sz="1400" i="1" dirty="0"/>
              <a:t>Grammar of Oscan and Umbrian</a:t>
            </a:r>
            <a:r>
              <a:rPr lang="en-GB" sz="1400" dirty="0"/>
              <a:t>, Boston</a:t>
            </a:r>
          </a:p>
          <a:p>
            <a:pPr marL="0" indent="0">
              <a:buNone/>
            </a:pPr>
            <a:r>
              <a:rPr lang="en-GB" sz="1400" dirty="0"/>
              <a:t>Crawford, Michael et al. (2011) </a:t>
            </a:r>
            <a:r>
              <a:rPr lang="en-GB" sz="1400" i="1" dirty="0"/>
              <a:t>Imagines </a:t>
            </a:r>
            <a:r>
              <a:rPr lang="en-GB" sz="1400" i="1" dirty="0" err="1"/>
              <a:t>Italicae</a:t>
            </a:r>
            <a:r>
              <a:rPr lang="en-GB" sz="1400" dirty="0"/>
              <a:t>, Oxford</a:t>
            </a:r>
          </a:p>
          <a:p>
            <a:pPr marL="0" indent="0">
              <a:buNone/>
            </a:pPr>
            <a:r>
              <a:rPr lang="en-US" sz="1400" dirty="0" err="1"/>
              <a:t>Dupraz</a:t>
            </a:r>
            <a:r>
              <a:rPr lang="en-US" sz="1400" dirty="0"/>
              <a:t>, Emmanuel (2009) </a:t>
            </a:r>
            <a:r>
              <a:rPr lang="en-US" sz="1400" dirty="0" err="1"/>
              <a:t>Stratégies</a:t>
            </a:r>
            <a:r>
              <a:rPr lang="en-US" sz="1400" dirty="0"/>
              <a:t> de </a:t>
            </a:r>
            <a:r>
              <a:rPr lang="en-US" sz="1400" dirty="0" err="1"/>
              <a:t>relativisation</a:t>
            </a:r>
            <a:r>
              <a:rPr lang="en-US" sz="1400" dirty="0"/>
              <a:t> dans les </a:t>
            </a:r>
            <a:r>
              <a:rPr lang="en-US" sz="1400" dirty="0" err="1"/>
              <a:t>langues</a:t>
            </a:r>
            <a:r>
              <a:rPr lang="en-US" sz="1400" dirty="0"/>
              <a:t> </a:t>
            </a:r>
            <a:r>
              <a:rPr lang="en-US" sz="1400" dirty="0" err="1"/>
              <a:t>sabelliques</a:t>
            </a:r>
            <a:r>
              <a:rPr lang="en-US" sz="1400" dirty="0"/>
              <a:t>. </a:t>
            </a:r>
            <a:r>
              <a:rPr lang="en-US" sz="1400" i="1" dirty="0"/>
              <a:t>Bulletin de la Société de </a:t>
            </a:r>
            <a:r>
              <a:rPr lang="en-US" sz="1400" i="1" dirty="0" err="1"/>
              <a:t>Linguistique</a:t>
            </a:r>
            <a:r>
              <a:rPr lang="en-US" sz="1400" i="1" dirty="0"/>
              <a:t> de Paris</a:t>
            </a:r>
            <a:r>
              <a:rPr lang="en-US" sz="1400" dirty="0"/>
              <a:t> 104, 215–58</a:t>
            </a:r>
            <a:endParaRPr lang="en-GB" sz="1400" dirty="0"/>
          </a:p>
          <a:p>
            <a:pPr marL="0" indent="0">
              <a:buNone/>
            </a:pPr>
            <a:r>
              <a:rPr lang="en-GB" sz="1400" dirty="0" err="1"/>
              <a:t>Dupraz</a:t>
            </a:r>
            <a:r>
              <a:rPr lang="en-GB" sz="1400" dirty="0"/>
              <a:t>, </a:t>
            </a:r>
            <a:r>
              <a:rPr lang="en-US" sz="1400" dirty="0"/>
              <a:t>Emmanuel </a:t>
            </a:r>
            <a:r>
              <a:rPr lang="en-GB" sz="1400" dirty="0"/>
              <a:t>(2011) </a:t>
            </a:r>
            <a:r>
              <a:rPr lang="en-GB" sz="1400" i="1" dirty="0"/>
              <a:t>Sabellian demonstratives: forms and functions</a:t>
            </a:r>
            <a:r>
              <a:rPr lang="en-GB" sz="1400" dirty="0"/>
              <a:t>. Leiden / Boston</a:t>
            </a:r>
          </a:p>
          <a:p>
            <a:pPr marL="0" indent="0">
              <a:buNone/>
            </a:pPr>
            <a:r>
              <a:rPr lang="en-US" sz="1400" dirty="0" err="1"/>
              <a:t>Halla-aho</a:t>
            </a:r>
            <a:r>
              <a:rPr lang="en-US" sz="1400" dirty="0"/>
              <a:t>, </a:t>
            </a:r>
            <a:r>
              <a:rPr lang="en-US" sz="1400" dirty="0" err="1"/>
              <a:t>Hilla</a:t>
            </a:r>
            <a:r>
              <a:rPr lang="en-US" sz="1400" dirty="0"/>
              <a:t> (2016) Left-detached constructions from early to late Latin. In Adams &amp; Vincent, 367-389</a:t>
            </a:r>
            <a:endParaRPr lang="en-GB" sz="1400" dirty="0"/>
          </a:p>
          <a:p>
            <a:pPr marL="0" indent="0">
              <a:buNone/>
            </a:pPr>
            <a:r>
              <a:rPr lang="en-US" sz="1400" dirty="0" err="1"/>
              <a:t>Halla-aho</a:t>
            </a:r>
            <a:r>
              <a:rPr lang="en-US" sz="1400" dirty="0"/>
              <a:t>, </a:t>
            </a:r>
            <a:r>
              <a:rPr lang="en-US" sz="1400" dirty="0" err="1"/>
              <a:t>Hilla</a:t>
            </a:r>
            <a:r>
              <a:rPr lang="en-US" sz="1400" dirty="0"/>
              <a:t> (2018) </a:t>
            </a:r>
            <a:r>
              <a:rPr lang="en-GB" sz="1400" i="1" dirty="0"/>
              <a:t>Left-dislocation in Republican Latin.</a:t>
            </a:r>
            <a:r>
              <a:rPr lang="en-GB" sz="1400" dirty="0"/>
              <a:t> (Amsterdam Studies in Classical Philology 28). Leiden </a:t>
            </a:r>
          </a:p>
          <a:p>
            <a:pPr marL="0" indent="0">
              <a:buNone/>
            </a:pPr>
            <a:r>
              <a:rPr lang="en-GB" sz="1400" dirty="0"/>
              <a:t>McDonald, Katherine (2012) The Testament of </a:t>
            </a:r>
            <a:r>
              <a:rPr lang="en-GB" sz="1400" dirty="0" err="1"/>
              <a:t>Vibius</a:t>
            </a:r>
            <a:r>
              <a:rPr lang="en-GB" sz="1400" dirty="0"/>
              <a:t> </a:t>
            </a:r>
            <a:r>
              <a:rPr lang="en-GB" sz="1400" dirty="0" err="1"/>
              <a:t>Adiranus</a:t>
            </a:r>
            <a:r>
              <a:rPr lang="en-GB" sz="1400" dirty="0"/>
              <a:t>. </a:t>
            </a:r>
            <a:r>
              <a:rPr lang="en-GB" sz="1400" i="1" dirty="0"/>
              <a:t>Journal of Roman Studies</a:t>
            </a:r>
            <a:r>
              <a:rPr lang="en-GB" sz="1400" dirty="0"/>
              <a:t> 102, 40-55</a:t>
            </a:r>
          </a:p>
          <a:p>
            <a:pPr marL="0" indent="0">
              <a:buNone/>
            </a:pPr>
            <a:r>
              <a:rPr lang="en-GB" sz="1400" dirty="0"/>
              <a:t>McDonald, Katherine (2022) </a:t>
            </a:r>
            <a:r>
              <a:rPr lang="en-GB" sz="1400" i="1" dirty="0"/>
              <a:t>Italy before Rome: A Sourcebook</a:t>
            </a:r>
            <a:r>
              <a:rPr lang="en-GB" sz="1400" dirty="0"/>
              <a:t>. Abingdon / New York</a:t>
            </a:r>
          </a:p>
          <a:p>
            <a:pPr marL="0" indent="0">
              <a:buNone/>
            </a:pPr>
            <a:r>
              <a:rPr lang="en-GB" sz="1400" dirty="0"/>
              <a:t>Pinkster, Harm (2021) </a:t>
            </a:r>
            <a:r>
              <a:rPr lang="en-GB" sz="1400" i="1" dirty="0"/>
              <a:t>The Oxford Latin Syntax. Volume II</a:t>
            </a:r>
            <a:r>
              <a:rPr lang="en-GB" sz="1400" dirty="0"/>
              <a:t>, Oxford</a:t>
            </a:r>
          </a:p>
          <a:p>
            <a:pPr marL="0" indent="0">
              <a:buNone/>
            </a:pPr>
            <a:r>
              <a:rPr lang="en-US" sz="1400" dirty="0"/>
              <a:t>Probert, </a:t>
            </a:r>
            <a:r>
              <a:rPr lang="en-US" sz="1400" dirty="0" err="1"/>
              <a:t>Philomen</a:t>
            </a:r>
            <a:r>
              <a:rPr lang="en-US" sz="1400" dirty="0"/>
              <a:t>, &amp; Eleanor Dickey (2016) Six notes on Latin correlatives. In Adams &amp; Vincent, 390-419.</a:t>
            </a:r>
            <a:endParaRPr lang="en-GB" sz="1400" dirty="0"/>
          </a:p>
          <a:p>
            <a:pPr marL="0" indent="0">
              <a:buNone/>
            </a:pPr>
            <a:r>
              <a:rPr lang="en-GB" sz="1400" dirty="0" err="1"/>
              <a:t>Väänänen</a:t>
            </a:r>
            <a:r>
              <a:rPr lang="en-GB" sz="1400" dirty="0"/>
              <a:t>, </a:t>
            </a:r>
            <a:r>
              <a:rPr lang="en-GB" sz="1400" dirty="0" err="1"/>
              <a:t>Veikko</a:t>
            </a:r>
            <a:r>
              <a:rPr lang="en-GB" sz="1400" dirty="0"/>
              <a:t> (1981) </a:t>
            </a:r>
            <a:r>
              <a:rPr lang="en-GB" sz="1400" i="1" dirty="0"/>
              <a:t>Introduction au </a:t>
            </a:r>
            <a:r>
              <a:rPr lang="en-GB" sz="1400" i="1" dirty="0" err="1"/>
              <a:t>latin</a:t>
            </a:r>
            <a:r>
              <a:rPr lang="en-GB" sz="1400" i="1" dirty="0"/>
              <a:t> </a:t>
            </a:r>
            <a:r>
              <a:rPr lang="en-GB" sz="1400" i="1" dirty="0" err="1"/>
              <a:t>vulgaire</a:t>
            </a:r>
            <a:r>
              <a:rPr lang="en-GB" sz="1400" dirty="0"/>
              <a:t>, 3</a:t>
            </a:r>
            <a:r>
              <a:rPr lang="en-GB" sz="1400" baseline="30000" dirty="0"/>
              <a:t>rd</a:t>
            </a:r>
            <a:r>
              <a:rPr lang="en-GB" sz="1400" dirty="0"/>
              <a:t> ed. Paris </a:t>
            </a:r>
          </a:p>
          <a:p>
            <a:pPr marL="0" indent="0">
              <a:buNone/>
            </a:pPr>
            <a:r>
              <a:rPr lang="en-GB" sz="1400" dirty="0"/>
              <a:t>Vetter, Emil (1953) </a:t>
            </a:r>
            <a:r>
              <a:rPr lang="en-GB" sz="1400" i="1" dirty="0" err="1"/>
              <a:t>Handbuch</a:t>
            </a:r>
            <a:r>
              <a:rPr lang="en-GB" sz="1400" i="1" dirty="0"/>
              <a:t> der </a:t>
            </a:r>
            <a:r>
              <a:rPr lang="en-GB" sz="1400" i="1" dirty="0" err="1"/>
              <a:t>italischen</a:t>
            </a:r>
            <a:r>
              <a:rPr lang="en-GB" sz="1400" i="1" dirty="0"/>
              <a:t> </a:t>
            </a:r>
            <a:r>
              <a:rPr lang="en-GB" sz="1400" i="1" dirty="0" err="1"/>
              <a:t>Dialekte</a:t>
            </a:r>
            <a:r>
              <a:rPr lang="en-GB" sz="1400" dirty="0"/>
              <a:t>, Heidelberg</a:t>
            </a:r>
          </a:p>
          <a:p>
            <a:pPr marL="0" indent="0">
              <a:buNone/>
            </a:pPr>
            <a:r>
              <a:rPr lang="en-GB" sz="1400" dirty="0"/>
              <a:t>Watkins, Calvert (1995) </a:t>
            </a:r>
            <a:r>
              <a:rPr lang="en-GB" sz="1400" i="1" dirty="0"/>
              <a:t>How to Kill a Dragon: Aspects of Indo-European Poetics, </a:t>
            </a:r>
            <a:r>
              <a:rPr lang="en-GB" sz="1400" dirty="0"/>
              <a:t>Oxford</a:t>
            </a:r>
          </a:p>
          <a:p>
            <a:pPr marL="0" indent="0">
              <a:buNone/>
            </a:pPr>
            <a:r>
              <a:rPr lang="en-GB" sz="1400" dirty="0" err="1"/>
              <a:t>Zair</a:t>
            </a:r>
            <a:r>
              <a:rPr lang="en-GB" sz="1400" dirty="0"/>
              <a:t>, Nicholas (2016) </a:t>
            </a:r>
            <a:r>
              <a:rPr lang="en-GB" sz="1400" i="1" dirty="0"/>
              <a:t>Oscan in the Greek Alphabet</a:t>
            </a:r>
            <a:r>
              <a:rPr lang="en-GB" sz="1400" dirty="0"/>
              <a:t>, Cambridge</a:t>
            </a:r>
          </a:p>
          <a:p>
            <a:pPr marL="0" indent="0">
              <a:buNone/>
            </a:pPr>
            <a:r>
              <a:rPr lang="en-GB" sz="1400" dirty="0" err="1"/>
              <a:t>Zamponi</a:t>
            </a:r>
            <a:r>
              <a:rPr lang="en-GB" sz="1400" dirty="0"/>
              <a:t>, Raoul (2021) </a:t>
            </a:r>
            <a:r>
              <a:rPr lang="en-GB" sz="1400" i="1" dirty="0"/>
              <a:t>South </a:t>
            </a:r>
            <a:r>
              <a:rPr lang="en-GB" sz="1400" i="1" dirty="0" err="1"/>
              <a:t>Picene</a:t>
            </a:r>
            <a:r>
              <a:rPr lang="en-GB" sz="1400" dirty="0"/>
              <a:t>, London</a:t>
            </a:r>
          </a:p>
          <a:p>
            <a:pPr marL="0" indent="0">
              <a:buNone/>
            </a:pPr>
            <a:endParaRPr lang="en-US" dirty="0"/>
          </a:p>
        </p:txBody>
      </p:sp>
    </p:spTree>
    <p:extLst>
      <p:ext uri="{BB962C8B-B14F-4D97-AF65-F5344CB8AC3E}">
        <p14:creationId xmlns:p14="http://schemas.microsoft.com/office/powerpoint/2010/main" val="810820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942F-1307-F073-FD11-AA86E8A84E4A}"/>
              </a:ext>
            </a:extLst>
          </p:cNvPr>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Pompei 24  ST Po 3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Testament of </a:t>
            </a:r>
            <a:r>
              <a:rPr lang="en-US" sz="3200" dirty="0" err="1">
                <a:latin typeface="Calibri" panose="020F0502020204030204" pitchFamily="34" charset="0"/>
                <a:cs typeface="Calibri" panose="020F0502020204030204" pitchFamily="34" charset="0"/>
              </a:rPr>
              <a:t>Vibis</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Aadirans</a:t>
            </a:r>
            <a:endParaRPr lang="en-US" sz="3200" dirty="0"/>
          </a:p>
        </p:txBody>
      </p:sp>
      <p:sp>
        <p:nvSpPr>
          <p:cNvPr id="3" name="Content Placeholder 2">
            <a:extLst>
              <a:ext uri="{FF2B5EF4-FFF2-40B4-BE49-F238E27FC236}">
                <a16:creationId xmlns:a16="http://schemas.microsoft.com/office/drawing/2014/main" id="{753B6ACD-1208-3E1C-6205-552C914EF9F5}"/>
              </a:ext>
            </a:extLst>
          </p:cNvPr>
          <p:cNvSpPr>
            <a:spLocks noGrp="1"/>
          </p:cNvSpPr>
          <p:nvPr>
            <p:ph sz="half" idx="1"/>
          </p:nvPr>
        </p:nvSpPr>
        <p:spPr/>
        <p:txBody>
          <a:bodyPr/>
          <a:lstStyle/>
          <a:p>
            <a:pPr marL="0" indent="0">
              <a:buNone/>
            </a:pPr>
            <a:r>
              <a:rPr lang="en-GB" sz="1800" b="1" dirty="0"/>
              <a:t>v(</a:t>
            </a:r>
            <a:r>
              <a:rPr lang="en-GB" sz="1800" b="1" dirty="0" err="1"/>
              <a:t>iíbis</a:t>
            </a:r>
            <a:r>
              <a:rPr lang="en-GB" sz="1800" b="1" dirty="0"/>
              <a:t>). </a:t>
            </a:r>
            <a:r>
              <a:rPr lang="en-GB" sz="1800" b="1" dirty="0" err="1"/>
              <a:t>aadirans</a:t>
            </a:r>
            <a:r>
              <a:rPr lang="en-GB" sz="1800" b="1" dirty="0"/>
              <a:t>. v(</a:t>
            </a:r>
            <a:r>
              <a:rPr lang="en-GB" sz="1800" b="1" dirty="0" err="1"/>
              <a:t>iíbieís</a:t>
            </a:r>
            <a:r>
              <a:rPr lang="en-GB" sz="1800" b="1" dirty="0"/>
              <a:t>). 	 	</a:t>
            </a:r>
            <a:r>
              <a:rPr lang="en-GB" sz="1800" b="1" u="sng" dirty="0" err="1"/>
              <a:t>eítiuvam</a:t>
            </a:r>
            <a:r>
              <a:rPr lang="en-GB" sz="1800" b="1" u="sng" dirty="0"/>
              <a:t>. </a:t>
            </a:r>
            <a:r>
              <a:rPr lang="en-GB" sz="1800" b="1" u="sng" dirty="0" err="1"/>
              <a:t>paam</a:t>
            </a:r>
            <a:r>
              <a:rPr lang="en-GB" sz="1800" b="1" u="sng" dirty="0"/>
              <a:t>/</a:t>
            </a:r>
            <a:endParaRPr lang="en-GB" sz="1800" u="sng" dirty="0"/>
          </a:p>
          <a:p>
            <a:pPr marL="0" indent="0">
              <a:buNone/>
            </a:pPr>
            <a:r>
              <a:rPr lang="en-GB" sz="1800" b="1" dirty="0" err="1"/>
              <a:t>vereiiaí</a:t>
            </a:r>
            <a:r>
              <a:rPr lang="en-GB" sz="1800" b="1" dirty="0"/>
              <a:t>. </a:t>
            </a:r>
            <a:r>
              <a:rPr lang="en-GB" sz="1800" b="1" dirty="0" err="1"/>
              <a:t>púmpaiianaí</a:t>
            </a:r>
            <a:r>
              <a:rPr lang="en-GB" sz="1800" b="1" dirty="0"/>
              <a:t>. 	</a:t>
            </a:r>
            <a:r>
              <a:rPr lang="en-GB" sz="1800" b="1" dirty="0" err="1"/>
              <a:t>trístaa</a:t>
            </a:r>
            <a:r>
              <a:rPr lang="en-GB" sz="1800" b="1" dirty="0"/>
              <a:t>/</a:t>
            </a:r>
            <a:r>
              <a:rPr lang="en-GB" sz="1800" b="1" dirty="0" err="1"/>
              <a:t>mentud</a:t>
            </a:r>
            <a:r>
              <a:rPr lang="en-GB" sz="1800" b="1" dirty="0"/>
              <a:t>.</a:t>
            </a:r>
            <a:endParaRPr lang="en-GB" sz="1800" dirty="0"/>
          </a:p>
          <a:p>
            <a:pPr marL="0" indent="0">
              <a:buNone/>
            </a:pPr>
            <a:r>
              <a:rPr lang="en-GB" sz="1800" b="1" dirty="0" err="1"/>
              <a:t>deded</a:t>
            </a:r>
            <a:r>
              <a:rPr lang="en-GB" sz="1800" b="1" dirty="0"/>
              <a:t>. </a:t>
            </a:r>
            <a:r>
              <a:rPr lang="en-GB" sz="1800" b="1" u="sng" dirty="0" err="1"/>
              <a:t>eísak</a:t>
            </a:r>
            <a:r>
              <a:rPr lang="en-GB" sz="1800" b="1" u="sng" dirty="0"/>
              <a:t>. </a:t>
            </a:r>
            <a:r>
              <a:rPr lang="en-GB" sz="1800" b="1" u="sng" dirty="0" err="1"/>
              <a:t>eítiuvad</a:t>
            </a:r>
            <a:r>
              <a:rPr lang="en-GB" sz="1800" b="1" u="sng" dirty="0"/>
              <a:t> /</a:t>
            </a:r>
            <a:endParaRPr lang="en-GB" sz="1800" u="sng" dirty="0"/>
          </a:p>
          <a:p>
            <a:pPr marL="0" indent="0">
              <a:buNone/>
            </a:pPr>
            <a:r>
              <a:rPr lang="en-GB" sz="1800" b="1" dirty="0"/>
              <a:t>v(</a:t>
            </a:r>
            <a:r>
              <a:rPr lang="en-GB" sz="1800" b="1" dirty="0" err="1"/>
              <a:t>iíbis</a:t>
            </a:r>
            <a:r>
              <a:rPr lang="en-GB" sz="1800" b="1" dirty="0"/>
              <a:t>). </a:t>
            </a:r>
            <a:r>
              <a:rPr lang="en-GB" sz="1800" b="1" dirty="0" err="1"/>
              <a:t>viínikiís</a:t>
            </a:r>
            <a:r>
              <a:rPr lang="en-GB" sz="1800" b="1" dirty="0"/>
              <a:t>. m(a)r(</a:t>
            </a:r>
            <a:r>
              <a:rPr lang="en-GB" sz="1800" b="1" dirty="0" err="1"/>
              <a:t>aheis</a:t>
            </a:r>
            <a:r>
              <a:rPr lang="en-GB" sz="1800" b="1" dirty="0"/>
              <a:t>). 	</a:t>
            </a:r>
            <a:r>
              <a:rPr lang="en-GB" sz="1800" b="1" dirty="0" err="1"/>
              <a:t>kvaísstur</a:t>
            </a:r>
            <a:r>
              <a:rPr lang="en-GB" sz="1800" b="1" dirty="0"/>
              <a:t>. pump/</a:t>
            </a:r>
            <a:r>
              <a:rPr lang="en-GB" sz="1800" b="1" dirty="0" err="1"/>
              <a:t>aiians</a:t>
            </a:r>
            <a:r>
              <a:rPr lang="en-GB" sz="1800" b="1" dirty="0"/>
              <a:t>.</a:t>
            </a:r>
            <a:endParaRPr lang="en-GB" sz="1800" dirty="0"/>
          </a:p>
          <a:p>
            <a:pPr marL="0" indent="0">
              <a:buNone/>
            </a:pPr>
            <a:r>
              <a:rPr lang="en-GB" sz="1800" b="1" dirty="0" err="1"/>
              <a:t>trííbúm</a:t>
            </a:r>
            <a:r>
              <a:rPr lang="en-GB" sz="1800" b="1" dirty="0"/>
              <a:t>. </a:t>
            </a:r>
            <a:r>
              <a:rPr lang="en-GB" sz="1800" b="1" dirty="0" err="1"/>
              <a:t>ekak</a:t>
            </a:r>
            <a:r>
              <a:rPr lang="en-GB" sz="1800" b="1" dirty="0"/>
              <a:t>. </a:t>
            </a:r>
            <a:r>
              <a:rPr lang="en-GB" sz="1800" b="1" dirty="0" err="1"/>
              <a:t>kúmben</a:t>
            </a:r>
            <a:r>
              <a:rPr lang="en-GB" sz="1800" b="1" dirty="0"/>
              <a:t>/</a:t>
            </a:r>
            <a:r>
              <a:rPr lang="en-GB" sz="1800" b="1" dirty="0" err="1"/>
              <a:t>nieís</a:t>
            </a:r>
            <a:r>
              <a:rPr lang="en-GB" sz="1800" b="1" dirty="0"/>
              <a:t>.</a:t>
            </a:r>
            <a:endParaRPr lang="en-GB" sz="1800" dirty="0"/>
          </a:p>
          <a:p>
            <a:pPr marL="0" indent="0">
              <a:buNone/>
            </a:pPr>
            <a:r>
              <a:rPr lang="en-GB" sz="1800" b="1" dirty="0" err="1"/>
              <a:t>tanginud</a:t>
            </a:r>
            <a:r>
              <a:rPr lang="en-GB" sz="1800" b="1" dirty="0"/>
              <a:t>. </a:t>
            </a:r>
            <a:r>
              <a:rPr lang="en-GB" sz="1800" b="1" dirty="0" err="1"/>
              <a:t>úpsannam</a:t>
            </a:r>
            <a:r>
              <a:rPr lang="en-GB" sz="1800" b="1" dirty="0"/>
              <a:t> /</a:t>
            </a:r>
            <a:endParaRPr lang="en-GB" sz="1800" dirty="0"/>
          </a:p>
          <a:p>
            <a:pPr marL="0" indent="0">
              <a:buNone/>
            </a:pPr>
            <a:r>
              <a:rPr lang="en-GB" sz="1800" b="1" dirty="0" err="1"/>
              <a:t>deded</a:t>
            </a:r>
            <a:r>
              <a:rPr lang="en-GB" sz="1800" b="1" dirty="0"/>
              <a:t>. </a:t>
            </a:r>
            <a:r>
              <a:rPr lang="en-GB" sz="1800" b="1" dirty="0" err="1"/>
              <a:t>ísídum</a:t>
            </a:r>
            <a:r>
              <a:rPr lang="en-GB" sz="1800" b="1" dirty="0"/>
              <a:t>. </a:t>
            </a:r>
            <a:r>
              <a:rPr lang="en-GB" sz="1800" b="1" dirty="0" err="1"/>
              <a:t>prúfatted</a:t>
            </a:r>
            <a:r>
              <a:rPr lang="en-GB" sz="1800" dirty="0"/>
              <a:t> </a:t>
            </a:r>
            <a:endParaRPr lang="en-US" sz="1800" dirty="0"/>
          </a:p>
        </p:txBody>
      </p:sp>
      <p:sp>
        <p:nvSpPr>
          <p:cNvPr id="4" name="Content Placeholder 3">
            <a:extLst>
              <a:ext uri="{FF2B5EF4-FFF2-40B4-BE49-F238E27FC236}">
                <a16:creationId xmlns:a16="http://schemas.microsoft.com/office/drawing/2014/main" id="{2E47E820-FD8B-2C43-9BFD-60E5CCD9721A}"/>
              </a:ext>
            </a:extLst>
          </p:cNvPr>
          <p:cNvSpPr>
            <a:spLocks noGrp="1"/>
          </p:cNvSpPr>
          <p:nvPr>
            <p:ph sz="half" idx="2"/>
          </p:nvPr>
        </p:nvSpPr>
        <p:spPr/>
        <p:txBody>
          <a:bodyPr/>
          <a:lstStyle/>
          <a:p>
            <a:endParaRPr lang="en-GB" sz="1800" dirty="0"/>
          </a:p>
          <a:p>
            <a:pPr marL="0" indent="0">
              <a:buNone/>
            </a:pPr>
            <a:r>
              <a:rPr lang="en-GB" sz="1800" dirty="0"/>
              <a:t>1) relative clause preposed</a:t>
            </a:r>
            <a:br>
              <a:rPr lang="en-GB" sz="1800" dirty="0"/>
            </a:br>
            <a:endParaRPr lang="en-GB" sz="1800" dirty="0"/>
          </a:p>
          <a:p>
            <a:pPr>
              <a:buAutoNum type="arabicParenR" startAt="2"/>
            </a:pPr>
            <a:r>
              <a:rPr lang="en-GB" sz="1800" dirty="0"/>
              <a:t> </a:t>
            </a:r>
            <a:r>
              <a:rPr lang="en-GB" sz="1800" b="1" dirty="0" err="1"/>
              <a:t>eítiuvam</a:t>
            </a:r>
            <a:r>
              <a:rPr lang="en-GB" sz="1800" i="1" dirty="0"/>
              <a:t> </a:t>
            </a:r>
            <a:r>
              <a:rPr lang="en-GB" sz="1800" dirty="0"/>
              <a:t>(</a:t>
            </a:r>
            <a:r>
              <a:rPr lang="en-GB" sz="1800" i="1" dirty="0" err="1"/>
              <a:t>pecuniam</a:t>
            </a:r>
            <a:r>
              <a:rPr lang="en-GB" sz="1800" dirty="0"/>
              <a:t>)</a:t>
            </a:r>
            <a:r>
              <a:rPr lang="en-GB" sz="1800" i="1" dirty="0"/>
              <a:t> </a:t>
            </a:r>
            <a:r>
              <a:rPr lang="en-GB" sz="1800" dirty="0"/>
              <a:t>both in relative clause and in matrix clause, accompanied by correlative pronoun </a:t>
            </a:r>
            <a:r>
              <a:rPr lang="en-GB" sz="1800" b="1" dirty="0" err="1"/>
              <a:t>eísak</a:t>
            </a:r>
            <a:r>
              <a:rPr lang="en-GB" sz="1800" b="1" dirty="0"/>
              <a:t> (</a:t>
            </a:r>
            <a:r>
              <a:rPr lang="en-GB" sz="1800" i="1" dirty="0" err="1"/>
              <a:t>ea</a:t>
            </a:r>
            <a:r>
              <a:rPr lang="en-GB" sz="1800" dirty="0"/>
              <a:t>)</a:t>
            </a:r>
            <a:br>
              <a:rPr lang="en-GB" sz="1800" dirty="0"/>
            </a:br>
            <a:endParaRPr lang="en-GB" sz="1800" dirty="0"/>
          </a:p>
          <a:p>
            <a:pPr marL="0" indent="0">
              <a:buNone/>
            </a:pPr>
            <a:r>
              <a:rPr lang="en-GB" sz="1800" dirty="0"/>
              <a:t>3) so-called </a:t>
            </a:r>
            <a:r>
              <a:rPr lang="en-GB" sz="1800" i="1" dirty="0" err="1"/>
              <a:t>attractio</a:t>
            </a:r>
            <a:r>
              <a:rPr lang="en-GB" sz="1800" i="1" dirty="0"/>
              <a:t> </a:t>
            </a:r>
            <a:r>
              <a:rPr lang="en-GB" sz="1800" i="1" dirty="0" err="1"/>
              <a:t>inversa</a:t>
            </a:r>
            <a:r>
              <a:rPr lang="en-GB" sz="1800" dirty="0"/>
              <a:t> </a:t>
            </a:r>
            <a:endParaRPr lang="en-US" sz="1800" dirty="0"/>
          </a:p>
        </p:txBody>
      </p:sp>
    </p:spTree>
    <p:extLst>
      <p:ext uri="{BB962C8B-B14F-4D97-AF65-F5344CB8AC3E}">
        <p14:creationId xmlns:p14="http://schemas.microsoft.com/office/powerpoint/2010/main" val="1337130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942F-1307-F073-FD11-AA86E8A84E4A}"/>
              </a:ext>
            </a:extLst>
          </p:cNvPr>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Pompei 24  ST Po 3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Testament of </a:t>
            </a:r>
            <a:r>
              <a:rPr lang="en-US" sz="3200" dirty="0" err="1">
                <a:latin typeface="Calibri" panose="020F0502020204030204" pitchFamily="34" charset="0"/>
                <a:cs typeface="Calibri" panose="020F0502020204030204" pitchFamily="34" charset="0"/>
              </a:rPr>
              <a:t>Vibis</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Aadirans</a:t>
            </a:r>
            <a:endParaRPr lang="en-US" sz="3200" dirty="0"/>
          </a:p>
        </p:txBody>
      </p:sp>
      <p:sp>
        <p:nvSpPr>
          <p:cNvPr id="3" name="Content Placeholder 2">
            <a:extLst>
              <a:ext uri="{FF2B5EF4-FFF2-40B4-BE49-F238E27FC236}">
                <a16:creationId xmlns:a16="http://schemas.microsoft.com/office/drawing/2014/main" id="{753B6ACD-1208-3E1C-6205-552C914EF9F5}"/>
              </a:ext>
            </a:extLst>
          </p:cNvPr>
          <p:cNvSpPr>
            <a:spLocks noGrp="1"/>
          </p:cNvSpPr>
          <p:nvPr>
            <p:ph sz="half" idx="1"/>
          </p:nvPr>
        </p:nvSpPr>
        <p:spPr/>
        <p:txBody>
          <a:bodyPr/>
          <a:lstStyle/>
          <a:p>
            <a:pPr marL="0" indent="0">
              <a:buNone/>
            </a:pPr>
            <a:r>
              <a:rPr lang="en-GB" sz="1800" b="1" dirty="0"/>
              <a:t>v(</a:t>
            </a:r>
            <a:r>
              <a:rPr lang="en-GB" sz="1800" b="1" dirty="0" err="1"/>
              <a:t>iíbis</a:t>
            </a:r>
            <a:r>
              <a:rPr lang="en-GB" sz="1800" b="1" dirty="0"/>
              <a:t>). </a:t>
            </a:r>
            <a:r>
              <a:rPr lang="en-GB" sz="1800" b="1" dirty="0" err="1"/>
              <a:t>aadirans</a:t>
            </a:r>
            <a:r>
              <a:rPr lang="en-GB" sz="1800" b="1" dirty="0"/>
              <a:t>. v(</a:t>
            </a:r>
            <a:r>
              <a:rPr lang="en-GB" sz="1800" b="1" dirty="0" err="1"/>
              <a:t>iíbieís</a:t>
            </a:r>
            <a:r>
              <a:rPr lang="en-GB" sz="1800" b="1" dirty="0"/>
              <a:t>). 	 	</a:t>
            </a:r>
            <a:r>
              <a:rPr lang="en-GB" sz="1800" b="1" u="sng" dirty="0" err="1"/>
              <a:t>eítiuvam</a:t>
            </a:r>
            <a:r>
              <a:rPr lang="en-GB" sz="1800" b="1" u="sng" dirty="0"/>
              <a:t>. </a:t>
            </a:r>
            <a:r>
              <a:rPr lang="en-GB" sz="1800" b="1" u="sng" dirty="0" err="1"/>
              <a:t>paam</a:t>
            </a:r>
            <a:r>
              <a:rPr lang="en-GB" sz="1800" b="1" u="sng" dirty="0"/>
              <a:t>/</a:t>
            </a:r>
            <a:endParaRPr lang="en-GB" sz="1800" u="sng" dirty="0"/>
          </a:p>
          <a:p>
            <a:pPr marL="0" indent="0">
              <a:buNone/>
            </a:pPr>
            <a:r>
              <a:rPr lang="en-GB" sz="1800" b="1" dirty="0" err="1"/>
              <a:t>vereiiaí</a:t>
            </a:r>
            <a:r>
              <a:rPr lang="en-GB" sz="1800" b="1" dirty="0"/>
              <a:t>. </a:t>
            </a:r>
            <a:r>
              <a:rPr lang="en-GB" sz="1800" b="1" dirty="0" err="1"/>
              <a:t>púmpaiianaí</a:t>
            </a:r>
            <a:r>
              <a:rPr lang="en-GB" sz="1800" b="1" dirty="0"/>
              <a:t>. 	</a:t>
            </a:r>
            <a:r>
              <a:rPr lang="en-GB" sz="1800" b="1" dirty="0" err="1"/>
              <a:t>trístaa</a:t>
            </a:r>
            <a:r>
              <a:rPr lang="en-GB" sz="1800" b="1" dirty="0"/>
              <a:t>/</a:t>
            </a:r>
            <a:r>
              <a:rPr lang="en-GB" sz="1800" b="1" dirty="0" err="1"/>
              <a:t>mentud</a:t>
            </a:r>
            <a:r>
              <a:rPr lang="en-GB" sz="1800" b="1" dirty="0"/>
              <a:t>.</a:t>
            </a:r>
            <a:endParaRPr lang="en-GB" sz="1800" dirty="0"/>
          </a:p>
          <a:p>
            <a:pPr marL="0" indent="0">
              <a:buNone/>
            </a:pPr>
            <a:r>
              <a:rPr lang="en-GB" sz="1800" b="1" dirty="0" err="1"/>
              <a:t>deded</a:t>
            </a:r>
            <a:r>
              <a:rPr lang="en-GB" sz="1800" b="1" dirty="0"/>
              <a:t>. </a:t>
            </a:r>
            <a:r>
              <a:rPr lang="en-GB" sz="1800" b="1" u="sng" dirty="0" err="1"/>
              <a:t>eísak</a:t>
            </a:r>
            <a:r>
              <a:rPr lang="en-GB" sz="1800" b="1" u="sng" dirty="0"/>
              <a:t>. </a:t>
            </a:r>
            <a:r>
              <a:rPr lang="en-GB" sz="1800" b="1" u="sng" dirty="0" err="1"/>
              <a:t>eítiuvad</a:t>
            </a:r>
            <a:r>
              <a:rPr lang="en-GB" sz="1800" b="1" u="sng" dirty="0"/>
              <a:t> /</a:t>
            </a:r>
            <a:endParaRPr lang="en-GB" sz="1800" u="sng" dirty="0"/>
          </a:p>
          <a:p>
            <a:pPr marL="0" indent="0">
              <a:buNone/>
            </a:pPr>
            <a:r>
              <a:rPr lang="en-GB" sz="1800" b="1" dirty="0"/>
              <a:t>v(</a:t>
            </a:r>
            <a:r>
              <a:rPr lang="en-GB" sz="1800" b="1" dirty="0" err="1"/>
              <a:t>iíbis</a:t>
            </a:r>
            <a:r>
              <a:rPr lang="en-GB" sz="1800" b="1" dirty="0"/>
              <a:t>). </a:t>
            </a:r>
            <a:r>
              <a:rPr lang="en-GB" sz="1800" b="1" dirty="0" err="1"/>
              <a:t>viínikiís</a:t>
            </a:r>
            <a:r>
              <a:rPr lang="en-GB" sz="1800" b="1" dirty="0"/>
              <a:t>. m(a)r(</a:t>
            </a:r>
            <a:r>
              <a:rPr lang="en-GB" sz="1800" b="1" dirty="0" err="1"/>
              <a:t>aheis</a:t>
            </a:r>
            <a:r>
              <a:rPr lang="en-GB" sz="1800" b="1" dirty="0"/>
              <a:t>). 	</a:t>
            </a:r>
            <a:r>
              <a:rPr lang="en-GB" sz="1800" b="1" dirty="0" err="1"/>
              <a:t>kvaísstur</a:t>
            </a:r>
            <a:r>
              <a:rPr lang="en-GB" sz="1800" b="1" dirty="0"/>
              <a:t>. pump/</a:t>
            </a:r>
            <a:r>
              <a:rPr lang="en-GB" sz="1800" b="1" dirty="0" err="1"/>
              <a:t>aiians</a:t>
            </a:r>
            <a:r>
              <a:rPr lang="en-GB" sz="1800" b="1" dirty="0"/>
              <a:t>.</a:t>
            </a:r>
            <a:endParaRPr lang="en-GB" sz="1800" dirty="0"/>
          </a:p>
          <a:p>
            <a:pPr marL="0" indent="0">
              <a:buNone/>
            </a:pPr>
            <a:r>
              <a:rPr lang="en-GB" sz="1800" b="1" dirty="0" err="1"/>
              <a:t>trííbúm</a:t>
            </a:r>
            <a:r>
              <a:rPr lang="en-GB" sz="1800" b="1" dirty="0"/>
              <a:t>. </a:t>
            </a:r>
            <a:r>
              <a:rPr lang="en-GB" sz="1800" b="1" dirty="0" err="1"/>
              <a:t>ekak</a:t>
            </a:r>
            <a:r>
              <a:rPr lang="en-GB" sz="1800" b="1" dirty="0"/>
              <a:t>. </a:t>
            </a:r>
            <a:r>
              <a:rPr lang="en-GB" sz="1800" b="1" dirty="0" err="1"/>
              <a:t>kúmben</a:t>
            </a:r>
            <a:r>
              <a:rPr lang="en-GB" sz="1800" b="1" dirty="0"/>
              <a:t>/</a:t>
            </a:r>
            <a:r>
              <a:rPr lang="en-GB" sz="1800" b="1" dirty="0" err="1"/>
              <a:t>nieís</a:t>
            </a:r>
            <a:r>
              <a:rPr lang="en-GB" sz="1800" b="1" dirty="0"/>
              <a:t>.</a:t>
            </a:r>
            <a:endParaRPr lang="en-GB" sz="1800" dirty="0"/>
          </a:p>
          <a:p>
            <a:pPr marL="0" indent="0">
              <a:buNone/>
            </a:pPr>
            <a:r>
              <a:rPr lang="en-GB" sz="1800" b="1" dirty="0" err="1"/>
              <a:t>tanginud</a:t>
            </a:r>
            <a:r>
              <a:rPr lang="en-GB" sz="1800" b="1" dirty="0"/>
              <a:t>. </a:t>
            </a:r>
            <a:r>
              <a:rPr lang="en-GB" sz="1800" b="1" dirty="0" err="1"/>
              <a:t>úpsannam</a:t>
            </a:r>
            <a:r>
              <a:rPr lang="en-GB" sz="1800" b="1" dirty="0"/>
              <a:t> /</a:t>
            </a:r>
            <a:endParaRPr lang="en-GB" sz="1800" dirty="0"/>
          </a:p>
          <a:p>
            <a:pPr marL="0" indent="0">
              <a:buNone/>
            </a:pPr>
            <a:r>
              <a:rPr lang="en-GB" sz="1800" b="1" dirty="0" err="1"/>
              <a:t>deded</a:t>
            </a:r>
            <a:r>
              <a:rPr lang="en-GB" sz="1800" b="1" dirty="0"/>
              <a:t>. </a:t>
            </a:r>
            <a:r>
              <a:rPr lang="en-GB" sz="1800" b="1" dirty="0" err="1"/>
              <a:t>ísídum</a:t>
            </a:r>
            <a:r>
              <a:rPr lang="en-GB" sz="1800" b="1" dirty="0"/>
              <a:t>. </a:t>
            </a:r>
            <a:r>
              <a:rPr lang="en-GB" sz="1800" b="1" dirty="0" err="1"/>
              <a:t>prúfatted</a:t>
            </a:r>
            <a:r>
              <a:rPr lang="en-GB" sz="1800" dirty="0"/>
              <a:t> </a:t>
            </a:r>
            <a:endParaRPr lang="en-US" sz="1800" dirty="0"/>
          </a:p>
          <a:p>
            <a:pPr marL="0" indent="0">
              <a:buNone/>
            </a:pPr>
            <a:r>
              <a:rPr lang="en-GB" sz="1800" dirty="0"/>
              <a:t> </a:t>
            </a:r>
            <a:endParaRPr lang="en-US" sz="1800" dirty="0"/>
          </a:p>
        </p:txBody>
      </p:sp>
      <p:sp>
        <p:nvSpPr>
          <p:cNvPr id="4" name="Content Placeholder 3">
            <a:extLst>
              <a:ext uri="{FF2B5EF4-FFF2-40B4-BE49-F238E27FC236}">
                <a16:creationId xmlns:a16="http://schemas.microsoft.com/office/drawing/2014/main" id="{2E47E820-FD8B-2C43-9BFD-60E5CCD9721A}"/>
              </a:ext>
            </a:extLst>
          </p:cNvPr>
          <p:cNvSpPr>
            <a:spLocks noGrp="1"/>
          </p:cNvSpPr>
          <p:nvPr>
            <p:ph sz="half" idx="2"/>
          </p:nvPr>
        </p:nvSpPr>
        <p:spPr/>
        <p:txBody>
          <a:bodyPr/>
          <a:lstStyle/>
          <a:p>
            <a:pPr marL="0" indent="0">
              <a:buNone/>
            </a:pPr>
            <a:r>
              <a:rPr lang="en-GB" sz="1800" dirty="0"/>
              <a:t>Watkins (1995: 541) compared structure of </a:t>
            </a:r>
            <a:r>
              <a:rPr lang="en-GB" sz="1800" i="1" dirty="0" err="1"/>
              <a:t>Artharva</a:t>
            </a:r>
            <a:r>
              <a:rPr lang="en-GB" sz="1800" i="1" dirty="0"/>
              <a:t> Veda</a:t>
            </a:r>
            <a:r>
              <a:rPr lang="en-GB" sz="1800" dirty="0"/>
              <a:t> 2.31.1, </a:t>
            </a:r>
          </a:p>
          <a:p>
            <a:pPr marL="0" indent="0">
              <a:buNone/>
            </a:pPr>
            <a:r>
              <a:rPr lang="en-GB" sz="1800" i="1" dirty="0"/>
              <a:t>	</a:t>
            </a:r>
            <a:r>
              <a:rPr lang="en-GB" sz="1800" i="1" dirty="0" err="1"/>
              <a:t>índrasya</a:t>
            </a:r>
            <a:r>
              <a:rPr lang="en-GB" sz="1800" i="1" dirty="0"/>
              <a:t> </a:t>
            </a:r>
            <a:r>
              <a:rPr lang="en-GB" sz="1800" i="1" u="sng" dirty="0" err="1"/>
              <a:t>yā</a:t>
            </a:r>
            <a:r>
              <a:rPr lang="en-GB" sz="1800" i="1" u="sng" dirty="0"/>
              <a:t> </a:t>
            </a:r>
            <a:r>
              <a:rPr lang="en-GB" sz="1800" i="1" u="sng" dirty="0" err="1"/>
              <a:t>mahī</a:t>
            </a:r>
            <a:r>
              <a:rPr lang="en-GB" sz="1800" i="1" u="sng" dirty="0"/>
              <a:t> </a:t>
            </a:r>
            <a:r>
              <a:rPr lang="en-GB" sz="1800" i="1" u="sng" dirty="0" err="1"/>
              <a:t>dṛṣát</a:t>
            </a:r>
            <a:r>
              <a:rPr lang="en-GB" sz="1800" i="1" dirty="0"/>
              <a:t> </a:t>
            </a:r>
            <a:endParaRPr lang="en-GB" sz="1800" dirty="0"/>
          </a:p>
          <a:p>
            <a:pPr marL="0" indent="0">
              <a:buNone/>
            </a:pPr>
            <a:r>
              <a:rPr lang="en-GB" sz="1800" i="1" dirty="0"/>
              <a:t>	</a:t>
            </a:r>
            <a:r>
              <a:rPr lang="en-GB" sz="1800" i="1" dirty="0" err="1"/>
              <a:t>krímer</a:t>
            </a:r>
            <a:r>
              <a:rPr lang="en-GB" sz="1800" i="1" dirty="0"/>
              <a:t> </a:t>
            </a:r>
            <a:r>
              <a:rPr lang="en-GB" sz="1800" i="1" dirty="0" err="1"/>
              <a:t>víśvasya</a:t>
            </a:r>
            <a:r>
              <a:rPr lang="en-GB" sz="1800" i="1" dirty="0"/>
              <a:t> </a:t>
            </a:r>
            <a:r>
              <a:rPr lang="en-GB" sz="1800" i="1" dirty="0" err="1"/>
              <a:t>tárhaṇī</a:t>
            </a:r>
            <a:endParaRPr lang="en-GB" sz="1800" dirty="0"/>
          </a:p>
          <a:p>
            <a:pPr marL="0" indent="0">
              <a:buNone/>
            </a:pPr>
            <a:r>
              <a:rPr lang="en-GB" sz="1800" i="1" dirty="0"/>
              <a:t>	</a:t>
            </a:r>
            <a:r>
              <a:rPr lang="en-GB" sz="1800" i="1" u="sng" dirty="0" err="1"/>
              <a:t>táyā</a:t>
            </a:r>
            <a:r>
              <a:rPr lang="en-GB" sz="1800" i="1" dirty="0"/>
              <a:t> </a:t>
            </a:r>
            <a:r>
              <a:rPr lang="en-GB" sz="1800" i="1" dirty="0" err="1"/>
              <a:t>pinaṣmi</a:t>
            </a:r>
            <a:r>
              <a:rPr lang="en-GB" sz="1800" i="1" dirty="0"/>
              <a:t> </a:t>
            </a:r>
            <a:r>
              <a:rPr lang="en-GB" sz="1800" i="1" dirty="0" err="1"/>
              <a:t>sáṃ</a:t>
            </a:r>
            <a:r>
              <a:rPr lang="en-GB" sz="1800" i="1" dirty="0"/>
              <a:t> </a:t>
            </a:r>
            <a:r>
              <a:rPr lang="en-GB" sz="1800" i="1" dirty="0" err="1"/>
              <a:t>krímīn</a:t>
            </a:r>
            <a:r>
              <a:rPr lang="en-GB" sz="1800" i="1" dirty="0"/>
              <a:t> </a:t>
            </a:r>
            <a:endParaRPr lang="en-GB" sz="1800" dirty="0"/>
          </a:p>
          <a:p>
            <a:pPr marL="0" indent="0">
              <a:buNone/>
            </a:pPr>
            <a:r>
              <a:rPr lang="en-GB" sz="1800" i="1" dirty="0"/>
              <a:t>	</a:t>
            </a:r>
            <a:r>
              <a:rPr lang="en-GB" sz="1800" i="1" u="sng" dirty="0" err="1"/>
              <a:t>dṛṣádā</a:t>
            </a:r>
            <a:r>
              <a:rPr lang="en-GB" sz="1800" i="1" dirty="0"/>
              <a:t> </a:t>
            </a:r>
            <a:r>
              <a:rPr lang="en-GB" sz="1800" i="1" dirty="0" err="1"/>
              <a:t>khálvāṁ</a:t>
            </a:r>
            <a:r>
              <a:rPr lang="en-GB" sz="1800" i="1" dirty="0"/>
              <a:t> </a:t>
            </a:r>
            <a:r>
              <a:rPr lang="en-GB" sz="1800" i="1" dirty="0" err="1"/>
              <a:t>iva</a:t>
            </a:r>
            <a:r>
              <a:rPr lang="en-GB" sz="1800" i="1" dirty="0"/>
              <a:t> </a:t>
            </a:r>
            <a:endParaRPr lang="en-GB" sz="1800" dirty="0"/>
          </a:p>
          <a:p>
            <a:pPr marL="0" indent="0">
              <a:buNone/>
            </a:pPr>
            <a:r>
              <a:rPr lang="en-GB" sz="1800" dirty="0"/>
              <a:t>‘The </a:t>
            </a:r>
            <a:r>
              <a:rPr lang="en-GB" sz="1800" u="sng" dirty="0"/>
              <a:t>great millstone which</a:t>
            </a:r>
            <a:r>
              <a:rPr lang="en-GB" sz="1800" dirty="0"/>
              <a:t> is Indra’s, bruiser of every worm, </a:t>
            </a:r>
            <a:r>
              <a:rPr lang="en-GB" sz="1800" u="sng" dirty="0"/>
              <a:t>with that millstone</a:t>
            </a:r>
            <a:r>
              <a:rPr lang="en-GB" sz="1800" dirty="0"/>
              <a:t> I crush the worms like </a:t>
            </a:r>
            <a:r>
              <a:rPr lang="en-GB" sz="1800" i="1" dirty="0" err="1"/>
              <a:t>khalva</a:t>
            </a:r>
            <a:r>
              <a:rPr lang="en-GB" sz="1800" dirty="0"/>
              <a:t>-grains’ </a:t>
            </a:r>
          </a:p>
          <a:p>
            <a:pPr marL="0" indent="0">
              <a:buNone/>
            </a:pPr>
            <a:r>
              <a:rPr lang="en-GB" sz="1800" dirty="0"/>
              <a:t>‘We have a feature of Vedic formal style which recurs in the ‘high style’ of Archaic Latin, of Hittite, and also of Oscan...’</a:t>
            </a:r>
          </a:p>
          <a:p>
            <a:pPr marL="0" indent="0">
              <a:buNone/>
            </a:pPr>
            <a:endParaRPr lang="en-GB" sz="1800" dirty="0"/>
          </a:p>
        </p:txBody>
      </p:sp>
    </p:spTree>
    <p:extLst>
      <p:ext uri="{BB962C8B-B14F-4D97-AF65-F5344CB8AC3E}">
        <p14:creationId xmlns:p14="http://schemas.microsoft.com/office/powerpoint/2010/main" val="2480528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942F-1307-F073-FD11-AA86E8A84E4A}"/>
              </a:ext>
            </a:extLst>
          </p:cNvPr>
          <p:cNvSpPr>
            <a:spLocks noGrp="1"/>
          </p:cNvSpPr>
          <p:nvPr>
            <p:ph type="title"/>
          </p:nvPr>
        </p:nvSpPr>
        <p:spPr/>
        <p:txBody>
          <a:bodyPr/>
          <a:lstStyle/>
          <a:p>
            <a:pPr marL="0" indent="0">
              <a:buNone/>
            </a:pPr>
            <a:r>
              <a:rPr lang="en-GB" sz="3200" dirty="0"/>
              <a:t>Latinisms and possible Latinisms in </a:t>
            </a:r>
            <a:r>
              <a:rPr lang="en-GB" sz="3200" dirty="0" err="1"/>
              <a:t>Vibis</a:t>
            </a:r>
            <a:r>
              <a:rPr lang="en-GB" sz="3200" dirty="0"/>
              <a:t> </a:t>
            </a:r>
            <a:r>
              <a:rPr lang="en-GB" sz="3200" dirty="0" err="1"/>
              <a:t>Aadirans</a:t>
            </a:r>
            <a:endParaRPr lang="en-GB" sz="3200" dirty="0"/>
          </a:p>
        </p:txBody>
      </p:sp>
      <p:sp>
        <p:nvSpPr>
          <p:cNvPr id="3" name="Content Placeholder 2">
            <a:extLst>
              <a:ext uri="{FF2B5EF4-FFF2-40B4-BE49-F238E27FC236}">
                <a16:creationId xmlns:a16="http://schemas.microsoft.com/office/drawing/2014/main" id="{753B6ACD-1208-3E1C-6205-552C914EF9F5}"/>
              </a:ext>
            </a:extLst>
          </p:cNvPr>
          <p:cNvSpPr>
            <a:spLocks noGrp="1"/>
          </p:cNvSpPr>
          <p:nvPr>
            <p:ph sz="half" idx="1"/>
          </p:nvPr>
        </p:nvSpPr>
        <p:spPr/>
        <p:txBody>
          <a:bodyPr/>
          <a:lstStyle/>
          <a:p>
            <a:pPr marL="0" indent="0">
              <a:buNone/>
            </a:pPr>
            <a:r>
              <a:rPr lang="en-GB" sz="1800" b="1" dirty="0"/>
              <a:t>v(</a:t>
            </a:r>
            <a:r>
              <a:rPr lang="en-GB" sz="1800" b="1" dirty="0" err="1"/>
              <a:t>iíbis</a:t>
            </a:r>
            <a:r>
              <a:rPr lang="en-GB" sz="1800" b="1" dirty="0"/>
              <a:t>). </a:t>
            </a:r>
            <a:r>
              <a:rPr lang="en-GB" sz="1800" b="1" dirty="0" err="1"/>
              <a:t>aadirans</a:t>
            </a:r>
            <a:r>
              <a:rPr lang="en-GB" sz="1800" b="1" dirty="0"/>
              <a:t>. v(</a:t>
            </a:r>
            <a:r>
              <a:rPr lang="en-GB" sz="1800" b="1" dirty="0" err="1"/>
              <a:t>iíbieís</a:t>
            </a:r>
            <a:r>
              <a:rPr lang="en-GB" sz="1800" b="1" dirty="0"/>
              <a:t>). 	 	</a:t>
            </a:r>
            <a:r>
              <a:rPr lang="en-GB" sz="1800" b="1" dirty="0" err="1"/>
              <a:t>eítiuvam</a:t>
            </a:r>
            <a:r>
              <a:rPr lang="en-GB" sz="1800" b="1" dirty="0"/>
              <a:t>. </a:t>
            </a:r>
            <a:r>
              <a:rPr lang="en-GB" sz="1800" b="1" dirty="0" err="1"/>
              <a:t>paam</a:t>
            </a:r>
            <a:r>
              <a:rPr lang="en-GB" sz="1800" b="1" dirty="0"/>
              <a:t>/</a:t>
            </a:r>
            <a:endParaRPr lang="en-GB" sz="1800" dirty="0"/>
          </a:p>
          <a:p>
            <a:pPr marL="0" indent="0">
              <a:buNone/>
            </a:pPr>
            <a:r>
              <a:rPr lang="en-GB" sz="1800" b="1" dirty="0" err="1"/>
              <a:t>vereiiaí</a:t>
            </a:r>
            <a:r>
              <a:rPr lang="en-GB" sz="1800" b="1" dirty="0"/>
              <a:t>. </a:t>
            </a:r>
            <a:r>
              <a:rPr lang="en-GB" sz="1800" b="1" dirty="0" err="1"/>
              <a:t>púmpaiianaí</a:t>
            </a:r>
            <a:r>
              <a:rPr lang="en-GB" sz="1800" b="1" dirty="0"/>
              <a:t>. 	</a:t>
            </a:r>
            <a:r>
              <a:rPr lang="en-GB" sz="1800" b="1" dirty="0" err="1">
                <a:solidFill>
                  <a:srgbClr val="FF0000"/>
                </a:solidFill>
              </a:rPr>
              <a:t>trístaa</a:t>
            </a:r>
            <a:r>
              <a:rPr lang="en-GB" sz="1800" b="1" dirty="0">
                <a:solidFill>
                  <a:srgbClr val="FF0000"/>
                </a:solidFill>
              </a:rPr>
              <a:t>/</a:t>
            </a:r>
            <a:r>
              <a:rPr lang="en-GB" sz="1800" b="1" dirty="0" err="1">
                <a:solidFill>
                  <a:srgbClr val="FF0000"/>
                </a:solidFill>
              </a:rPr>
              <a:t>mentud</a:t>
            </a:r>
            <a:r>
              <a:rPr lang="en-GB" sz="1800" b="1" dirty="0"/>
              <a:t>.</a:t>
            </a:r>
            <a:endParaRPr lang="en-GB" sz="1800" dirty="0"/>
          </a:p>
          <a:p>
            <a:pPr marL="0" indent="0">
              <a:buNone/>
            </a:pPr>
            <a:r>
              <a:rPr lang="en-GB" sz="1800" b="1" dirty="0" err="1">
                <a:solidFill>
                  <a:srgbClr val="FF0000"/>
                </a:solidFill>
              </a:rPr>
              <a:t>deded</a:t>
            </a:r>
            <a:r>
              <a:rPr lang="en-GB" sz="1800" b="1" dirty="0"/>
              <a:t>. </a:t>
            </a:r>
            <a:r>
              <a:rPr lang="en-GB" sz="1800" b="1" dirty="0" err="1"/>
              <a:t>eísak</a:t>
            </a:r>
            <a:r>
              <a:rPr lang="en-GB" sz="1800" b="1" dirty="0"/>
              <a:t>. </a:t>
            </a:r>
            <a:r>
              <a:rPr lang="en-GB" sz="1800" b="1" dirty="0" err="1"/>
              <a:t>eítiuvad</a:t>
            </a:r>
            <a:r>
              <a:rPr lang="en-GB" sz="1800" b="1" dirty="0"/>
              <a:t> /</a:t>
            </a:r>
            <a:endParaRPr lang="en-GB" sz="1800" dirty="0"/>
          </a:p>
          <a:p>
            <a:pPr marL="0" indent="0">
              <a:buNone/>
            </a:pPr>
            <a:r>
              <a:rPr lang="en-GB" sz="1800" b="1" dirty="0"/>
              <a:t>v(</a:t>
            </a:r>
            <a:r>
              <a:rPr lang="en-GB" sz="1800" b="1" dirty="0" err="1"/>
              <a:t>iíbis</a:t>
            </a:r>
            <a:r>
              <a:rPr lang="en-GB" sz="1800" b="1" dirty="0"/>
              <a:t>). </a:t>
            </a:r>
            <a:r>
              <a:rPr lang="en-GB" sz="1800" b="1" dirty="0" err="1"/>
              <a:t>viínikiís</a:t>
            </a:r>
            <a:r>
              <a:rPr lang="en-GB" sz="1800" b="1" dirty="0"/>
              <a:t>. m(a)r(</a:t>
            </a:r>
            <a:r>
              <a:rPr lang="en-GB" sz="1800" b="1" dirty="0" err="1"/>
              <a:t>aheis</a:t>
            </a:r>
            <a:r>
              <a:rPr lang="en-GB" sz="1800" b="1" dirty="0"/>
              <a:t>). 	</a:t>
            </a:r>
            <a:r>
              <a:rPr lang="en-GB" sz="1800" b="1" dirty="0" err="1">
                <a:solidFill>
                  <a:srgbClr val="FF0000"/>
                </a:solidFill>
              </a:rPr>
              <a:t>kvaísstur</a:t>
            </a:r>
            <a:r>
              <a:rPr lang="en-GB" sz="1800" b="1" dirty="0"/>
              <a:t>. pump/</a:t>
            </a:r>
            <a:r>
              <a:rPr lang="en-GB" sz="1800" b="1" dirty="0" err="1"/>
              <a:t>aiians</a:t>
            </a:r>
            <a:r>
              <a:rPr lang="en-GB" sz="1800" b="1" dirty="0"/>
              <a:t>.</a:t>
            </a:r>
            <a:endParaRPr lang="en-GB" sz="1800" dirty="0"/>
          </a:p>
          <a:p>
            <a:pPr marL="0" indent="0">
              <a:buNone/>
            </a:pPr>
            <a:r>
              <a:rPr lang="en-GB" sz="1800" b="1" dirty="0" err="1"/>
              <a:t>trííbúm</a:t>
            </a:r>
            <a:r>
              <a:rPr lang="en-GB" sz="1800" b="1" dirty="0"/>
              <a:t>. </a:t>
            </a:r>
            <a:r>
              <a:rPr lang="en-GB" sz="1800" b="1" dirty="0" err="1"/>
              <a:t>ekak</a:t>
            </a:r>
            <a:r>
              <a:rPr lang="en-GB" sz="1800" b="1" dirty="0"/>
              <a:t>. </a:t>
            </a:r>
            <a:r>
              <a:rPr lang="en-GB" sz="1800" b="1" dirty="0" err="1">
                <a:solidFill>
                  <a:srgbClr val="FF0000"/>
                </a:solidFill>
              </a:rPr>
              <a:t>kúmben</a:t>
            </a:r>
            <a:r>
              <a:rPr lang="en-GB" sz="1800" b="1" dirty="0">
                <a:solidFill>
                  <a:srgbClr val="FF0000"/>
                </a:solidFill>
              </a:rPr>
              <a:t>/</a:t>
            </a:r>
            <a:r>
              <a:rPr lang="en-GB" sz="1800" b="1" dirty="0" err="1">
                <a:solidFill>
                  <a:srgbClr val="FF0000"/>
                </a:solidFill>
              </a:rPr>
              <a:t>nieís</a:t>
            </a:r>
            <a:r>
              <a:rPr lang="en-GB" sz="1800" b="1" dirty="0">
                <a:solidFill>
                  <a:srgbClr val="FF0000"/>
                </a:solidFill>
              </a:rPr>
              <a:t>.</a:t>
            </a:r>
            <a:endParaRPr lang="en-GB" sz="1800" dirty="0">
              <a:solidFill>
                <a:srgbClr val="FF0000"/>
              </a:solidFill>
            </a:endParaRPr>
          </a:p>
          <a:p>
            <a:pPr marL="0" indent="0">
              <a:buNone/>
            </a:pPr>
            <a:r>
              <a:rPr lang="en-GB" sz="1800" b="1" dirty="0" err="1">
                <a:solidFill>
                  <a:srgbClr val="FF0000"/>
                </a:solidFill>
              </a:rPr>
              <a:t>tanginud</a:t>
            </a:r>
            <a:r>
              <a:rPr lang="en-GB" sz="1800" b="1" dirty="0"/>
              <a:t>. </a:t>
            </a:r>
            <a:r>
              <a:rPr lang="en-GB" sz="1800" b="1" dirty="0" err="1">
                <a:solidFill>
                  <a:srgbClr val="FF0000"/>
                </a:solidFill>
              </a:rPr>
              <a:t>úpsannam</a:t>
            </a:r>
            <a:r>
              <a:rPr lang="en-GB" sz="1800" b="1" dirty="0">
                <a:solidFill>
                  <a:srgbClr val="FF0000"/>
                </a:solidFill>
              </a:rPr>
              <a:t> /</a:t>
            </a:r>
            <a:endParaRPr lang="en-GB" sz="1800" dirty="0">
              <a:solidFill>
                <a:srgbClr val="FF0000"/>
              </a:solidFill>
            </a:endParaRPr>
          </a:p>
          <a:p>
            <a:pPr marL="0" indent="0">
              <a:buNone/>
            </a:pPr>
            <a:r>
              <a:rPr lang="en-GB" sz="1800" b="1" dirty="0" err="1">
                <a:solidFill>
                  <a:srgbClr val="FF0000"/>
                </a:solidFill>
              </a:rPr>
              <a:t>deded</a:t>
            </a:r>
            <a:r>
              <a:rPr lang="en-GB" sz="1800" b="1" dirty="0">
                <a:solidFill>
                  <a:srgbClr val="FF0000"/>
                </a:solidFill>
              </a:rPr>
              <a:t>. </a:t>
            </a:r>
            <a:r>
              <a:rPr lang="en-GB" sz="1800" b="1" dirty="0" err="1">
                <a:solidFill>
                  <a:srgbClr val="FF0000"/>
                </a:solidFill>
              </a:rPr>
              <a:t>ísídum</a:t>
            </a:r>
            <a:r>
              <a:rPr lang="en-GB" sz="1800" b="1" dirty="0">
                <a:solidFill>
                  <a:srgbClr val="FF0000"/>
                </a:solidFill>
              </a:rPr>
              <a:t>. </a:t>
            </a:r>
            <a:r>
              <a:rPr lang="en-GB" sz="1800" b="1" dirty="0" err="1">
                <a:solidFill>
                  <a:srgbClr val="FF0000"/>
                </a:solidFill>
              </a:rPr>
              <a:t>prúfatted</a:t>
            </a:r>
            <a:r>
              <a:rPr lang="en-GB" sz="1800" dirty="0">
                <a:solidFill>
                  <a:srgbClr val="FF0000"/>
                </a:solidFill>
              </a:rPr>
              <a:t> </a:t>
            </a:r>
            <a:endParaRPr lang="en-US" sz="1800" dirty="0">
              <a:solidFill>
                <a:srgbClr val="FF0000"/>
              </a:solidFill>
            </a:endParaRPr>
          </a:p>
        </p:txBody>
      </p:sp>
      <p:sp>
        <p:nvSpPr>
          <p:cNvPr id="4" name="Content Placeholder 3">
            <a:extLst>
              <a:ext uri="{FF2B5EF4-FFF2-40B4-BE49-F238E27FC236}">
                <a16:creationId xmlns:a16="http://schemas.microsoft.com/office/drawing/2014/main" id="{2E47E820-FD8B-2C43-9BFD-60E5CCD9721A}"/>
              </a:ext>
            </a:extLst>
          </p:cNvPr>
          <p:cNvSpPr>
            <a:spLocks noGrp="1"/>
          </p:cNvSpPr>
          <p:nvPr>
            <p:ph sz="half" idx="2"/>
          </p:nvPr>
        </p:nvSpPr>
        <p:spPr/>
        <p:txBody>
          <a:bodyPr/>
          <a:lstStyle/>
          <a:p>
            <a:pPr marL="0" indent="0">
              <a:buNone/>
            </a:pPr>
            <a:r>
              <a:rPr lang="en-GB" sz="1800" b="1" dirty="0" err="1"/>
              <a:t>kvaísstur</a:t>
            </a:r>
            <a:r>
              <a:rPr lang="en-GB" sz="1800" dirty="0"/>
              <a:t> loaned from Latin </a:t>
            </a:r>
            <a:r>
              <a:rPr lang="en-GB" sz="1800" i="1" dirty="0"/>
              <a:t>quaestor</a:t>
            </a:r>
            <a:endParaRPr lang="en-GB" sz="1800" dirty="0"/>
          </a:p>
          <a:p>
            <a:pPr marL="0" indent="0">
              <a:buNone/>
            </a:pPr>
            <a:r>
              <a:rPr lang="en-GB" sz="1800" b="1" dirty="0" err="1"/>
              <a:t>trístaamentud</a:t>
            </a:r>
            <a:r>
              <a:rPr lang="en-GB" sz="1800" b="1" dirty="0"/>
              <a:t> </a:t>
            </a:r>
            <a:r>
              <a:rPr lang="en-GB" sz="1800" dirty="0"/>
              <a:t>calqued after 	</a:t>
            </a:r>
            <a:br>
              <a:rPr lang="en-GB" sz="1800" dirty="0"/>
            </a:br>
            <a:r>
              <a:rPr lang="en-GB" sz="1800" dirty="0"/>
              <a:t>	Latin </a:t>
            </a:r>
            <a:r>
              <a:rPr lang="en-GB" sz="1800" i="1" dirty="0" err="1"/>
              <a:t>testamentum</a:t>
            </a:r>
            <a:endParaRPr lang="en-GB" sz="1800" b="1" i="1" dirty="0"/>
          </a:p>
          <a:p>
            <a:pPr marL="0" indent="0">
              <a:buNone/>
            </a:pPr>
            <a:r>
              <a:rPr lang="en-GB" sz="1800" b="1" dirty="0" err="1"/>
              <a:t>trístaamentud</a:t>
            </a:r>
            <a:r>
              <a:rPr lang="en-GB" sz="1800" b="1" dirty="0"/>
              <a:t>. </a:t>
            </a:r>
            <a:r>
              <a:rPr lang="en-GB" sz="1800" b="1" dirty="0" err="1"/>
              <a:t>deded</a:t>
            </a:r>
            <a:r>
              <a:rPr lang="en-GB" sz="1800" b="1" dirty="0"/>
              <a:t> </a:t>
            </a:r>
          </a:p>
          <a:p>
            <a:pPr marL="0" indent="0">
              <a:buNone/>
            </a:pPr>
            <a:r>
              <a:rPr lang="en-GB" sz="1800" dirty="0"/>
              <a:t>	 </a:t>
            </a:r>
            <a:r>
              <a:rPr lang="en-GB" sz="1800" i="1" dirty="0" err="1"/>
              <a:t>testamento</a:t>
            </a:r>
            <a:r>
              <a:rPr lang="en-GB" sz="1800" i="1" dirty="0"/>
              <a:t> </a:t>
            </a:r>
            <a:r>
              <a:rPr lang="en-GB" sz="1800" i="1" dirty="0" err="1"/>
              <a:t>dedit</a:t>
            </a:r>
            <a:endParaRPr lang="en-GB" sz="1800" i="1" dirty="0"/>
          </a:p>
          <a:p>
            <a:pPr marL="0" indent="0">
              <a:buNone/>
            </a:pPr>
            <a:r>
              <a:rPr lang="en-GB" sz="1800" b="1" dirty="0" err="1"/>
              <a:t>kúmbennieís</a:t>
            </a:r>
            <a:r>
              <a:rPr lang="en-GB" sz="1800" b="1" dirty="0"/>
              <a:t>.</a:t>
            </a:r>
            <a:r>
              <a:rPr lang="en-GB" sz="1800" dirty="0"/>
              <a:t> </a:t>
            </a:r>
            <a:r>
              <a:rPr lang="en-GB" sz="1800" b="1" dirty="0" err="1"/>
              <a:t>tanginud</a:t>
            </a:r>
            <a:endParaRPr lang="en-GB" sz="1800" b="1" dirty="0"/>
          </a:p>
          <a:p>
            <a:pPr marL="0" indent="0">
              <a:buNone/>
            </a:pPr>
            <a:r>
              <a:rPr lang="en-GB" sz="1800" i="1" dirty="0"/>
              <a:t> </a:t>
            </a:r>
            <a:r>
              <a:rPr lang="en-GB" sz="1800" dirty="0"/>
              <a:t>	</a:t>
            </a:r>
            <a:r>
              <a:rPr lang="en-GB" sz="1800" i="1" dirty="0"/>
              <a:t>(de/ ex) </a:t>
            </a:r>
            <a:r>
              <a:rPr lang="en-GB" sz="1800" i="1" dirty="0" err="1"/>
              <a:t>senatus</a:t>
            </a:r>
            <a:r>
              <a:rPr lang="en-GB" sz="1800" i="1" dirty="0"/>
              <a:t> sententia</a:t>
            </a:r>
          </a:p>
          <a:p>
            <a:pPr marL="0" indent="0">
              <a:buNone/>
            </a:pPr>
            <a:r>
              <a:rPr lang="en-GB" sz="1800" b="1" dirty="0" err="1"/>
              <a:t>úpsannam</a:t>
            </a:r>
            <a:r>
              <a:rPr lang="en-GB" sz="1800" b="1" dirty="0"/>
              <a:t>. </a:t>
            </a:r>
            <a:r>
              <a:rPr lang="en-GB" sz="1800" b="1" dirty="0" err="1"/>
              <a:t>deded</a:t>
            </a:r>
            <a:r>
              <a:rPr lang="en-GB" sz="1800" b="1" dirty="0"/>
              <a:t>. 			</a:t>
            </a:r>
            <a:r>
              <a:rPr lang="en-GB" sz="1800" i="1" dirty="0" err="1"/>
              <a:t>faciendam</a:t>
            </a:r>
            <a:r>
              <a:rPr lang="en-GB" sz="1800" i="1" dirty="0"/>
              <a:t> </a:t>
            </a:r>
            <a:r>
              <a:rPr lang="en-GB" sz="1800" i="1" dirty="0" err="1"/>
              <a:t>dedit</a:t>
            </a:r>
            <a:r>
              <a:rPr lang="en-GB" sz="1800" i="1" dirty="0"/>
              <a:t> </a:t>
            </a:r>
            <a:endParaRPr lang="en-GB" sz="1800" b="1" dirty="0"/>
          </a:p>
          <a:p>
            <a:pPr marL="0" indent="0">
              <a:buNone/>
            </a:pPr>
            <a:r>
              <a:rPr lang="en-GB" sz="1800" b="1" dirty="0" err="1"/>
              <a:t>dedit</a:t>
            </a:r>
            <a:r>
              <a:rPr lang="en-GB" sz="1800" b="1" dirty="0"/>
              <a:t> </a:t>
            </a:r>
            <a:r>
              <a:rPr lang="en-GB" sz="1800" b="1" dirty="0" err="1"/>
              <a:t>ísídum</a:t>
            </a:r>
            <a:r>
              <a:rPr lang="en-GB" sz="1800" b="1" dirty="0"/>
              <a:t>. </a:t>
            </a:r>
            <a:r>
              <a:rPr lang="en-GB" sz="1800" b="1" dirty="0" err="1"/>
              <a:t>prúfatted</a:t>
            </a:r>
            <a:r>
              <a:rPr lang="en-GB" sz="1800" dirty="0"/>
              <a:t> </a:t>
            </a:r>
          </a:p>
          <a:p>
            <a:pPr marL="0" indent="0">
              <a:buNone/>
            </a:pPr>
            <a:r>
              <a:rPr lang="en-GB" sz="1800" dirty="0"/>
              <a:t>	</a:t>
            </a:r>
            <a:r>
              <a:rPr lang="en-GB" sz="1800" i="1" dirty="0"/>
              <a:t> </a:t>
            </a:r>
            <a:r>
              <a:rPr lang="en-GB" sz="1800" i="1" dirty="0" err="1"/>
              <a:t>dedit</a:t>
            </a:r>
            <a:r>
              <a:rPr lang="en-GB" sz="1800" i="1" dirty="0"/>
              <a:t> idem </a:t>
            </a:r>
            <a:r>
              <a:rPr lang="en-GB" sz="1800" i="1" dirty="0" err="1"/>
              <a:t>probavit</a:t>
            </a:r>
            <a:endParaRPr lang="en-GB" sz="1800" dirty="0"/>
          </a:p>
          <a:p>
            <a:pPr marL="0" indent="0">
              <a:buNone/>
            </a:pPr>
            <a:endParaRPr lang="en-US" sz="1800" dirty="0"/>
          </a:p>
          <a:p>
            <a:pPr marL="0" indent="0">
              <a:buNone/>
            </a:pPr>
            <a:endParaRPr lang="en-GB" sz="1800" i="1" dirty="0"/>
          </a:p>
          <a:p>
            <a:pPr marL="0" indent="0">
              <a:buNone/>
            </a:pPr>
            <a:endParaRPr lang="en-GB" sz="1800" i="1" dirty="0"/>
          </a:p>
          <a:p>
            <a:pPr marL="0" indent="0">
              <a:buNone/>
            </a:pPr>
            <a:endParaRPr lang="en-GB" sz="1800" i="1" dirty="0"/>
          </a:p>
        </p:txBody>
      </p:sp>
    </p:spTree>
    <p:extLst>
      <p:ext uri="{BB962C8B-B14F-4D97-AF65-F5344CB8AC3E}">
        <p14:creationId xmlns:p14="http://schemas.microsoft.com/office/powerpoint/2010/main" val="299953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942F-1307-F073-FD11-AA86E8A84E4A}"/>
              </a:ext>
            </a:extLst>
          </p:cNvPr>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Latin legal texts with similar structures</a:t>
            </a:r>
            <a:endParaRPr lang="en-US" sz="3200" dirty="0"/>
          </a:p>
        </p:txBody>
      </p:sp>
      <p:sp>
        <p:nvSpPr>
          <p:cNvPr id="3" name="Content Placeholder 2">
            <a:extLst>
              <a:ext uri="{FF2B5EF4-FFF2-40B4-BE49-F238E27FC236}">
                <a16:creationId xmlns:a16="http://schemas.microsoft.com/office/drawing/2014/main" id="{753B6ACD-1208-3E1C-6205-552C914EF9F5}"/>
              </a:ext>
            </a:extLst>
          </p:cNvPr>
          <p:cNvSpPr>
            <a:spLocks noGrp="1"/>
          </p:cNvSpPr>
          <p:nvPr>
            <p:ph idx="1"/>
          </p:nvPr>
        </p:nvSpPr>
        <p:spPr/>
        <p:txBody>
          <a:bodyPr/>
          <a:lstStyle/>
          <a:p>
            <a:pPr marL="0" indent="0">
              <a:buNone/>
            </a:pPr>
            <a:r>
              <a:rPr lang="en-US" sz="1800" dirty="0">
                <a:latin typeface="Calibri" panose="020F0502020204030204" pitchFamily="34" charset="0"/>
                <a:cs typeface="Calibri" panose="020F0502020204030204" pitchFamily="34" charset="0"/>
              </a:rPr>
              <a:t>CIL 5 7749 (117 BCE) (Sententia </a:t>
            </a:r>
            <a:r>
              <a:rPr lang="en-US" sz="1800" dirty="0" err="1">
                <a:latin typeface="Calibri" panose="020F0502020204030204" pitchFamily="34" charset="0"/>
                <a:cs typeface="Calibri" panose="020F0502020204030204" pitchFamily="34" charset="0"/>
              </a:rPr>
              <a:t>Minuciorum</a:t>
            </a:r>
            <a:r>
              <a:rPr lang="en-US" sz="1800" dirty="0">
                <a:latin typeface="Calibri" panose="020F0502020204030204" pitchFamily="34" charset="0"/>
                <a:cs typeface="Calibri" panose="020F0502020204030204" pitchFamily="34" charset="0"/>
              </a:rPr>
              <a:t>) 42-4 </a:t>
            </a:r>
          </a:p>
          <a:p>
            <a:pPr marL="0" indent="0">
              <a:buNone/>
            </a:pPr>
            <a:r>
              <a:rPr lang="en-US" sz="1800" i="1" u="sng" dirty="0" err="1">
                <a:latin typeface="Calibri" panose="020F0502020204030204" pitchFamily="34" charset="0"/>
                <a:cs typeface="Calibri" panose="020F0502020204030204" pitchFamily="34" charset="0"/>
              </a:rPr>
              <a:t>Vituries</a:t>
            </a:r>
            <a:r>
              <a:rPr lang="en-US" sz="1800" i="1" u="sng"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quei</a:t>
            </a:r>
            <a:r>
              <a:rPr lang="en-US" sz="1800" i="1" u="sng"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controvorsias</a:t>
            </a:r>
            <a:r>
              <a:rPr lang="en-US" sz="1800" i="1" dirty="0">
                <a:latin typeface="Calibri" panose="020F0502020204030204" pitchFamily="34" charset="0"/>
                <a:cs typeface="Calibri" panose="020F0502020204030204" pitchFamily="34" charset="0"/>
              </a:rPr>
              <a:t> / </a:t>
            </a:r>
            <a:r>
              <a:rPr lang="en-US" sz="1800" i="1" dirty="0" err="1">
                <a:latin typeface="Calibri" panose="020F0502020204030204" pitchFamily="34" charset="0"/>
                <a:cs typeface="Calibri" panose="020F0502020204030204" pitchFamily="34" charset="0"/>
              </a:rPr>
              <a:t>Genuensium</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ob</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iniourias</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iudicati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aut</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damnati</a:t>
            </a:r>
            <a:r>
              <a:rPr lang="en-US" sz="1800" i="1" dirty="0">
                <a:latin typeface="Calibri" panose="020F0502020204030204" pitchFamily="34" charset="0"/>
                <a:cs typeface="Calibri" panose="020F0502020204030204" pitchFamily="34" charset="0"/>
              </a:rPr>
              <a:t> sunt, sei </a:t>
            </a:r>
            <a:r>
              <a:rPr lang="en-US" sz="1800" i="1" dirty="0" err="1">
                <a:latin typeface="Calibri" panose="020F0502020204030204" pitchFamily="34" charset="0"/>
                <a:cs typeface="Calibri" panose="020F0502020204030204" pitchFamily="34" charset="0"/>
              </a:rPr>
              <a:t>quis</a:t>
            </a:r>
            <a:r>
              <a:rPr lang="en-US" sz="1800" i="1" dirty="0">
                <a:latin typeface="Calibri" panose="020F0502020204030204" pitchFamily="34" charset="0"/>
                <a:cs typeface="Calibri" panose="020F0502020204030204" pitchFamily="34" charset="0"/>
              </a:rPr>
              <a:t> in </a:t>
            </a:r>
            <a:r>
              <a:rPr lang="en-US" sz="1800" i="1" dirty="0" err="1">
                <a:latin typeface="Calibri" panose="020F0502020204030204" pitchFamily="34" charset="0"/>
                <a:cs typeface="Calibri" panose="020F0502020204030204" pitchFamily="34" charset="0"/>
              </a:rPr>
              <a:t>vinculeis</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ob</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eas</a:t>
            </a:r>
            <a:r>
              <a:rPr lang="en-US" sz="1800" i="1" dirty="0">
                <a:latin typeface="Calibri" panose="020F0502020204030204" pitchFamily="34" charset="0"/>
                <a:cs typeface="Calibri" panose="020F0502020204030204" pitchFamily="34" charset="0"/>
              </a:rPr>
              <a:t> res </a:t>
            </a:r>
            <a:r>
              <a:rPr lang="en-US" sz="1800" i="1" dirty="0" err="1">
                <a:latin typeface="Calibri" panose="020F0502020204030204" pitchFamily="34" charset="0"/>
                <a:cs typeface="Calibri" panose="020F0502020204030204" pitchFamily="34" charset="0"/>
              </a:rPr>
              <a:t>est</a:t>
            </a:r>
            <a:r>
              <a:rPr lang="en-US" sz="1800" i="1"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eos</a:t>
            </a:r>
            <a:r>
              <a:rPr lang="en-US" sz="1800" i="1" u="sng"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omneis</a:t>
            </a:r>
            <a:r>
              <a:rPr lang="en-US" sz="1800" i="1" u="sng" dirty="0">
                <a:latin typeface="Calibri" panose="020F0502020204030204" pitchFamily="34" charset="0"/>
                <a:cs typeface="Calibri" panose="020F0502020204030204" pitchFamily="34" charset="0"/>
              </a:rPr>
              <a:t> </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solvei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mittei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leiber〈are〉ique</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Genuenses</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videtur</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oportere</a:t>
            </a:r>
            <a:r>
              <a:rPr lang="en-US" sz="1800" i="1" dirty="0">
                <a:latin typeface="Calibri" panose="020F0502020204030204" pitchFamily="34" charset="0"/>
                <a:cs typeface="Calibri" panose="020F0502020204030204" pitchFamily="34" charset="0"/>
              </a:rPr>
              <a:t> ante </a:t>
            </a:r>
            <a:r>
              <a:rPr lang="en-US" sz="1800" i="1" dirty="0" err="1">
                <a:latin typeface="Calibri" panose="020F0502020204030204" pitchFamily="34" charset="0"/>
                <a:cs typeface="Calibri" panose="020F0502020204030204" pitchFamily="34" charset="0"/>
              </a:rPr>
              <a:t>eidus</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Sextilis</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primas</a:t>
            </a:r>
            <a:r>
              <a:rPr lang="en-US" sz="1800" i="1" dirty="0">
                <a:latin typeface="Calibri" panose="020F0502020204030204" pitchFamily="34" charset="0"/>
                <a:cs typeface="Calibri" panose="020F0502020204030204" pitchFamily="34" charset="0"/>
              </a:rPr>
              <a:t>.</a:t>
            </a:r>
          </a:p>
          <a:p>
            <a:pPr marL="0" indent="0">
              <a:buNone/>
            </a:pPr>
            <a:r>
              <a:rPr lang="en-US" sz="1800" dirty="0">
                <a:latin typeface="Calibri" panose="020F0502020204030204" pitchFamily="34" charset="0"/>
                <a:cs typeface="Calibri" panose="020F0502020204030204" pitchFamily="34" charset="0"/>
              </a:rPr>
              <a:t>(NB </a:t>
            </a:r>
            <a:r>
              <a:rPr lang="en-US" sz="1800" i="1" dirty="0" err="1">
                <a:latin typeface="Calibri" panose="020F0502020204030204" pitchFamily="34" charset="0"/>
                <a:cs typeface="Calibri" panose="020F0502020204030204" pitchFamily="34" charset="0"/>
              </a:rPr>
              <a:t>Vituries</a:t>
            </a:r>
            <a:r>
              <a:rPr lang="en-US" sz="1800" i="1"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is 2</a:t>
            </a:r>
            <a:r>
              <a:rPr lang="en-US" sz="1800" baseline="30000" dirty="0">
                <a:latin typeface="Calibri" panose="020F0502020204030204" pitchFamily="34" charset="0"/>
                <a:cs typeface="Calibri" panose="020F0502020204030204" pitchFamily="34" charset="0"/>
              </a:rPr>
              <a:t>nd</a:t>
            </a:r>
            <a:r>
              <a:rPr lang="en-US" sz="1800" dirty="0">
                <a:latin typeface="Calibri" panose="020F0502020204030204" pitchFamily="34" charset="0"/>
                <a:cs typeface="Calibri" panose="020F0502020204030204" pitchFamily="34" charset="0"/>
              </a:rPr>
              <a:t> declension nominative plural) </a:t>
            </a:r>
          </a:p>
          <a:p>
            <a:pPr marL="0" indent="0">
              <a:buNone/>
            </a:pPr>
            <a:endParaRPr lang="en-US" sz="1800" dirty="0">
              <a:latin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cs typeface="Calibri" panose="020F0502020204030204" pitchFamily="34" charset="0"/>
              </a:rPr>
              <a:t>CIL I</a:t>
            </a:r>
            <a:r>
              <a:rPr lang="en-US" sz="1800" baseline="30000" dirty="0">
                <a:latin typeface="Calibri" panose="020F0502020204030204" pitchFamily="34" charset="0"/>
                <a:cs typeface="Calibri" panose="020F0502020204030204" pitchFamily="34" charset="0"/>
              </a:rPr>
              <a:t>2</a:t>
            </a:r>
            <a:r>
              <a:rPr lang="en-US" sz="1800" dirty="0">
                <a:latin typeface="Calibri" panose="020F0502020204030204" pitchFamily="34" charset="0"/>
                <a:cs typeface="Calibri" panose="020F0502020204030204" pitchFamily="34" charset="0"/>
              </a:rPr>
              <a:t> 698 (105 BCE) (Lex </a:t>
            </a:r>
            <a:r>
              <a:rPr lang="en-US" sz="1800" dirty="0" err="1">
                <a:latin typeface="Calibri" panose="020F0502020204030204" pitchFamily="34" charset="0"/>
                <a:cs typeface="Calibri" panose="020F0502020204030204" pitchFamily="34" charset="0"/>
              </a:rPr>
              <a:t>parieti</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faciendo</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Puteolana</a:t>
            </a:r>
            <a:r>
              <a:rPr lang="en-US" sz="1800" dirty="0">
                <a:latin typeface="Calibri" panose="020F0502020204030204" pitchFamily="34" charset="0"/>
                <a:cs typeface="Calibri" panose="020F0502020204030204" pitchFamily="34" charset="0"/>
              </a:rPr>
              <a:t>) 8-10</a:t>
            </a:r>
          </a:p>
          <a:p>
            <a:pPr marL="0" indent="0">
              <a:buNone/>
            </a:pPr>
            <a:r>
              <a:rPr lang="en-US" sz="1800" i="1" dirty="0">
                <a:latin typeface="Calibri" panose="020F0502020204030204" pitchFamily="34" charset="0"/>
                <a:cs typeface="Calibri" panose="020F0502020204030204" pitchFamily="34" charset="0"/>
              </a:rPr>
              <a:t>In area trans </a:t>
            </a:r>
            <a:r>
              <a:rPr lang="en-US" sz="1800" i="1" dirty="0" err="1">
                <a:latin typeface="Calibri" panose="020F0502020204030204" pitchFamily="34" charset="0"/>
                <a:cs typeface="Calibri" panose="020F0502020204030204" pitchFamily="34" charset="0"/>
              </a:rPr>
              <a:t>uiam</a:t>
            </a:r>
            <a:r>
              <a:rPr lang="en-US" sz="1800" i="1"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paries</a:t>
            </a:r>
            <a:r>
              <a:rPr lang="en-US" sz="1800" i="1" u="sng" dirty="0">
                <a:latin typeface="Calibri" panose="020F0502020204030204" pitchFamily="34" charset="0"/>
                <a:cs typeface="Calibri" panose="020F0502020204030204" pitchFamily="34" charset="0"/>
              </a:rPr>
              <a:t>, qui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est</a:t>
            </a:r>
            <a:r>
              <a:rPr lang="en-US" sz="1800" i="1" dirty="0">
                <a:latin typeface="Calibri" panose="020F0502020204030204" pitchFamily="34" charset="0"/>
                <a:cs typeface="Calibri" panose="020F0502020204030204" pitchFamily="34" charset="0"/>
              </a:rPr>
              <a:t> propter </a:t>
            </a:r>
            <a:r>
              <a:rPr lang="en-US" sz="1800" i="1" dirty="0" err="1">
                <a:latin typeface="Calibri" panose="020F0502020204030204" pitchFamily="34" charset="0"/>
                <a:cs typeface="Calibri" panose="020F0502020204030204" pitchFamily="34" charset="0"/>
              </a:rPr>
              <a:t>uiam</a:t>
            </a:r>
            <a:r>
              <a:rPr lang="en-US" sz="1800" i="1" dirty="0">
                <a:latin typeface="Calibri" panose="020F0502020204030204" pitchFamily="34" charset="0"/>
                <a:cs typeface="Calibri" panose="020F0502020204030204" pitchFamily="34" charset="0"/>
              </a:rPr>
              <a:t> </a:t>
            </a:r>
            <a:r>
              <a:rPr lang="en-US" sz="1800" i="1" u="sng" dirty="0">
                <a:latin typeface="Calibri" panose="020F0502020204030204" pitchFamily="34" charset="0"/>
                <a:cs typeface="Calibri" panose="020F0502020204030204" pitchFamily="34" charset="0"/>
              </a:rPr>
              <a:t>in </a:t>
            </a:r>
            <a:r>
              <a:rPr lang="en-US" sz="1800" i="1" u="sng" dirty="0" err="1">
                <a:latin typeface="Calibri" panose="020F0502020204030204" pitchFamily="34" charset="0"/>
                <a:cs typeface="Calibri" panose="020F0502020204030204" pitchFamily="34" charset="0"/>
              </a:rPr>
              <a:t>eo</a:t>
            </a:r>
            <a:r>
              <a:rPr lang="en-US" sz="1800" i="1" u="sng"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pariete</a:t>
            </a:r>
            <a:r>
              <a:rPr lang="en-US" sz="1800" i="1" dirty="0">
                <a:latin typeface="Calibri" panose="020F0502020204030204" pitchFamily="34" charset="0"/>
                <a:cs typeface="Calibri" panose="020F0502020204030204" pitchFamily="34" charset="0"/>
              </a:rPr>
              <a:t> medio </a:t>
            </a:r>
            <a:r>
              <a:rPr lang="en-US" sz="1800" i="1" dirty="0" err="1">
                <a:latin typeface="Calibri" panose="020F0502020204030204" pitchFamily="34" charset="0"/>
                <a:cs typeface="Calibri" panose="020F0502020204030204" pitchFamily="34" charset="0"/>
              </a:rPr>
              <a:t>ostiei</a:t>
            </a:r>
            <a:r>
              <a:rPr lang="en-US" sz="1800" i="1" dirty="0">
                <a:latin typeface="Calibri" panose="020F0502020204030204" pitchFamily="34" charset="0"/>
                <a:cs typeface="Calibri" panose="020F0502020204030204" pitchFamily="34" charset="0"/>
              </a:rPr>
              <a:t> lumen </a:t>
            </a:r>
            <a:r>
              <a:rPr lang="en-US" sz="1800" i="1" dirty="0" err="1">
                <a:latin typeface="Calibri" panose="020F0502020204030204" pitchFamily="34" charset="0"/>
                <a:cs typeface="Calibri" panose="020F0502020204030204" pitchFamily="34" charset="0"/>
              </a:rPr>
              <a:t>aperito</a:t>
            </a:r>
            <a:r>
              <a:rPr lang="en-US" sz="1800" i="1" dirty="0">
                <a:latin typeface="Calibri" panose="020F0502020204030204" pitchFamily="34" charset="0"/>
                <a:cs typeface="Calibri" panose="020F0502020204030204" pitchFamily="34" charset="0"/>
              </a:rPr>
              <a:t>;</a:t>
            </a:r>
          </a:p>
          <a:p>
            <a:pPr marL="0" indent="0">
              <a:buNone/>
            </a:pPr>
            <a:endParaRPr lang="en-US" sz="1800" i="1" dirty="0">
              <a:latin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cs typeface="Calibri" panose="020F0502020204030204" pitchFamily="34" charset="0"/>
              </a:rPr>
              <a:t>CIL I</a:t>
            </a:r>
            <a:r>
              <a:rPr lang="en-US" sz="1800" baseline="30000" dirty="0">
                <a:latin typeface="Calibri" panose="020F0502020204030204" pitchFamily="34" charset="0"/>
                <a:cs typeface="Calibri" panose="020F0502020204030204" pitchFamily="34" charset="0"/>
              </a:rPr>
              <a:t>2</a:t>
            </a:r>
            <a:r>
              <a:rPr lang="en-US" sz="1800" dirty="0">
                <a:latin typeface="Calibri" panose="020F0502020204030204" pitchFamily="34" charset="0"/>
                <a:cs typeface="Calibri" panose="020F0502020204030204" pitchFamily="34" charset="0"/>
              </a:rPr>
              <a:t> 587 (81 BCE) (Lex Cornelia de XX </a:t>
            </a:r>
            <a:r>
              <a:rPr lang="en-US" sz="1800" dirty="0" err="1">
                <a:latin typeface="Calibri" panose="020F0502020204030204" pitchFamily="34" charset="0"/>
                <a:cs typeface="Calibri" panose="020F0502020204030204" pitchFamily="34" charset="0"/>
              </a:rPr>
              <a:t>quaestoribus</a:t>
            </a:r>
            <a:r>
              <a:rPr lang="en-US" sz="1800" dirty="0">
                <a:latin typeface="Calibri" panose="020F0502020204030204" pitchFamily="34" charset="0"/>
                <a:cs typeface="Calibri" panose="020F0502020204030204" pitchFamily="34" charset="0"/>
              </a:rPr>
              <a:t>)  31-33</a:t>
            </a:r>
          </a:p>
          <a:p>
            <a:pPr marL="0" indent="0">
              <a:buNone/>
            </a:pPr>
            <a:r>
              <a:rPr lang="en-US" sz="1800" i="1" u="sng" dirty="0" err="1">
                <a:latin typeface="Calibri" panose="020F0502020204030204" pitchFamily="34" charset="0"/>
                <a:cs typeface="Calibri" panose="020F0502020204030204" pitchFamily="34" charset="0"/>
              </a:rPr>
              <a:t>uiatores</a:t>
            </a:r>
            <a:r>
              <a:rPr lang="en-US" sz="1800" i="1" u="sng"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praecones</a:t>
            </a:r>
            <a:r>
              <a:rPr lang="en-US" sz="1800" i="1" u="sng"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quei</a:t>
            </a:r>
            <a:r>
              <a:rPr lang="en-US" sz="1800" i="1" dirty="0">
                <a:latin typeface="Calibri" panose="020F0502020204030204" pitchFamily="34" charset="0"/>
                <a:cs typeface="Calibri" panose="020F0502020204030204" pitchFamily="34" charset="0"/>
              </a:rPr>
              <a:t> ex hac </a:t>
            </a:r>
            <a:r>
              <a:rPr lang="en-US" sz="1800" i="1" dirty="0" err="1">
                <a:latin typeface="Calibri" panose="020F0502020204030204" pitchFamily="34" charset="0"/>
                <a:cs typeface="Calibri" panose="020F0502020204030204" pitchFamily="34" charset="0"/>
              </a:rPr>
              <a:t>lege</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lectei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sublectei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erunt</a:t>
            </a:r>
            <a:r>
              <a:rPr lang="en-US" sz="1800" i="1" dirty="0">
                <a:latin typeface="Calibri" panose="020F0502020204030204" pitchFamily="34" charset="0"/>
                <a:cs typeface="Calibri" panose="020F0502020204030204" pitchFamily="34" charset="0"/>
              </a:rPr>
              <a:t> / </a:t>
            </a:r>
          </a:p>
          <a:p>
            <a:pPr marL="0" indent="0">
              <a:buNone/>
            </a:pPr>
            <a:r>
              <a:rPr lang="en-US" sz="1800" i="1" u="sng" dirty="0" err="1">
                <a:latin typeface="Calibri" panose="020F0502020204030204" pitchFamily="34" charset="0"/>
                <a:cs typeface="Calibri" panose="020F0502020204030204" pitchFamily="34" charset="0"/>
              </a:rPr>
              <a:t>eis</a:t>
            </a:r>
            <a:r>
              <a:rPr lang="en-US" sz="1800" i="1" u="sng"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uiatoribus</a:t>
            </a:r>
            <a:r>
              <a:rPr lang="en-US" sz="1800" i="1" u="sng"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praeconibus</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magistratus</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proue</a:t>
            </a:r>
            <a:r>
              <a:rPr lang="en-US" sz="1800" i="1" dirty="0">
                <a:latin typeface="Calibri" panose="020F0502020204030204" pitchFamily="34" charset="0"/>
                <a:cs typeface="Calibri" panose="020F0502020204030204" pitchFamily="34" charset="0"/>
              </a:rPr>
              <a:t> mag(</a:t>
            </a:r>
            <a:r>
              <a:rPr lang="en-US" sz="1800" i="1" dirty="0" err="1">
                <a:latin typeface="Calibri" panose="020F0502020204030204" pitchFamily="34" charset="0"/>
                <a:cs typeface="Calibri" panose="020F0502020204030204" pitchFamily="34" charset="0"/>
              </a:rPr>
              <a:t>istratu</a:t>
            </a:r>
            <a:r>
              <a:rPr lang="en-US" sz="1800" i="1" dirty="0">
                <a:latin typeface="Calibri" panose="020F0502020204030204" pitchFamily="34" charset="0"/>
                <a:cs typeface="Calibri" panose="020F0502020204030204" pitchFamily="34" charset="0"/>
              </a:rPr>
              <a:t>) / </a:t>
            </a:r>
            <a:r>
              <a:rPr lang="en-US" sz="1800" i="1" dirty="0" err="1">
                <a:latin typeface="Calibri" panose="020F0502020204030204" pitchFamily="34" charset="0"/>
                <a:cs typeface="Calibri" panose="020F0502020204030204" pitchFamily="34" charset="0"/>
              </a:rPr>
              <a:t>mercedis</a:t>
            </a:r>
            <a:r>
              <a:rPr lang="en-US" sz="1800" i="1" dirty="0">
                <a:latin typeface="Calibri" panose="020F0502020204030204" pitchFamily="34" charset="0"/>
                <a:cs typeface="Calibri" panose="020F0502020204030204" pitchFamily="34" charset="0"/>
              </a:rPr>
              <a:t> item </a:t>
            </a:r>
            <a:r>
              <a:rPr lang="en-US" sz="1800" i="1" dirty="0" err="1">
                <a:latin typeface="Calibri" panose="020F0502020204030204" pitchFamily="34" charset="0"/>
                <a:cs typeface="Calibri" panose="020F0502020204030204" pitchFamily="34" charset="0"/>
              </a:rPr>
              <a:t>tantundem</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dato</a:t>
            </a:r>
            <a:r>
              <a:rPr lang="en-US" sz="1800" i="1" dirty="0">
                <a:latin typeface="Calibri" panose="020F0502020204030204" pitchFamily="34" charset="0"/>
                <a:cs typeface="Calibri" panose="020F0502020204030204" pitchFamily="34" charset="0"/>
              </a:rPr>
              <a:t> </a:t>
            </a:r>
          </a:p>
          <a:p>
            <a:pPr marL="0" indent="0">
              <a:buNone/>
            </a:pPr>
            <a:endParaRPr lang="en-US" sz="1800" i="1" dirty="0">
              <a:latin typeface="Calibri" panose="020F0502020204030204" pitchFamily="34" charset="0"/>
              <a:cs typeface="Calibri" panose="020F0502020204030204" pitchFamily="34" charset="0"/>
            </a:endParaRPr>
          </a:p>
          <a:p>
            <a:pPr marL="0" indent="0">
              <a:buNone/>
            </a:pPr>
            <a:endParaRPr lang="en-US" sz="1800" i="1" dirty="0">
              <a:latin typeface="Calibri" panose="020F0502020204030204" pitchFamily="34" charset="0"/>
              <a:cs typeface="Calibri" panose="020F0502020204030204" pitchFamily="34" charset="0"/>
            </a:endParaRPr>
          </a:p>
          <a:p>
            <a:pPr marL="0" indent="0">
              <a:buNone/>
            </a:pPr>
            <a:endParaRPr lang="en-US" sz="1800" dirty="0">
              <a:latin typeface="Calibri" panose="020F0502020204030204" pitchFamily="34" charset="0"/>
              <a:cs typeface="Calibri" panose="020F0502020204030204" pitchFamily="34" charset="0"/>
            </a:endParaRPr>
          </a:p>
          <a:p>
            <a:pPr marL="0" indent="0">
              <a:buNone/>
            </a:pPr>
            <a:endParaRPr lang="en-US" sz="1800" dirty="0">
              <a:latin typeface="Calibri" panose="020F0502020204030204" pitchFamily="34" charset="0"/>
              <a:cs typeface="Calibri" panose="020F0502020204030204" pitchFamily="34" charset="0"/>
            </a:endParaRPr>
          </a:p>
          <a:p>
            <a:pPr marL="0" indent="0">
              <a:buNone/>
            </a:pPr>
            <a:endParaRPr lang="en-US" sz="1800" dirty="0">
              <a:latin typeface="Calibri" panose="020F0502020204030204" pitchFamily="34" charset="0"/>
              <a:cs typeface="Calibri" panose="020F0502020204030204" pitchFamily="34" charset="0"/>
            </a:endParaRPr>
          </a:p>
          <a:p>
            <a:pPr marL="0" indent="0">
              <a:buNone/>
            </a:pPr>
            <a:endParaRPr lang="en-US" sz="1800" dirty="0">
              <a:latin typeface="Calibri" panose="020F0502020204030204" pitchFamily="34" charset="0"/>
              <a:cs typeface="Calibri" panose="020F0502020204030204" pitchFamily="34" charset="0"/>
            </a:endParaRPr>
          </a:p>
          <a:p>
            <a:pPr marL="0" indent="0">
              <a:buNone/>
            </a:pPr>
            <a:endParaRPr lang="en-US" sz="1800" dirty="0">
              <a:latin typeface="Calibri" panose="020F0502020204030204" pitchFamily="34" charset="0"/>
              <a:cs typeface="Calibri" panose="020F0502020204030204" pitchFamily="34" charset="0"/>
            </a:endParaRPr>
          </a:p>
          <a:p>
            <a:pPr marL="0" indent="0">
              <a:buNone/>
            </a:pP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2392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942F-1307-F073-FD11-AA86E8A84E4A}"/>
              </a:ext>
            </a:extLst>
          </p:cNvPr>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Latin legal texts with similar structures</a:t>
            </a:r>
            <a:endParaRPr lang="en-US" sz="3200" dirty="0"/>
          </a:p>
        </p:txBody>
      </p:sp>
      <p:sp>
        <p:nvSpPr>
          <p:cNvPr id="3" name="Content Placeholder 2">
            <a:extLst>
              <a:ext uri="{FF2B5EF4-FFF2-40B4-BE49-F238E27FC236}">
                <a16:creationId xmlns:a16="http://schemas.microsoft.com/office/drawing/2014/main" id="{753B6ACD-1208-3E1C-6205-552C914EF9F5}"/>
              </a:ext>
            </a:extLst>
          </p:cNvPr>
          <p:cNvSpPr>
            <a:spLocks noGrp="1"/>
          </p:cNvSpPr>
          <p:nvPr>
            <p:ph idx="1"/>
          </p:nvPr>
        </p:nvSpPr>
        <p:spPr/>
        <p:txBody>
          <a:bodyPr/>
          <a:lstStyle/>
          <a:p>
            <a:pPr marL="0" indent="0">
              <a:buNone/>
            </a:pPr>
            <a:r>
              <a:rPr lang="en-US" sz="1800" dirty="0">
                <a:latin typeface="Calibri" panose="020F0502020204030204" pitchFamily="34" charset="0"/>
                <a:cs typeface="Calibri" panose="020F0502020204030204" pitchFamily="34" charset="0"/>
              </a:rPr>
              <a:t>CIL 5 7749 (117 BCE) (Sententia </a:t>
            </a:r>
            <a:r>
              <a:rPr lang="en-US" sz="1800" dirty="0" err="1">
                <a:latin typeface="Calibri" panose="020F0502020204030204" pitchFamily="34" charset="0"/>
                <a:cs typeface="Calibri" panose="020F0502020204030204" pitchFamily="34" charset="0"/>
              </a:rPr>
              <a:t>Minuciorum</a:t>
            </a:r>
            <a:r>
              <a:rPr lang="en-US" sz="1800" dirty="0">
                <a:latin typeface="Calibri" panose="020F0502020204030204" pitchFamily="34" charset="0"/>
                <a:cs typeface="Calibri" panose="020F0502020204030204" pitchFamily="34" charset="0"/>
              </a:rPr>
              <a:t>) 42-4 </a:t>
            </a:r>
          </a:p>
          <a:p>
            <a:pPr marL="0" indent="0">
              <a:buNone/>
            </a:pPr>
            <a:r>
              <a:rPr lang="en-US" sz="1800" i="1" u="sng" dirty="0" err="1">
                <a:latin typeface="Calibri" panose="020F0502020204030204" pitchFamily="34" charset="0"/>
                <a:cs typeface="Calibri" panose="020F0502020204030204" pitchFamily="34" charset="0"/>
              </a:rPr>
              <a:t>Vituries</a:t>
            </a:r>
            <a:r>
              <a:rPr lang="en-US" sz="1800" i="1" u="sng"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quei</a:t>
            </a:r>
            <a:r>
              <a:rPr lang="en-US" sz="1800" i="1" u="sng"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controvorsias</a:t>
            </a:r>
            <a:r>
              <a:rPr lang="en-US" sz="1800" i="1" dirty="0">
                <a:latin typeface="Calibri" panose="020F0502020204030204" pitchFamily="34" charset="0"/>
                <a:cs typeface="Calibri" panose="020F0502020204030204" pitchFamily="34" charset="0"/>
              </a:rPr>
              <a:t> / </a:t>
            </a:r>
            <a:r>
              <a:rPr lang="en-US" sz="1800" i="1" dirty="0" err="1">
                <a:latin typeface="Calibri" panose="020F0502020204030204" pitchFamily="34" charset="0"/>
                <a:cs typeface="Calibri" panose="020F0502020204030204" pitchFamily="34" charset="0"/>
              </a:rPr>
              <a:t>Genuensium</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ob</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iniourias</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iudicati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aut</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damnati</a:t>
            </a:r>
            <a:r>
              <a:rPr lang="en-US" sz="1800" i="1" dirty="0">
                <a:latin typeface="Calibri" panose="020F0502020204030204" pitchFamily="34" charset="0"/>
                <a:cs typeface="Calibri" panose="020F0502020204030204" pitchFamily="34" charset="0"/>
              </a:rPr>
              <a:t> sunt, sei </a:t>
            </a:r>
            <a:r>
              <a:rPr lang="en-US" sz="1800" i="1" dirty="0" err="1">
                <a:latin typeface="Calibri" panose="020F0502020204030204" pitchFamily="34" charset="0"/>
                <a:cs typeface="Calibri" panose="020F0502020204030204" pitchFamily="34" charset="0"/>
              </a:rPr>
              <a:t>quis</a:t>
            </a:r>
            <a:r>
              <a:rPr lang="en-US" sz="1800" i="1" dirty="0">
                <a:latin typeface="Calibri" panose="020F0502020204030204" pitchFamily="34" charset="0"/>
                <a:cs typeface="Calibri" panose="020F0502020204030204" pitchFamily="34" charset="0"/>
              </a:rPr>
              <a:t> in </a:t>
            </a:r>
            <a:r>
              <a:rPr lang="en-US" sz="1800" i="1" dirty="0" err="1">
                <a:latin typeface="Calibri" panose="020F0502020204030204" pitchFamily="34" charset="0"/>
                <a:cs typeface="Calibri" panose="020F0502020204030204" pitchFamily="34" charset="0"/>
              </a:rPr>
              <a:t>vinculeis</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ob</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eas</a:t>
            </a:r>
            <a:r>
              <a:rPr lang="en-US" sz="1800" i="1" dirty="0">
                <a:latin typeface="Calibri" panose="020F0502020204030204" pitchFamily="34" charset="0"/>
                <a:cs typeface="Calibri" panose="020F0502020204030204" pitchFamily="34" charset="0"/>
              </a:rPr>
              <a:t> res </a:t>
            </a:r>
            <a:r>
              <a:rPr lang="en-US" sz="1800" i="1" dirty="0" err="1">
                <a:latin typeface="Calibri" panose="020F0502020204030204" pitchFamily="34" charset="0"/>
                <a:cs typeface="Calibri" panose="020F0502020204030204" pitchFamily="34" charset="0"/>
              </a:rPr>
              <a:t>est</a:t>
            </a:r>
            <a:r>
              <a:rPr lang="en-US" sz="1800" i="1"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eos</a:t>
            </a:r>
            <a:r>
              <a:rPr lang="en-US" sz="1800" i="1" u="sng"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omneis</a:t>
            </a:r>
            <a:r>
              <a:rPr lang="en-US" sz="1800" i="1" u="sng" dirty="0">
                <a:latin typeface="Calibri" panose="020F0502020204030204" pitchFamily="34" charset="0"/>
                <a:cs typeface="Calibri" panose="020F0502020204030204" pitchFamily="34" charset="0"/>
              </a:rPr>
              <a:t> </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solvei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mittei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leiber〈are〉ique</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Genuenses</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videtur</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oportere</a:t>
            </a:r>
            <a:r>
              <a:rPr lang="en-US" sz="1800" i="1" dirty="0">
                <a:latin typeface="Calibri" panose="020F0502020204030204" pitchFamily="34" charset="0"/>
                <a:cs typeface="Calibri" panose="020F0502020204030204" pitchFamily="34" charset="0"/>
              </a:rPr>
              <a:t> ante </a:t>
            </a:r>
            <a:r>
              <a:rPr lang="en-US" sz="1800" i="1" dirty="0" err="1">
                <a:latin typeface="Calibri" panose="020F0502020204030204" pitchFamily="34" charset="0"/>
                <a:cs typeface="Calibri" panose="020F0502020204030204" pitchFamily="34" charset="0"/>
              </a:rPr>
              <a:t>eidus</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Sextilis</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primas</a:t>
            </a:r>
            <a:r>
              <a:rPr lang="en-US" sz="1800" i="1" dirty="0">
                <a:latin typeface="Calibri" panose="020F0502020204030204" pitchFamily="34" charset="0"/>
                <a:cs typeface="Calibri" panose="020F0502020204030204" pitchFamily="34" charset="0"/>
              </a:rPr>
              <a:t>.</a:t>
            </a:r>
          </a:p>
          <a:p>
            <a:pPr marL="0" indent="0">
              <a:buNone/>
            </a:pPr>
            <a:r>
              <a:rPr lang="en-US" sz="1800" dirty="0">
                <a:latin typeface="Calibri" panose="020F0502020204030204" pitchFamily="34" charset="0"/>
                <a:cs typeface="Calibri" panose="020F0502020204030204" pitchFamily="34" charset="0"/>
              </a:rPr>
              <a:t>(NB </a:t>
            </a:r>
            <a:r>
              <a:rPr lang="en-US" sz="1800" i="1" dirty="0" err="1">
                <a:latin typeface="Calibri" panose="020F0502020204030204" pitchFamily="34" charset="0"/>
                <a:cs typeface="Calibri" panose="020F0502020204030204" pitchFamily="34" charset="0"/>
              </a:rPr>
              <a:t>Vituries</a:t>
            </a:r>
            <a:r>
              <a:rPr lang="en-US" sz="1800" i="1"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is 2</a:t>
            </a:r>
            <a:r>
              <a:rPr lang="en-US" sz="1800" baseline="30000" dirty="0">
                <a:latin typeface="Calibri" panose="020F0502020204030204" pitchFamily="34" charset="0"/>
                <a:cs typeface="Calibri" panose="020F0502020204030204" pitchFamily="34" charset="0"/>
              </a:rPr>
              <a:t>nd</a:t>
            </a:r>
            <a:r>
              <a:rPr lang="en-US" sz="1800" dirty="0">
                <a:latin typeface="Calibri" panose="020F0502020204030204" pitchFamily="34" charset="0"/>
                <a:cs typeface="Calibri" panose="020F0502020204030204" pitchFamily="34" charset="0"/>
              </a:rPr>
              <a:t> declension nominative plural) </a:t>
            </a:r>
          </a:p>
          <a:p>
            <a:pPr marL="0" indent="0">
              <a:buNone/>
            </a:pPr>
            <a:endParaRPr lang="en-US" sz="1800" dirty="0">
              <a:latin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cs typeface="Calibri" panose="020F0502020204030204" pitchFamily="34" charset="0"/>
              </a:rPr>
              <a:t>CIL I</a:t>
            </a:r>
            <a:r>
              <a:rPr lang="en-US" sz="1800" baseline="30000" dirty="0">
                <a:latin typeface="Calibri" panose="020F0502020204030204" pitchFamily="34" charset="0"/>
                <a:cs typeface="Calibri" panose="020F0502020204030204" pitchFamily="34" charset="0"/>
              </a:rPr>
              <a:t>2</a:t>
            </a:r>
            <a:r>
              <a:rPr lang="en-US" sz="1800" dirty="0">
                <a:latin typeface="Calibri" panose="020F0502020204030204" pitchFamily="34" charset="0"/>
                <a:cs typeface="Calibri" panose="020F0502020204030204" pitchFamily="34" charset="0"/>
              </a:rPr>
              <a:t> 698 (105 BCE) (Lex </a:t>
            </a:r>
            <a:r>
              <a:rPr lang="en-US" sz="1800" dirty="0" err="1">
                <a:latin typeface="Calibri" panose="020F0502020204030204" pitchFamily="34" charset="0"/>
                <a:cs typeface="Calibri" panose="020F0502020204030204" pitchFamily="34" charset="0"/>
              </a:rPr>
              <a:t>parieti</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faciendo</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Puteolana</a:t>
            </a:r>
            <a:r>
              <a:rPr lang="en-US" sz="1800" dirty="0">
                <a:latin typeface="Calibri" panose="020F0502020204030204" pitchFamily="34" charset="0"/>
                <a:cs typeface="Calibri" panose="020F0502020204030204" pitchFamily="34" charset="0"/>
              </a:rPr>
              <a:t>) 8-10</a:t>
            </a:r>
          </a:p>
          <a:p>
            <a:pPr marL="0" indent="0">
              <a:buNone/>
            </a:pPr>
            <a:r>
              <a:rPr lang="en-US" sz="1800" i="1" dirty="0">
                <a:highlight>
                  <a:srgbClr val="FFFF00"/>
                </a:highlight>
                <a:latin typeface="Calibri" panose="020F0502020204030204" pitchFamily="34" charset="0"/>
                <a:cs typeface="Calibri" panose="020F0502020204030204" pitchFamily="34" charset="0"/>
              </a:rPr>
              <a:t>In area trans </a:t>
            </a:r>
            <a:r>
              <a:rPr lang="en-US" sz="1800" i="1" dirty="0" err="1">
                <a:highlight>
                  <a:srgbClr val="FFFF00"/>
                </a:highlight>
                <a:latin typeface="Calibri" panose="020F0502020204030204" pitchFamily="34" charset="0"/>
                <a:cs typeface="Calibri" panose="020F0502020204030204" pitchFamily="34" charset="0"/>
              </a:rPr>
              <a:t>uiam</a:t>
            </a:r>
            <a:r>
              <a:rPr lang="en-US" sz="1800" i="1" dirty="0">
                <a:highlight>
                  <a:srgbClr val="FFFF00"/>
                </a:highlight>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paries</a:t>
            </a:r>
            <a:r>
              <a:rPr lang="en-US" sz="1800" i="1" u="sng" dirty="0">
                <a:latin typeface="Calibri" panose="020F0502020204030204" pitchFamily="34" charset="0"/>
                <a:cs typeface="Calibri" panose="020F0502020204030204" pitchFamily="34" charset="0"/>
              </a:rPr>
              <a:t>, qui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est</a:t>
            </a:r>
            <a:r>
              <a:rPr lang="en-US" sz="1800" i="1" dirty="0">
                <a:latin typeface="Calibri" panose="020F0502020204030204" pitchFamily="34" charset="0"/>
                <a:cs typeface="Calibri" panose="020F0502020204030204" pitchFamily="34" charset="0"/>
              </a:rPr>
              <a:t> propter </a:t>
            </a:r>
            <a:r>
              <a:rPr lang="en-US" sz="1800" i="1" dirty="0" err="1">
                <a:latin typeface="Calibri" panose="020F0502020204030204" pitchFamily="34" charset="0"/>
                <a:cs typeface="Calibri" panose="020F0502020204030204" pitchFamily="34" charset="0"/>
              </a:rPr>
              <a:t>uiam</a:t>
            </a:r>
            <a:r>
              <a:rPr lang="en-US" sz="1800" i="1" dirty="0">
                <a:latin typeface="Calibri" panose="020F0502020204030204" pitchFamily="34" charset="0"/>
                <a:cs typeface="Calibri" panose="020F0502020204030204" pitchFamily="34" charset="0"/>
              </a:rPr>
              <a:t> </a:t>
            </a:r>
            <a:r>
              <a:rPr lang="en-US" sz="1800" i="1" u="sng" dirty="0">
                <a:latin typeface="Calibri" panose="020F0502020204030204" pitchFamily="34" charset="0"/>
                <a:cs typeface="Calibri" panose="020F0502020204030204" pitchFamily="34" charset="0"/>
              </a:rPr>
              <a:t>in </a:t>
            </a:r>
            <a:r>
              <a:rPr lang="en-US" sz="1800" i="1" u="sng" dirty="0" err="1">
                <a:latin typeface="Calibri" panose="020F0502020204030204" pitchFamily="34" charset="0"/>
                <a:cs typeface="Calibri" panose="020F0502020204030204" pitchFamily="34" charset="0"/>
              </a:rPr>
              <a:t>eo</a:t>
            </a:r>
            <a:r>
              <a:rPr lang="en-US" sz="1800" i="1" u="sng"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pariete</a:t>
            </a:r>
            <a:r>
              <a:rPr lang="en-US" sz="1800" i="1" dirty="0">
                <a:latin typeface="Calibri" panose="020F0502020204030204" pitchFamily="34" charset="0"/>
                <a:cs typeface="Calibri" panose="020F0502020204030204" pitchFamily="34" charset="0"/>
              </a:rPr>
              <a:t> medio </a:t>
            </a:r>
            <a:r>
              <a:rPr lang="en-US" sz="1800" i="1" dirty="0" err="1">
                <a:latin typeface="Calibri" panose="020F0502020204030204" pitchFamily="34" charset="0"/>
                <a:cs typeface="Calibri" panose="020F0502020204030204" pitchFamily="34" charset="0"/>
              </a:rPr>
              <a:t>ostiei</a:t>
            </a:r>
            <a:r>
              <a:rPr lang="en-US" sz="1800" i="1" dirty="0">
                <a:latin typeface="Calibri" panose="020F0502020204030204" pitchFamily="34" charset="0"/>
                <a:cs typeface="Calibri" panose="020F0502020204030204" pitchFamily="34" charset="0"/>
              </a:rPr>
              <a:t> lumen </a:t>
            </a:r>
            <a:r>
              <a:rPr lang="en-US" sz="1800" i="1" dirty="0" err="1">
                <a:latin typeface="Calibri" panose="020F0502020204030204" pitchFamily="34" charset="0"/>
                <a:cs typeface="Calibri" panose="020F0502020204030204" pitchFamily="34" charset="0"/>
              </a:rPr>
              <a:t>aperito</a:t>
            </a:r>
            <a:r>
              <a:rPr lang="en-US" sz="1800" i="1" dirty="0">
                <a:latin typeface="Calibri" panose="020F0502020204030204" pitchFamily="34" charset="0"/>
                <a:cs typeface="Calibri" panose="020F0502020204030204" pitchFamily="34" charset="0"/>
              </a:rPr>
              <a:t>;</a:t>
            </a:r>
          </a:p>
          <a:p>
            <a:pPr>
              <a:buFont typeface="Wingdings" pitchFamily="2" charset="2"/>
              <a:buChar char="Ø"/>
            </a:pPr>
            <a:r>
              <a:rPr lang="en-US" sz="1800" b="1" dirty="0">
                <a:latin typeface="Calibri" panose="020F0502020204030204" pitchFamily="34" charset="0"/>
                <a:cs typeface="Calibri" panose="020F0502020204030204" pitchFamily="34" charset="0"/>
              </a:rPr>
              <a:t>NB</a:t>
            </a:r>
            <a:r>
              <a:rPr lang="en-US" sz="1800" dirty="0">
                <a:latin typeface="Calibri" panose="020F0502020204030204" pitchFamily="34" charset="0"/>
                <a:cs typeface="Calibri" panose="020F0502020204030204" pitchFamily="34" charset="0"/>
              </a:rPr>
              <a:t> parallel to </a:t>
            </a:r>
            <a:r>
              <a:rPr lang="en-US" sz="1800" dirty="0" err="1">
                <a:latin typeface="Calibri" panose="020F0502020204030204" pitchFamily="34" charset="0"/>
                <a:cs typeface="Calibri" panose="020F0502020204030204" pitchFamily="34" charset="0"/>
              </a:rPr>
              <a:t>Vibis</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Aadirans</a:t>
            </a:r>
            <a:r>
              <a:rPr lang="en-US" sz="1800" dirty="0">
                <a:latin typeface="Calibri" panose="020F0502020204030204" pitchFamily="34" charset="0"/>
                <a:cs typeface="Calibri" panose="020F0502020204030204" pitchFamily="34" charset="0"/>
              </a:rPr>
              <a:t> with another element before the head noun</a:t>
            </a:r>
          </a:p>
          <a:p>
            <a:pPr marL="0" indent="0">
              <a:buNone/>
            </a:pPr>
            <a:r>
              <a:rPr lang="en-US" sz="1800" dirty="0">
                <a:latin typeface="Calibri" panose="020F0502020204030204" pitchFamily="34" charset="0"/>
                <a:cs typeface="Calibri" panose="020F0502020204030204" pitchFamily="34" charset="0"/>
              </a:rPr>
              <a:t>CIL I</a:t>
            </a:r>
            <a:r>
              <a:rPr lang="en-US" sz="1800" baseline="30000" dirty="0">
                <a:latin typeface="Calibri" panose="020F0502020204030204" pitchFamily="34" charset="0"/>
                <a:cs typeface="Calibri" panose="020F0502020204030204" pitchFamily="34" charset="0"/>
              </a:rPr>
              <a:t>2</a:t>
            </a:r>
            <a:r>
              <a:rPr lang="en-US" sz="1800" dirty="0">
                <a:latin typeface="Calibri" panose="020F0502020204030204" pitchFamily="34" charset="0"/>
                <a:cs typeface="Calibri" panose="020F0502020204030204" pitchFamily="34" charset="0"/>
              </a:rPr>
              <a:t> 587 (81 BCE) (Lex Cornelia de XX </a:t>
            </a:r>
            <a:r>
              <a:rPr lang="en-US" sz="1800" dirty="0" err="1">
                <a:latin typeface="Calibri" panose="020F0502020204030204" pitchFamily="34" charset="0"/>
                <a:cs typeface="Calibri" panose="020F0502020204030204" pitchFamily="34" charset="0"/>
              </a:rPr>
              <a:t>quaestoribus</a:t>
            </a:r>
            <a:r>
              <a:rPr lang="en-US" sz="1800" dirty="0">
                <a:latin typeface="Calibri" panose="020F0502020204030204" pitchFamily="34" charset="0"/>
                <a:cs typeface="Calibri" panose="020F0502020204030204" pitchFamily="34" charset="0"/>
              </a:rPr>
              <a:t>)  31-33</a:t>
            </a:r>
          </a:p>
          <a:p>
            <a:pPr marL="0" indent="0">
              <a:buNone/>
            </a:pPr>
            <a:r>
              <a:rPr lang="en-US" sz="1800" i="1" u="sng" dirty="0" err="1">
                <a:latin typeface="Calibri" panose="020F0502020204030204" pitchFamily="34" charset="0"/>
                <a:cs typeface="Calibri" panose="020F0502020204030204" pitchFamily="34" charset="0"/>
              </a:rPr>
              <a:t>uiatores</a:t>
            </a:r>
            <a:r>
              <a:rPr lang="en-US" sz="1800" i="1" u="sng"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praecones</a:t>
            </a:r>
            <a:r>
              <a:rPr lang="en-US" sz="1800" i="1" u="sng"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quei</a:t>
            </a:r>
            <a:r>
              <a:rPr lang="en-US" sz="1800" i="1" dirty="0">
                <a:latin typeface="Calibri" panose="020F0502020204030204" pitchFamily="34" charset="0"/>
                <a:cs typeface="Calibri" panose="020F0502020204030204" pitchFamily="34" charset="0"/>
              </a:rPr>
              <a:t> ex hac </a:t>
            </a:r>
            <a:r>
              <a:rPr lang="en-US" sz="1800" i="1" dirty="0" err="1">
                <a:latin typeface="Calibri" panose="020F0502020204030204" pitchFamily="34" charset="0"/>
                <a:cs typeface="Calibri" panose="020F0502020204030204" pitchFamily="34" charset="0"/>
              </a:rPr>
              <a:t>lege</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lectei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sublectei</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erunt</a:t>
            </a:r>
            <a:r>
              <a:rPr lang="en-US" sz="1800" i="1" dirty="0">
                <a:latin typeface="Calibri" panose="020F0502020204030204" pitchFamily="34" charset="0"/>
                <a:cs typeface="Calibri" panose="020F0502020204030204" pitchFamily="34" charset="0"/>
              </a:rPr>
              <a:t> / </a:t>
            </a:r>
          </a:p>
          <a:p>
            <a:pPr marL="0" indent="0">
              <a:buNone/>
            </a:pPr>
            <a:r>
              <a:rPr lang="en-US" sz="1800" i="1" u="sng" dirty="0" err="1">
                <a:latin typeface="Calibri" panose="020F0502020204030204" pitchFamily="34" charset="0"/>
                <a:cs typeface="Calibri" panose="020F0502020204030204" pitchFamily="34" charset="0"/>
              </a:rPr>
              <a:t>eis</a:t>
            </a:r>
            <a:r>
              <a:rPr lang="en-US" sz="1800" i="1" u="sng"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uiatoribus</a:t>
            </a:r>
            <a:r>
              <a:rPr lang="en-US" sz="1800" i="1" u="sng"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praeconibus</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magistratus</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proue</a:t>
            </a:r>
            <a:r>
              <a:rPr lang="en-US" sz="1800" i="1" dirty="0">
                <a:latin typeface="Calibri" panose="020F0502020204030204" pitchFamily="34" charset="0"/>
                <a:cs typeface="Calibri" panose="020F0502020204030204" pitchFamily="34" charset="0"/>
              </a:rPr>
              <a:t> mag(</a:t>
            </a:r>
            <a:r>
              <a:rPr lang="en-US" sz="1800" i="1" dirty="0" err="1">
                <a:latin typeface="Calibri" panose="020F0502020204030204" pitchFamily="34" charset="0"/>
                <a:cs typeface="Calibri" panose="020F0502020204030204" pitchFamily="34" charset="0"/>
              </a:rPr>
              <a:t>istratu</a:t>
            </a:r>
            <a:r>
              <a:rPr lang="en-US" sz="1800" i="1" dirty="0">
                <a:latin typeface="Calibri" panose="020F0502020204030204" pitchFamily="34" charset="0"/>
                <a:cs typeface="Calibri" panose="020F0502020204030204" pitchFamily="34" charset="0"/>
              </a:rPr>
              <a:t>) / </a:t>
            </a:r>
            <a:r>
              <a:rPr lang="en-US" sz="1800" i="1" dirty="0" err="1">
                <a:latin typeface="Calibri" panose="020F0502020204030204" pitchFamily="34" charset="0"/>
                <a:cs typeface="Calibri" panose="020F0502020204030204" pitchFamily="34" charset="0"/>
              </a:rPr>
              <a:t>mercedis</a:t>
            </a:r>
            <a:r>
              <a:rPr lang="en-US" sz="1800" i="1" dirty="0">
                <a:latin typeface="Calibri" panose="020F0502020204030204" pitchFamily="34" charset="0"/>
                <a:cs typeface="Calibri" panose="020F0502020204030204" pitchFamily="34" charset="0"/>
              </a:rPr>
              <a:t> item </a:t>
            </a:r>
            <a:r>
              <a:rPr lang="en-US" sz="1800" i="1" dirty="0" err="1">
                <a:latin typeface="Calibri" panose="020F0502020204030204" pitchFamily="34" charset="0"/>
                <a:cs typeface="Calibri" panose="020F0502020204030204" pitchFamily="34" charset="0"/>
              </a:rPr>
              <a:t>tantundem</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dato</a:t>
            </a:r>
            <a:r>
              <a:rPr lang="en-US" sz="1800" i="1" dirty="0">
                <a:latin typeface="Calibri" panose="020F0502020204030204" pitchFamily="34" charset="0"/>
                <a:cs typeface="Calibri" panose="020F0502020204030204" pitchFamily="34" charset="0"/>
              </a:rPr>
              <a:t> </a:t>
            </a: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2877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4942F-1307-F073-FD11-AA86E8A84E4A}"/>
              </a:ext>
            </a:extLst>
          </p:cNvPr>
          <p:cNvSpPr>
            <a:spLocks noGrp="1"/>
          </p:cNvSpPr>
          <p:nvPr>
            <p:ph type="title"/>
          </p:nvPr>
        </p:nvSpPr>
        <p:spPr/>
        <p:txBody>
          <a:bodyPr/>
          <a:lstStyle/>
          <a:p>
            <a:r>
              <a:rPr lang="en-US" sz="3200" dirty="0">
                <a:latin typeface="Calibri" panose="020F0502020204030204" pitchFamily="34" charset="0"/>
                <a:cs typeface="Calibri" panose="020F0502020204030204" pitchFamily="34" charset="0"/>
              </a:rPr>
              <a:t>Is </a:t>
            </a:r>
            <a:r>
              <a:rPr lang="en-US" sz="3200" dirty="0" err="1">
                <a:latin typeface="Calibri" panose="020F0502020204030204" pitchFamily="34" charset="0"/>
                <a:cs typeface="Calibri" panose="020F0502020204030204" pitchFamily="34" charset="0"/>
              </a:rPr>
              <a:t>Vibis</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Aadirans</a:t>
            </a:r>
            <a:r>
              <a:rPr lang="en-US" sz="3200" dirty="0">
                <a:latin typeface="Calibri" panose="020F0502020204030204" pitchFamily="34" charset="0"/>
                <a:cs typeface="Calibri" panose="020F0502020204030204" pitchFamily="34" charset="0"/>
              </a:rPr>
              <a:t>’ relative clause also a Latinism?</a:t>
            </a:r>
            <a:endParaRPr lang="en-US" sz="3200" dirty="0"/>
          </a:p>
        </p:txBody>
      </p:sp>
      <p:sp>
        <p:nvSpPr>
          <p:cNvPr id="3" name="Content Placeholder 2">
            <a:extLst>
              <a:ext uri="{FF2B5EF4-FFF2-40B4-BE49-F238E27FC236}">
                <a16:creationId xmlns:a16="http://schemas.microsoft.com/office/drawing/2014/main" id="{753B6ACD-1208-3E1C-6205-552C914EF9F5}"/>
              </a:ext>
            </a:extLst>
          </p:cNvPr>
          <p:cNvSpPr>
            <a:spLocks noGrp="1"/>
          </p:cNvSpPr>
          <p:nvPr>
            <p:ph idx="1"/>
          </p:nvPr>
        </p:nvSpPr>
        <p:spPr/>
        <p:txBody>
          <a:bodyPr/>
          <a:lstStyle/>
          <a:p>
            <a:pPr marL="0" indent="0">
              <a:buNone/>
            </a:pPr>
            <a:r>
              <a:rPr lang="en-US" sz="1800" dirty="0">
                <a:latin typeface="Calibri" panose="020F0502020204030204" pitchFamily="34" charset="0"/>
                <a:cs typeface="Calibri" panose="020F0502020204030204" pitchFamily="34" charset="0"/>
              </a:rPr>
              <a:t>Similar constructions in both early and late Latin texts in different registers </a:t>
            </a:r>
          </a:p>
          <a:p>
            <a:pPr marL="0" indent="0">
              <a:buNone/>
            </a:pPr>
            <a:r>
              <a:rPr lang="en-US" sz="1800" dirty="0">
                <a:latin typeface="Calibri" panose="020F0502020204030204" pitchFamily="34" charset="0"/>
                <a:cs typeface="Calibri" panose="020F0502020204030204" pitchFamily="34" charset="0"/>
              </a:rPr>
              <a:t>e.g. Apuleius </a:t>
            </a:r>
            <a:r>
              <a:rPr lang="en-US" sz="1800" i="1" dirty="0">
                <a:latin typeface="Calibri" panose="020F0502020204030204" pitchFamily="34" charset="0"/>
                <a:cs typeface="Calibri" panose="020F0502020204030204" pitchFamily="34" charset="0"/>
              </a:rPr>
              <a:t>Florida</a:t>
            </a:r>
            <a:r>
              <a:rPr lang="en-US" sz="1800" dirty="0">
                <a:latin typeface="Calibri" panose="020F0502020204030204" pitchFamily="34" charset="0"/>
                <a:cs typeface="Calibri" panose="020F0502020204030204" pitchFamily="34" charset="0"/>
              </a:rPr>
              <a:t> 9.13 21 (2</a:t>
            </a:r>
            <a:r>
              <a:rPr lang="en-US" sz="1800" baseline="30000" dirty="0">
                <a:latin typeface="Calibri" panose="020F0502020204030204" pitchFamily="34" charset="0"/>
                <a:cs typeface="Calibri" panose="020F0502020204030204" pitchFamily="34" charset="0"/>
              </a:rPr>
              <a:t>nd</a:t>
            </a:r>
            <a:r>
              <a:rPr lang="en-US" sz="1800" dirty="0">
                <a:latin typeface="Calibri" panose="020F0502020204030204" pitchFamily="34" charset="0"/>
                <a:cs typeface="Calibri" panose="020F0502020204030204" pitchFamily="34" charset="0"/>
              </a:rPr>
              <a:t> half of 2</a:t>
            </a:r>
            <a:r>
              <a:rPr lang="en-US" sz="1800" baseline="30000" dirty="0">
                <a:latin typeface="Calibri" panose="020F0502020204030204" pitchFamily="34" charset="0"/>
                <a:cs typeface="Calibri" panose="020F0502020204030204" pitchFamily="34" charset="0"/>
              </a:rPr>
              <a:t>nd</a:t>
            </a:r>
            <a:r>
              <a:rPr lang="en-US" sz="1800" dirty="0">
                <a:latin typeface="Calibri" panose="020F0502020204030204" pitchFamily="34" charset="0"/>
                <a:cs typeface="Calibri" panose="020F0502020204030204" pitchFamily="34" charset="0"/>
              </a:rPr>
              <a:t> century CE)</a:t>
            </a:r>
            <a:endParaRPr lang="en-US" sz="1800" i="1" dirty="0">
              <a:latin typeface="Calibri" panose="020F0502020204030204" pitchFamily="34" charset="0"/>
              <a:cs typeface="Calibri" panose="020F0502020204030204" pitchFamily="34" charset="0"/>
            </a:endParaRPr>
          </a:p>
          <a:p>
            <a:pPr marL="0" indent="0">
              <a:buNone/>
            </a:pPr>
            <a:r>
              <a:rPr lang="en-US" sz="1800" i="1" dirty="0" err="1">
                <a:latin typeface="Calibri" panose="020F0502020204030204" pitchFamily="34" charset="0"/>
                <a:cs typeface="Calibri" panose="020F0502020204030204" pitchFamily="34" charset="0"/>
              </a:rPr>
              <a:t>etiam</a:t>
            </a:r>
            <a:r>
              <a:rPr lang="en-US" sz="1800" i="1"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anulum</a:t>
            </a:r>
            <a:r>
              <a:rPr lang="en-US" sz="1800" i="1" dirty="0">
                <a:latin typeface="Calibri" panose="020F0502020204030204" pitchFamily="34" charset="0"/>
                <a:cs typeface="Calibri" panose="020F0502020204030204" pitchFamily="34" charset="0"/>
              </a:rPr>
              <a:t> in </a:t>
            </a:r>
            <a:r>
              <a:rPr lang="en-US" sz="1800" i="1" dirty="0" err="1">
                <a:latin typeface="Calibri" panose="020F0502020204030204" pitchFamily="34" charset="0"/>
                <a:cs typeface="Calibri" panose="020F0502020204030204" pitchFamily="34" charset="0"/>
              </a:rPr>
              <a:t>laeva</a:t>
            </a:r>
            <a:r>
              <a:rPr lang="en-US" sz="1800" i="1"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aureum</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faberrimo</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signaculo</a:t>
            </a:r>
            <a:r>
              <a:rPr lang="en-US" sz="1800" i="1" dirty="0">
                <a:latin typeface="Calibri" panose="020F0502020204030204" pitchFamily="34" charset="0"/>
                <a:cs typeface="Calibri" panose="020F0502020204030204" pitchFamily="34" charset="0"/>
              </a:rPr>
              <a:t> </a:t>
            </a:r>
          </a:p>
          <a:p>
            <a:pPr marL="0" indent="0">
              <a:buNone/>
            </a:pPr>
            <a:r>
              <a:rPr lang="en-US" sz="1800" i="1"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quem</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ostentabat</a:t>
            </a:r>
            <a:r>
              <a:rPr lang="en-US" sz="1800" i="1" dirty="0">
                <a:latin typeface="Calibri" panose="020F0502020204030204" pitchFamily="34" charset="0"/>
                <a:cs typeface="Calibri" panose="020F0502020204030204" pitchFamily="34" charset="0"/>
              </a:rPr>
              <a:t>, ipse </a:t>
            </a:r>
          </a:p>
          <a:p>
            <a:pPr marL="0" indent="0">
              <a:buNone/>
            </a:pPr>
            <a:r>
              <a:rPr lang="en-US" sz="1800" i="1"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eius</a:t>
            </a:r>
            <a:r>
              <a:rPr lang="en-US" sz="1800" i="1" u="sng" dirty="0">
                <a:latin typeface="Calibri" panose="020F0502020204030204" pitchFamily="34" charset="0"/>
                <a:cs typeface="Calibri" panose="020F0502020204030204" pitchFamily="34" charset="0"/>
              </a:rPr>
              <a:t> </a:t>
            </a:r>
            <a:r>
              <a:rPr lang="en-US" sz="1800" i="1" u="sng" dirty="0" err="1">
                <a:latin typeface="Calibri" panose="020F0502020204030204" pitchFamily="34" charset="0"/>
                <a:cs typeface="Calibri" panose="020F0502020204030204" pitchFamily="34" charset="0"/>
              </a:rPr>
              <a:t>anuli</a:t>
            </a:r>
            <a:r>
              <a:rPr lang="en-US" sz="1800" i="1" dirty="0">
                <a:latin typeface="Calibri" panose="020F0502020204030204" pitchFamily="34" charset="0"/>
                <a:cs typeface="Calibri" panose="020F0502020204030204" pitchFamily="34" charset="0"/>
              </a:rPr>
              <a:t> et </a:t>
            </a:r>
            <a:r>
              <a:rPr lang="en-US" sz="1800" i="1" dirty="0" err="1">
                <a:latin typeface="Calibri" panose="020F0502020204030204" pitchFamily="34" charset="0"/>
                <a:cs typeface="Calibri" panose="020F0502020204030204" pitchFamily="34" charset="0"/>
              </a:rPr>
              <a:t>orbiculum</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circulauerat</a:t>
            </a:r>
            <a:r>
              <a:rPr lang="en-US" sz="1800" i="1" dirty="0">
                <a:latin typeface="Calibri" panose="020F0502020204030204" pitchFamily="34" charset="0"/>
                <a:cs typeface="Calibri" panose="020F0502020204030204" pitchFamily="34" charset="0"/>
              </a:rPr>
              <a:t> </a:t>
            </a:r>
          </a:p>
          <a:p>
            <a:pPr marL="0" indent="0">
              <a:buNone/>
            </a:pPr>
            <a:r>
              <a:rPr lang="en-US" sz="1800" i="1" dirty="0">
                <a:latin typeface="Calibri" panose="020F0502020204030204" pitchFamily="34" charset="0"/>
                <a:cs typeface="Calibri" panose="020F0502020204030204" pitchFamily="34" charset="0"/>
              </a:rPr>
              <a:t>	et </a:t>
            </a:r>
            <a:r>
              <a:rPr lang="en-US" sz="1800" i="1" dirty="0" err="1">
                <a:latin typeface="Calibri" panose="020F0502020204030204" pitchFamily="34" charset="0"/>
                <a:cs typeface="Calibri" panose="020F0502020204030204" pitchFamily="34" charset="0"/>
              </a:rPr>
              <a:t>palam</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clauserat</a:t>
            </a:r>
            <a:r>
              <a:rPr lang="en-US" sz="1800" i="1" dirty="0">
                <a:latin typeface="Calibri" panose="020F0502020204030204" pitchFamily="34" charset="0"/>
                <a:cs typeface="Calibri" panose="020F0502020204030204" pitchFamily="34" charset="0"/>
              </a:rPr>
              <a:t> et </a:t>
            </a:r>
            <a:r>
              <a:rPr lang="en-US" sz="1800" i="1" dirty="0" err="1">
                <a:latin typeface="Calibri" panose="020F0502020204030204" pitchFamily="34" charset="0"/>
                <a:cs typeface="Calibri" panose="020F0502020204030204" pitchFamily="34" charset="0"/>
              </a:rPr>
              <a:t>gemmam</a:t>
            </a:r>
            <a:r>
              <a:rPr lang="en-US" sz="1800" i="1" dirty="0">
                <a:latin typeface="Calibri" panose="020F0502020204030204" pitchFamily="34" charset="0"/>
                <a:cs typeface="Calibri" panose="020F0502020204030204" pitchFamily="34" charset="0"/>
              </a:rPr>
              <a:t> </a:t>
            </a:r>
            <a:r>
              <a:rPr lang="en-US" sz="1800" i="1" dirty="0" err="1">
                <a:latin typeface="Calibri" panose="020F0502020204030204" pitchFamily="34" charset="0"/>
                <a:cs typeface="Calibri" panose="020F0502020204030204" pitchFamily="34" charset="0"/>
              </a:rPr>
              <a:t>insculpserat</a:t>
            </a:r>
            <a:endParaRPr lang="en-US" sz="1800" i="1" dirty="0">
              <a:latin typeface="Calibri" panose="020F0502020204030204" pitchFamily="34" charset="0"/>
              <a:cs typeface="Calibri" panose="020F0502020204030204" pitchFamily="34" charset="0"/>
            </a:endParaRPr>
          </a:p>
          <a:p>
            <a:pPr marL="0" indent="0">
              <a:buNone/>
            </a:pPr>
            <a:endParaRPr lang="en-US" sz="1800" dirty="0">
              <a:latin typeface="Calibri" panose="020F0502020204030204" pitchFamily="34" charset="0"/>
              <a:cs typeface="Calibri" panose="020F0502020204030204" pitchFamily="34" charset="0"/>
            </a:endParaRPr>
          </a:p>
          <a:p>
            <a:pPr marL="0" indent="0">
              <a:buNone/>
            </a:pPr>
            <a:r>
              <a:rPr lang="en-US" sz="1800" dirty="0">
                <a:latin typeface="Calibri" panose="020F0502020204030204" pitchFamily="34" charset="0"/>
                <a:cs typeface="Calibri" panose="020F0502020204030204" pitchFamily="34" charset="0"/>
              </a:rPr>
              <a:t>‘and as for the gold ring on his left hand which he flaunted with its exquisite seal stone, he himself had molded the band, enclosed the bezel, and carved the intaglio’ (Loeb translation by C.P. Jones)</a:t>
            </a:r>
          </a:p>
          <a:p>
            <a:pPr marL="0" indent="0">
              <a:buNone/>
            </a:pPr>
            <a:endParaRPr lang="en-US"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4711402"/>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a:ln>
              <a:noFill/>
            </a:ln>
            <a:solidFill>
              <a:srgbClr val="000000"/>
            </a:solidFill>
            <a:effectLst/>
            <a:latin typeface="Times"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a:ln>
              <a:noFill/>
            </a:ln>
            <a:solidFill>
              <a:srgbClr val="000000"/>
            </a:solidFill>
            <a:effectLst/>
            <a:latin typeface="Times"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6103</TotalTime>
  <Words>3747</Words>
  <Application>Microsoft Macintosh PowerPoint</Application>
  <PresentationFormat>On-screen Show (4:3)</PresentationFormat>
  <Paragraphs>379</Paragraphs>
  <Slides>35</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Arial</vt:lpstr>
      <vt:lpstr>Calibri</vt:lpstr>
      <vt:lpstr>Times</vt:lpstr>
      <vt:lpstr>Wingdings</vt:lpstr>
      <vt:lpstr>Default Design</vt:lpstr>
      <vt:lpstr>Office Theme</vt:lpstr>
      <vt:lpstr>Relative Clauses in Latin and Oscan</vt:lpstr>
      <vt:lpstr>Pompei 24  ST Po 3  Testament of Vibis Aadirans</vt:lpstr>
      <vt:lpstr>Pompei 24  ST Po 3  Testament of Vibis Aadirans</vt:lpstr>
      <vt:lpstr>Pompei 24  ST Po 3  Testament of Vibis Aadirans</vt:lpstr>
      <vt:lpstr>Pompei 24  ST Po 3  Testament of Vibis Aadirans</vt:lpstr>
      <vt:lpstr>Latinisms and possible Latinisms in Vibis Aadirans</vt:lpstr>
      <vt:lpstr>Latin legal texts with similar structures</vt:lpstr>
      <vt:lpstr>Latin legal texts with similar structures</vt:lpstr>
      <vt:lpstr>Is Vibis Aadirans’ relative clause also a Latinism?</vt:lpstr>
      <vt:lpstr>Is Vibis Aadirans’ relative clause also a Latinism?</vt:lpstr>
      <vt:lpstr>Is Vibis Aadirans’ relative clause also a Latinism?</vt:lpstr>
      <vt:lpstr>Comparisons with other Oscan relative clauses</vt:lpstr>
      <vt:lpstr>Comparisons with other Oscan relative clauses</vt:lpstr>
      <vt:lpstr>Comparisons with other Oscan relative clauses</vt:lpstr>
      <vt:lpstr>Cippus Abellanus c. 100 BCE </vt:lpstr>
      <vt:lpstr>Cippus Abellanus c. 100 BCE </vt:lpstr>
      <vt:lpstr>Oscan preposed relatives? Teruentum 8-10 c. 125 BCE 7-8 </vt:lpstr>
      <vt:lpstr>Oscan preposed relatives? Teruentum 8-10 c. 125 BCE 7-8 </vt:lpstr>
      <vt:lpstr>Capua 34 / Cp 37 300-150 BCE  </vt:lpstr>
      <vt:lpstr>Capua 34 / Cp 37 300-150 BCE  </vt:lpstr>
      <vt:lpstr>Capua 24 / Cp 33-34, early 3rd c BCE?</vt:lpstr>
      <vt:lpstr>Capua 25 / Cp 30 early 3rd century BCE (?) </vt:lpstr>
      <vt:lpstr>Anxia 1 / Lu 39   300-250 BCE </vt:lpstr>
      <vt:lpstr>Anxia 1 / Lu 39   300-250 BCE </vt:lpstr>
      <vt:lpstr>Anxia 1 / Lu 39   300-250 BCE </vt:lpstr>
      <vt:lpstr>Anxia 1 / Lu 39   300-250 BCE </vt:lpstr>
      <vt:lpstr>Umbrian Tabulae Iguvinae</vt:lpstr>
      <vt:lpstr>Attractio inversa in Umbrian? </vt:lpstr>
      <vt:lpstr>Attractio inversa in Umbrian? </vt:lpstr>
      <vt:lpstr>Attractio inversa in Umbrian? </vt:lpstr>
      <vt:lpstr>Attractio inversa in Umbrian? </vt:lpstr>
      <vt:lpstr>PowerPoint Presentation</vt:lpstr>
      <vt:lpstr>PowerPoint Presentation</vt:lpstr>
      <vt:lpstr>Some Conclusions:</vt:lpstr>
      <vt:lpstr>References</vt:lpstr>
    </vt:vector>
  </TitlesOfParts>
  <Manager/>
  <Company>British School at Rome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user03</dc:creator>
  <cp:keywords/>
  <dc:description/>
  <cp:lastModifiedBy>Robin Meyer</cp:lastModifiedBy>
  <cp:revision>174</cp:revision>
  <dcterms:created xsi:type="dcterms:W3CDTF">2006-06-15T12:24:26Z</dcterms:created>
  <dcterms:modified xsi:type="dcterms:W3CDTF">2022-07-01T09:16:37Z</dcterms:modified>
  <cp:category/>
</cp:coreProperties>
</file>