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7"/>
  </p:notesMasterIdLst>
  <p:sldIdLst>
    <p:sldId id="256" r:id="rId2"/>
    <p:sldId id="544" r:id="rId3"/>
    <p:sldId id="523" r:id="rId4"/>
    <p:sldId id="524" r:id="rId5"/>
    <p:sldId id="525" r:id="rId6"/>
    <p:sldId id="526" r:id="rId7"/>
    <p:sldId id="527" r:id="rId8"/>
    <p:sldId id="531" r:id="rId9"/>
    <p:sldId id="534" r:id="rId10"/>
    <p:sldId id="541" r:id="rId11"/>
    <p:sldId id="535" r:id="rId12"/>
    <p:sldId id="536" r:id="rId13"/>
    <p:sldId id="537" r:id="rId14"/>
    <p:sldId id="538" r:id="rId15"/>
    <p:sldId id="540" r:id="rId16"/>
    <p:sldId id="542" r:id="rId17"/>
    <p:sldId id="543" r:id="rId18"/>
    <p:sldId id="545" r:id="rId19"/>
    <p:sldId id="546" r:id="rId20"/>
    <p:sldId id="550" r:id="rId21"/>
    <p:sldId id="559" r:id="rId22"/>
    <p:sldId id="551" r:id="rId23"/>
    <p:sldId id="552" r:id="rId24"/>
    <p:sldId id="557" r:id="rId25"/>
    <p:sldId id="558" r:id="rId26"/>
    <p:sldId id="560" r:id="rId27"/>
    <p:sldId id="563" r:id="rId28"/>
    <p:sldId id="564" r:id="rId29"/>
    <p:sldId id="565" r:id="rId30"/>
    <p:sldId id="566" r:id="rId31"/>
    <p:sldId id="547" r:id="rId32"/>
    <p:sldId id="549" r:id="rId33"/>
    <p:sldId id="641" r:id="rId34"/>
    <p:sldId id="644" r:id="rId35"/>
    <p:sldId id="567" r:id="rId36"/>
    <p:sldId id="568" r:id="rId37"/>
    <p:sldId id="569" r:id="rId38"/>
    <p:sldId id="570" r:id="rId39"/>
    <p:sldId id="571" r:id="rId40"/>
    <p:sldId id="572" r:id="rId41"/>
    <p:sldId id="576" r:id="rId42"/>
    <p:sldId id="603" r:id="rId43"/>
    <p:sldId id="578" r:id="rId44"/>
    <p:sldId id="579" r:id="rId45"/>
    <p:sldId id="582" r:id="rId46"/>
    <p:sldId id="583" r:id="rId47"/>
    <p:sldId id="584" r:id="rId48"/>
    <p:sldId id="585" r:id="rId49"/>
    <p:sldId id="586" r:id="rId50"/>
    <p:sldId id="588" r:id="rId51"/>
    <p:sldId id="590" r:id="rId52"/>
    <p:sldId id="596" r:id="rId53"/>
    <p:sldId id="605" r:id="rId54"/>
    <p:sldId id="598" r:id="rId55"/>
    <p:sldId id="656" r:id="rId56"/>
    <p:sldId id="599" r:id="rId57"/>
    <p:sldId id="600" r:id="rId58"/>
    <p:sldId id="601" r:id="rId59"/>
    <p:sldId id="602" r:id="rId60"/>
    <p:sldId id="646" r:id="rId61"/>
    <p:sldId id="647" r:id="rId62"/>
    <p:sldId id="655" r:id="rId63"/>
    <p:sldId id="648" r:id="rId64"/>
    <p:sldId id="652" r:id="rId65"/>
    <p:sldId id="626" r:id="rId66"/>
    <p:sldId id="623" r:id="rId67"/>
    <p:sldId id="628" r:id="rId68"/>
    <p:sldId id="629" r:id="rId69"/>
    <p:sldId id="630" r:id="rId70"/>
    <p:sldId id="631" r:id="rId71"/>
    <p:sldId id="654" r:id="rId72"/>
    <p:sldId id="651" r:id="rId73"/>
    <p:sldId id="608" r:id="rId74"/>
    <p:sldId id="609" r:id="rId75"/>
    <p:sldId id="611" r:id="rId76"/>
    <p:sldId id="645" r:id="rId77"/>
    <p:sldId id="619" r:id="rId78"/>
    <p:sldId id="620" r:id="rId79"/>
    <p:sldId id="653" r:id="rId80"/>
    <p:sldId id="632" r:id="rId81"/>
    <p:sldId id="634" r:id="rId82"/>
    <p:sldId id="635" r:id="rId83"/>
    <p:sldId id="636" r:id="rId84"/>
    <p:sldId id="639" r:id="rId85"/>
    <p:sldId id="450" r:id="rId8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Medium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Medium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Tabelle1!$A$2:$A$71</c:f>
              <c:numCache>
                <c:formatCode>General</c:formatCode>
                <c:ptCount val="70"/>
                <c:pt idx="0">
                  <c:v>140</c:v>
                </c:pt>
                <c:pt idx="1">
                  <c:v>141</c:v>
                </c:pt>
                <c:pt idx="2">
                  <c:v>142</c:v>
                </c:pt>
                <c:pt idx="3">
                  <c:v>143</c:v>
                </c:pt>
                <c:pt idx="4">
                  <c:v>144</c:v>
                </c:pt>
                <c:pt idx="5">
                  <c:v>145</c:v>
                </c:pt>
                <c:pt idx="6">
                  <c:v>146</c:v>
                </c:pt>
                <c:pt idx="7">
                  <c:v>147</c:v>
                </c:pt>
                <c:pt idx="8">
                  <c:v>148</c:v>
                </c:pt>
                <c:pt idx="9">
                  <c:v>149</c:v>
                </c:pt>
                <c:pt idx="10">
                  <c:v>150</c:v>
                </c:pt>
                <c:pt idx="11">
                  <c:v>151</c:v>
                </c:pt>
                <c:pt idx="12">
                  <c:v>152</c:v>
                </c:pt>
                <c:pt idx="13">
                  <c:v>153</c:v>
                </c:pt>
                <c:pt idx="14">
                  <c:v>154</c:v>
                </c:pt>
                <c:pt idx="15">
                  <c:v>155</c:v>
                </c:pt>
                <c:pt idx="16">
                  <c:v>156</c:v>
                </c:pt>
                <c:pt idx="17">
                  <c:v>157</c:v>
                </c:pt>
                <c:pt idx="18">
                  <c:v>158</c:v>
                </c:pt>
                <c:pt idx="19">
                  <c:v>159</c:v>
                </c:pt>
                <c:pt idx="20">
                  <c:v>160</c:v>
                </c:pt>
                <c:pt idx="21">
                  <c:v>161</c:v>
                </c:pt>
                <c:pt idx="22">
                  <c:v>162</c:v>
                </c:pt>
                <c:pt idx="23">
                  <c:v>163</c:v>
                </c:pt>
                <c:pt idx="24">
                  <c:v>164</c:v>
                </c:pt>
                <c:pt idx="25">
                  <c:v>165</c:v>
                </c:pt>
                <c:pt idx="26">
                  <c:v>166</c:v>
                </c:pt>
                <c:pt idx="27">
                  <c:v>167</c:v>
                </c:pt>
                <c:pt idx="28">
                  <c:v>168</c:v>
                </c:pt>
                <c:pt idx="29">
                  <c:v>169</c:v>
                </c:pt>
                <c:pt idx="30">
                  <c:v>170</c:v>
                </c:pt>
                <c:pt idx="31">
                  <c:v>171</c:v>
                </c:pt>
                <c:pt idx="32">
                  <c:v>172</c:v>
                </c:pt>
                <c:pt idx="33">
                  <c:v>173</c:v>
                </c:pt>
                <c:pt idx="34">
                  <c:v>174</c:v>
                </c:pt>
                <c:pt idx="35">
                  <c:v>175</c:v>
                </c:pt>
                <c:pt idx="36">
                  <c:v>176</c:v>
                </c:pt>
                <c:pt idx="37">
                  <c:v>177</c:v>
                </c:pt>
                <c:pt idx="38">
                  <c:v>178</c:v>
                </c:pt>
                <c:pt idx="39">
                  <c:v>179</c:v>
                </c:pt>
                <c:pt idx="40">
                  <c:v>180</c:v>
                </c:pt>
                <c:pt idx="41">
                  <c:v>181</c:v>
                </c:pt>
                <c:pt idx="42">
                  <c:v>182</c:v>
                </c:pt>
                <c:pt idx="43">
                  <c:v>183</c:v>
                </c:pt>
                <c:pt idx="44">
                  <c:v>184</c:v>
                </c:pt>
                <c:pt idx="45">
                  <c:v>185</c:v>
                </c:pt>
                <c:pt idx="46">
                  <c:v>186</c:v>
                </c:pt>
                <c:pt idx="47">
                  <c:v>187</c:v>
                </c:pt>
                <c:pt idx="48">
                  <c:v>188</c:v>
                </c:pt>
                <c:pt idx="49">
                  <c:v>189</c:v>
                </c:pt>
                <c:pt idx="50">
                  <c:v>190</c:v>
                </c:pt>
                <c:pt idx="51">
                  <c:v>191</c:v>
                </c:pt>
                <c:pt idx="52">
                  <c:v>192</c:v>
                </c:pt>
                <c:pt idx="53">
                  <c:v>193</c:v>
                </c:pt>
                <c:pt idx="54">
                  <c:v>194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</c:numCache>
            </c:numRef>
          </c:cat>
          <c:val>
            <c:numRef>
              <c:f>Tabelle1!$B$2:$B$71</c:f>
              <c:numCache>
                <c:formatCode>0.0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0.1</c:v>
                </c:pt>
                <c:pt idx="26">
                  <c:v>0.2</c:v>
                </c:pt>
                <c:pt idx="27">
                  <c:v>0.3</c:v>
                </c:pt>
                <c:pt idx="28">
                  <c:v>0.4</c:v>
                </c:pt>
                <c:pt idx="29">
                  <c:v>0.5</c:v>
                </c:pt>
                <c:pt idx="30">
                  <c:v>0.6</c:v>
                </c:pt>
                <c:pt idx="31">
                  <c:v>0.7</c:v>
                </c:pt>
                <c:pt idx="32">
                  <c:v>0.8</c:v>
                </c:pt>
                <c:pt idx="33">
                  <c:v>0.9</c:v>
                </c:pt>
                <c:pt idx="34">
                  <c:v>1</c:v>
                </c:pt>
                <c:pt idx="35">
                  <c:v>1</c:v>
                </c:pt>
                <c:pt idx="36">
                  <c:v>0.9</c:v>
                </c:pt>
                <c:pt idx="37">
                  <c:v>0.8</c:v>
                </c:pt>
                <c:pt idx="38">
                  <c:v>0.7</c:v>
                </c:pt>
                <c:pt idx="39">
                  <c:v>0.6</c:v>
                </c:pt>
                <c:pt idx="40">
                  <c:v>0.5</c:v>
                </c:pt>
                <c:pt idx="41">
                  <c:v>0.4</c:v>
                </c:pt>
                <c:pt idx="42">
                  <c:v>0.3</c:v>
                </c:pt>
                <c:pt idx="43">
                  <c:v>0.2</c:v>
                </c:pt>
                <c:pt idx="44">
                  <c:v>0.1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154632"/>
        <c:axId val="404156592"/>
      </c:lineChart>
      <c:catAx>
        <c:axId val="40415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4156592"/>
        <c:crosses val="autoZero"/>
        <c:auto val="1"/>
        <c:lblAlgn val="ctr"/>
        <c:lblOffset val="100"/>
        <c:noMultiLvlLbl val="0"/>
      </c:catAx>
      <c:valAx>
        <c:axId val="40415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415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63500">
      <a:solidFill>
        <a:schemeClr val="accent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Medium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Tabelle1!$A$2:$A$71</c:f>
              <c:numCache>
                <c:formatCode>General</c:formatCode>
                <c:ptCount val="70"/>
                <c:pt idx="0">
                  <c:v>140</c:v>
                </c:pt>
                <c:pt idx="1">
                  <c:v>141</c:v>
                </c:pt>
                <c:pt idx="2">
                  <c:v>142</c:v>
                </c:pt>
                <c:pt idx="3">
                  <c:v>143</c:v>
                </c:pt>
                <c:pt idx="4">
                  <c:v>144</c:v>
                </c:pt>
                <c:pt idx="5">
                  <c:v>145</c:v>
                </c:pt>
                <c:pt idx="6">
                  <c:v>146</c:v>
                </c:pt>
                <c:pt idx="7">
                  <c:v>147</c:v>
                </c:pt>
                <c:pt idx="8">
                  <c:v>148</c:v>
                </c:pt>
                <c:pt idx="9">
                  <c:v>149</c:v>
                </c:pt>
                <c:pt idx="10">
                  <c:v>150</c:v>
                </c:pt>
                <c:pt idx="11">
                  <c:v>151</c:v>
                </c:pt>
                <c:pt idx="12">
                  <c:v>152</c:v>
                </c:pt>
                <c:pt idx="13">
                  <c:v>153</c:v>
                </c:pt>
                <c:pt idx="14">
                  <c:v>154</c:v>
                </c:pt>
                <c:pt idx="15">
                  <c:v>155</c:v>
                </c:pt>
                <c:pt idx="16">
                  <c:v>156</c:v>
                </c:pt>
                <c:pt idx="17">
                  <c:v>157</c:v>
                </c:pt>
                <c:pt idx="18">
                  <c:v>158</c:v>
                </c:pt>
                <c:pt idx="19">
                  <c:v>159</c:v>
                </c:pt>
                <c:pt idx="20">
                  <c:v>160</c:v>
                </c:pt>
                <c:pt idx="21">
                  <c:v>161</c:v>
                </c:pt>
                <c:pt idx="22">
                  <c:v>162</c:v>
                </c:pt>
                <c:pt idx="23">
                  <c:v>163</c:v>
                </c:pt>
                <c:pt idx="24">
                  <c:v>164</c:v>
                </c:pt>
                <c:pt idx="25">
                  <c:v>165</c:v>
                </c:pt>
                <c:pt idx="26">
                  <c:v>166</c:v>
                </c:pt>
                <c:pt idx="27">
                  <c:v>167</c:v>
                </c:pt>
                <c:pt idx="28">
                  <c:v>168</c:v>
                </c:pt>
                <c:pt idx="29">
                  <c:v>169</c:v>
                </c:pt>
                <c:pt idx="30">
                  <c:v>170</c:v>
                </c:pt>
                <c:pt idx="31">
                  <c:v>171</c:v>
                </c:pt>
                <c:pt idx="32">
                  <c:v>172</c:v>
                </c:pt>
                <c:pt idx="33">
                  <c:v>173</c:v>
                </c:pt>
                <c:pt idx="34">
                  <c:v>174</c:v>
                </c:pt>
                <c:pt idx="35">
                  <c:v>175</c:v>
                </c:pt>
                <c:pt idx="36">
                  <c:v>176</c:v>
                </c:pt>
                <c:pt idx="37">
                  <c:v>177</c:v>
                </c:pt>
                <c:pt idx="38">
                  <c:v>178</c:v>
                </c:pt>
                <c:pt idx="39">
                  <c:v>179</c:v>
                </c:pt>
                <c:pt idx="40">
                  <c:v>180</c:v>
                </c:pt>
                <c:pt idx="41">
                  <c:v>181</c:v>
                </c:pt>
                <c:pt idx="42">
                  <c:v>182</c:v>
                </c:pt>
                <c:pt idx="43">
                  <c:v>183</c:v>
                </c:pt>
                <c:pt idx="44">
                  <c:v>184</c:v>
                </c:pt>
                <c:pt idx="45">
                  <c:v>185</c:v>
                </c:pt>
                <c:pt idx="46">
                  <c:v>186</c:v>
                </c:pt>
                <c:pt idx="47">
                  <c:v>187</c:v>
                </c:pt>
                <c:pt idx="48">
                  <c:v>188</c:v>
                </c:pt>
                <c:pt idx="49">
                  <c:v>189</c:v>
                </c:pt>
                <c:pt idx="50">
                  <c:v>190</c:v>
                </c:pt>
                <c:pt idx="51">
                  <c:v>191</c:v>
                </c:pt>
                <c:pt idx="52">
                  <c:v>192</c:v>
                </c:pt>
                <c:pt idx="53">
                  <c:v>193</c:v>
                </c:pt>
                <c:pt idx="54">
                  <c:v>194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</c:numCache>
            </c:numRef>
          </c:cat>
          <c:val>
            <c:numRef>
              <c:f>Tabelle1!$B$2:$B$71</c:f>
              <c:numCache>
                <c:formatCode>0.0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0.1</c:v>
                </c:pt>
                <c:pt idx="26">
                  <c:v>0.2</c:v>
                </c:pt>
                <c:pt idx="27">
                  <c:v>0.3</c:v>
                </c:pt>
                <c:pt idx="28">
                  <c:v>0.4</c:v>
                </c:pt>
                <c:pt idx="29">
                  <c:v>0.5</c:v>
                </c:pt>
                <c:pt idx="30">
                  <c:v>0.6</c:v>
                </c:pt>
                <c:pt idx="31">
                  <c:v>0.7</c:v>
                </c:pt>
                <c:pt idx="32">
                  <c:v>0.8</c:v>
                </c:pt>
                <c:pt idx="33">
                  <c:v>0.9</c:v>
                </c:pt>
                <c:pt idx="34">
                  <c:v>1</c:v>
                </c:pt>
                <c:pt idx="35">
                  <c:v>1</c:v>
                </c:pt>
                <c:pt idx="36">
                  <c:v>0.9</c:v>
                </c:pt>
                <c:pt idx="37">
                  <c:v>0.8</c:v>
                </c:pt>
                <c:pt idx="38">
                  <c:v>0.7</c:v>
                </c:pt>
                <c:pt idx="39">
                  <c:v>0.6</c:v>
                </c:pt>
                <c:pt idx="40">
                  <c:v>0.5</c:v>
                </c:pt>
                <c:pt idx="41">
                  <c:v>0.4</c:v>
                </c:pt>
                <c:pt idx="42">
                  <c:v>0.3</c:v>
                </c:pt>
                <c:pt idx="43">
                  <c:v>0.2</c:v>
                </c:pt>
                <c:pt idx="44">
                  <c:v>0.1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Tiny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Tabelle1!$A$2:$A$71</c:f>
              <c:numCache>
                <c:formatCode>General</c:formatCode>
                <c:ptCount val="70"/>
                <c:pt idx="0">
                  <c:v>140</c:v>
                </c:pt>
                <c:pt idx="1">
                  <c:v>141</c:v>
                </c:pt>
                <c:pt idx="2">
                  <c:v>142</c:v>
                </c:pt>
                <c:pt idx="3">
                  <c:v>143</c:v>
                </c:pt>
                <c:pt idx="4">
                  <c:v>144</c:v>
                </c:pt>
                <c:pt idx="5">
                  <c:v>145</c:v>
                </c:pt>
                <c:pt idx="6">
                  <c:v>146</c:v>
                </c:pt>
                <c:pt idx="7">
                  <c:v>147</c:v>
                </c:pt>
                <c:pt idx="8">
                  <c:v>148</c:v>
                </c:pt>
                <c:pt idx="9">
                  <c:v>149</c:v>
                </c:pt>
                <c:pt idx="10">
                  <c:v>150</c:v>
                </c:pt>
                <c:pt idx="11">
                  <c:v>151</c:v>
                </c:pt>
                <c:pt idx="12">
                  <c:v>152</c:v>
                </c:pt>
                <c:pt idx="13">
                  <c:v>153</c:v>
                </c:pt>
                <c:pt idx="14">
                  <c:v>154</c:v>
                </c:pt>
                <c:pt idx="15">
                  <c:v>155</c:v>
                </c:pt>
                <c:pt idx="16">
                  <c:v>156</c:v>
                </c:pt>
                <c:pt idx="17">
                  <c:v>157</c:v>
                </c:pt>
                <c:pt idx="18">
                  <c:v>158</c:v>
                </c:pt>
                <c:pt idx="19">
                  <c:v>159</c:v>
                </c:pt>
                <c:pt idx="20">
                  <c:v>160</c:v>
                </c:pt>
                <c:pt idx="21">
                  <c:v>161</c:v>
                </c:pt>
                <c:pt idx="22">
                  <c:v>162</c:v>
                </c:pt>
                <c:pt idx="23">
                  <c:v>163</c:v>
                </c:pt>
                <c:pt idx="24">
                  <c:v>164</c:v>
                </c:pt>
                <c:pt idx="25">
                  <c:v>165</c:v>
                </c:pt>
                <c:pt idx="26">
                  <c:v>166</c:v>
                </c:pt>
                <c:pt idx="27">
                  <c:v>167</c:v>
                </c:pt>
                <c:pt idx="28">
                  <c:v>168</c:v>
                </c:pt>
                <c:pt idx="29">
                  <c:v>169</c:v>
                </c:pt>
                <c:pt idx="30">
                  <c:v>170</c:v>
                </c:pt>
                <c:pt idx="31">
                  <c:v>171</c:v>
                </c:pt>
                <c:pt idx="32">
                  <c:v>172</c:v>
                </c:pt>
                <c:pt idx="33">
                  <c:v>173</c:v>
                </c:pt>
                <c:pt idx="34">
                  <c:v>174</c:v>
                </c:pt>
                <c:pt idx="35">
                  <c:v>175</c:v>
                </c:pt>
                <c:pt idx="36">
                  <c:v>176</c:v>
                </c:pt>
                <c:pt idx="37">
                  <c:v>177</c:v>
                </c:pt>
                <c:pt idx="38">
                  <c:v>178</c:v>
                </c:pt>
                <c:pt idx="39">
                  <c:v>179</c:v>
                </c:pt>
                <c:pt idx="40">
                  <c:v>180</c:v>
                </c:pt>
                <c:pt idx="41">
                  <c:v>181</c:v>
                </c:pt>
                <c:pt idx="42">
                  <c:v>182</c:v>
                </c:pt>
                <c:pt idx="43">
                  <c:v>183</c:v>
                </c:pt>
                <c:pt idx="44">
                  <c:v>184</c:v>
                </c:pt>
                <c:pt idx="45">
                  <c:v>185</c:v>
                </c:pt>
                <c:pt idx="46">
                  <c:v>186</c:v>
                </c:pt>
                <c:pt idx="47">
                  <c:v>187</c:v>
                </c:pt>
                <c:pt idx="48">
                  <c:v>188</c:v>
                </c:pt>
                <c:pt idx="49">
                  <c:v>189</c:v>
                </c:pt>
                <c:pt idx="50">
                  <c:v>190</c:v>
                </c:pt>
                <c:pt idx="51">
                  <c:v>191</c:v>
                </c:pt>
                <c:pt idx="52">
                  <c:v>192</c:v>
                </c:pt>
                <c:pt idx="53">
                  <c:v>193</c:v>
                </c:pt>
                <c:pt idx="54">
                  <c:v>194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</c:numCache>
            </c:numRef>
          </c:cat>
          <c:val>
            <c:numRef>
              <c:f>Tabelle1!$C$2:$C$71</c:f>
              <c:numCache>
                <c:formatCode>0.0</c:formatCode>
                <c:ptCount val="7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</c:v>
                </c:pt>
                <c:pt idx="6">
                  <c:v>0.8</c:v>
                </c:pt>
                <c:pt idx="7">
                  <c:v>0.7</c:v>
                </c:pt>
                <c:pt idx="8">
                  <c:v>0.6</c:v>
                </c:pt>
                <c:pt idx="9">
                  <c:v>0.5</c:v>
                </c:pt>
                <c:pt idx="10">
                  <c:v>0.4</c:v>
                </c:pt>
                <c:pt idx="11">
                  <c:v>0.3</c:v>
                </c:pt>
                <c:pt idx="12">
                  <c:v>0.2</c:v>
                </c:pt>
                <c:pt idx="13">
                  <c:v>0.1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Enormeous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Tabelle1!$A$2:$A$71</c:f>
              <c:numCache>
                <c:formatCode>General</c:formatCode>
                <c:ptCount val="70"/>
                <c:pt idx="0">
                  <c:v>140</c:v>
                </c:pt>
                <c:pt idx="1">
                  <c:v>141</c:v>
                </c:pt>
                <c:pt idx="2">
                  <c:v>142</c:v>
                </c:pt>
                <c:pt idx="3">
                  <c:v>143</c:v>
                </c:pt>
                <c:pt idx="4">
                  <c:v>144</c:v>
                </c:pt>
                <c:pt idx="5">
                  <c:v>145</c:v>
                </c:pt>
                <c:pt idx="6">
                  <c:v>146</c:v>
                </c:pt>
                <c:pt idx="7">
                  <c:v>147</c:v>
                </c:pt>
                <c:pt idx="8">
                  <c:v>148</c:v>
                </c:pt>
                <c:pt idx="9">
                  <c:v>149</c:v>
                </c:pt>
                <c:pt idx="10">
                  <c:v>150</c:v>
                </c:pt>
                <c:pt idx="11">
                  <c:v>151</c:v>
                </c:pt>
                <c:pt idx="12">
                  <c:v>152</c:v>
                </c:pt>
                <c:pt idx="13">
                  <c:v>153</c:v>
                </c:pt>
                <c:pt idx="14">
                  <c:v>154</c:v>
                </c:pt>
                <c:pt idx="15">
                  <c:v>155</c:v>
                </c:pt>
                <c:pt idx="16">
                  <c:v>156</c:v>
                </c:pt>
                <c:pt idx="17">
                  <c:v>157</c:v>
                </c:pt>
                <c:pt idx="18">
                  <c:v>158</c:v>
                </c:pt>
                <c:pt idx="19">
                  <c:v>159</c:v>
                </c:pt>
                <c:pt idx="20">
                  <c:v>160</c:v>
                </c:pt>
                <c:pt idx="21">
                  <c:v>161</c:v>
                </c:pt>
                <c:pt idx="22">
                  <c:v>162</c:v>
                </c:pt>
                <c:pt idx="23">
                  <c:v>163</c:v>
                </c:pt>
                <c:pt idx="24">
                  <c:v>164</c:v>
                </c:pt>
                <c:pt idx="25">
                  <c:v>165</c:v>
                </c:pt>
                <c:pt idx="26">
                  <c:v>166</c:v>
                </c:pt>
                <c:pt idx="27">
                  <c:v>167</c:v>
                </c:pt>
                <c:pt idx="28">
                  <c:v>168</c:v>
                </c:pt>
                <c:pt idx="29">
                  <c:v>169</c:v>
                </c:pt>
                <c:pt idx="30">
                  <c:v>170</c:v>
                </c:pt>
                <c:pt idx="31">
                  <c:v>171</c:v>
                </c:pt>
                <c:pt idx="32">
                  <c:v>172</c:v>
                </c:pt>
                <c:pt idx="33">
                  <c:v>173</c:v>
                </c:pt>
                <c:pt idx="34">
                  <c:v>174</c:v>
                </c:pt>
                <c:pt idx="35">
                  <c:v>175</c:v>
                </c:pt>
                <c:pt idx="36">
                  <c:v>176</c:v>
                </c:pt>
                <c:pt idx="37">
                  <c:v>177</c:v>
                </c:pt>
                <c:pt idx="38">
                  <c:v>178</c:v>
                </c:pt>
                <c:pt idx="39">
                  <c:v>179</c:v>
                </c:pt>
                <c:pt idx="40">
                  <c:v>180</c:v>
                </c:pt>
                <c:pt idx="41">
                  <c:v>181</c:v>
                </c:pt>
                <c:pt idx="42">
                  <c:v>182</c:v>
                </c:pt>
                <c:pt idx="43">
                  <c:v>183</c:v>
                </c:pt>
                <c:pt idx="44">
                  <c:v>184</c:v>
                </c:pt>
                <c:pt idx="45">
                  <c:v>185</c:v>
                </c:pt>
                <c:pt idx="46">
                  <c:v>186</c:v>
                </c:pt>
                <c:pt idx="47">
                  <c:v>187</c:v>
                </c:pt>
                <c:pt idx="48">
                  <c:v>188</c:v>
                </c:pt>
                <c:pt idx="49">
                  <c:v>189</c:v>
                </c:pt>
                <c:pt idx="50">
                  <c:v>190</c:v>
                </c:pt>
                <c:pt idx="51">
                  <c:v>191</c:v>
                </c:pt>
                <c:pt idx="52">
                  <c:v>192</c:v>
                </c:pt>
                <c:pt idx="53">
                  <c:v>193</c:v>
                </c:pt>
                <c:pt idx="54">
                  <c:v>194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</c:numCache>
            </c:numRef>
          </c:cat>
          <c:val>
            <c:numRef>
              <c:f>Tabelle1!$D$2:$D$71</c:f>
              <c:numCache>
                <c:formatCode>0.0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0.1</c:v>
                </c:pt>
                <c:pt idx="56">
                  <c:v>0.2</c:v>
                </c:pt>
                <c:pt idx="57">
                  <c:v>0.3</c:v>
                </c:pt>
                <c:pt idx="58">
                  <c:v>0.4</c:v>
                </c:pt>
                <c:pt idx="59">
                  <c:v>0.5</c:v>
                </c:pt>
                <c:pt idx="60">
                  <c:v>0.6</c:v>
                </c:pt>
                <c:pt idx="61">
                  <c:v>0.7</c:v>
                </c:pt>
                <c:pt idx="62">
                  <c:v>0.8</c:v>
                </c:pt>
                <c:pt idx="63">
                  <c:v>0.9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Small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Tabelle1!$A$2:$A$71</c:f>
              <c:numCache>
                <c:formatCode>General</c:formatCode>
                <c:ptCount val="70"/>
                <c:pt idx="0">
                  <c:v>140</c:v>
                </c:pt>
                <c:pt idx="1">
                  <c:v>141</c:v>
                </c:pt>
                <c:pt idx="2">
                  <c:v>142</c:v>
                </c:pt>
                <c:pt idx="3">
                  <c:v>143</c:v>
                </c:pt>
                <c:pt idx="4">
                  <c:v>144</c:v>
                </c:pt>
                <c:pt idx="5">
                  <c:v>145</c:v>
                </c:pt>
                <c:pt idx="6">
                  <c:v>146</c:v>
                </c:pt>
                <c:pt idx="7">
                  <c:v>147</c:v>
                </c:pt>
                <c:pt idx="8">
                  <c:v>148</c:v>
                </c:pt>
                <c:pt idx="9">
                  <c:v>149</c:v>
                </c:pt>
                <c:pt idx="10">
                  <c:v>150</c:v>
                </c:pt>
                <c:pt idx="11">
                  <c:v>151</c:v>
                </c:pt>
                <c:pt idx="12">
                  <c:v>152</c:v>
                </c:pt>
                <c:pt idx="13">
                  <c:v>153</c:v>
                </c:pt>
                <c:pt idx="14">
                  <c:v>154</c:v>
                </c:pt>
                <c:pt idx="15">
                  <c:v>155</c:v>
                </c:pt>
                <c:pt idx="16">
                  <c:v>156</c:v>
                </c:pt>
                <c:pt idx="17">
                  <c:v>157</c:v>
                </c:pt>
                <c:pt idx="18">
                  <c:v>158</c:v>
                </c:pt>
                <c:pt idx="19">
                  <c:v>159</c:v>
                </c:pt>
                <c:pt idx="20">
                  <c:v>160</c:v>
                </c:pt>
                <c:pt idx="21">
                  <c:v>161</c:v>
                </c:pt>
                <c:pt idx="22">
                  <c:v>162</c:v>
                </c:pt>
                <c:pt idx="23">
                  <c:v>163</c:v>
                </c:pt>
                <c:pt idx="24">
                  <c:v>164</c:v>
                </c:pt>
                <c:pt idx="25">
                  <c:v>165</c:v>
                </c:pt>
                <c:pt idx="26">
                  <c:v>166</c:v>
                </c:pt>
                <c:pt idx="27">
                  <c:v>167</c:v>
                </c:pt>
                <c:pt idx="28">
                  <c:v>168</c:v>
                </c:pt>
                <c:pt idx="29">
                  <c:v>169</c:v>
                </c:pt>
                <c:pt idx="30">
                  <c:v>170</c:v>
                </c:pt>
                <c:pt idx="31">
                  <c:v>171</c:v>
                </c:pt>
                <c:pt idx="32">
                  <c:v>172</c:v>
                </c:pt>
                <c:pt idx="33">
                  <c:v>173</c:v>
                </c:pt>
                <c:pt idx="34">
                  <c:v>174</c:v>
                </c:pt>
                <c:pt idx="35">
                  <c:v>175</c:v>
                </c:pt>
                <c:pt idx="36">
                  <c:v>176</c:v>
                </c:pt>
                <c:pt idx="37">
                  <c:v>177</c:v>
                </c:pt>
                <c:pt idx="38">
                  <c:v>178</c:v>
                </c:pt>
                <c:pt idx="39">
                  <c:v>179</c:v>
                </c:pt>
                <c:pt idx="40">
                  <c:v>180</c:v>
                </c:pt>
                <c:pt idx="41">
                  <c:v>181</c:v>
                </c:pt>
                <c:pt idx="42">
                  <c:v>182</c:v>
                </c:pt>
                <c:pt idx="43">
                  <c:v>183</c:v>
                </c:pt>
                <c:pt idx="44">
                  <c:v>184</c:v>
                </c:pt>
                <c:pt idx="45">
                  <c:v>185</c:v>
                </c:pt>
                <c:pt idx="46">
                  <c:v>186</c:v>
                </c:pt>
                <c:pt idx="47">
                  <c:v>187</c:v>
                </c:pt>
                <c:pt idx="48">
                  <c:v>188</c:v>
                </c:pt>
                <c:pt idx="49">
                  <c:v>189</c:v>
                </c:pt>
                <c:pt idx="50">
                  <c:v>190</c:v>
                </c:pt>
                <c:pt idx="51">
                  <c:v>191</c:v>
                </c:pt>
                <c:pt idx="52">
                  <c:v>192</c:v>
                </c:pt>
                <c:pt idx="53">
                  <c:v>193</c:v>
                </c:pt>
                <c:pt idx="54">
                  <c:v>194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</c:numCache>
            </c:numRef>
          </c:cat>
          <c:val>
            <c:numRef>
              <c:f>Tabelle1!$E$2:$E$71</c:f>
              <c:numCache>
                <c:formatCode>0.0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</c:v>
                </c:pt>
                <c:pt idx="11">
                  <c:v>0.2</c:v>
                </c:pt>
                <c:pt idx="12">
                  <c:v>0.3</c:v>
                </c:pt>
                <c:pt idx="13">
                  <c:v>0.4</c:v>
                </c:pt>
                <c:pt idx="14">
                  <c:v>0.5</c:v>
                </c:pt>
                <c:pt idx="15">
                  <c:v>0.6</c:v>
                </c:pt>
                <c:pt idx="16">
                  <c:v>0.7</c:v>
                </c:pt>
                <c:pt idx="17">
                  <c:v>0.8</c:v>
                </c:pt>
                <c:pt idx="18">
                  <c:v>0.9</c:v>
                </c:pt>
                <c:pt idx="19">
                  <c:v>1</c:v>
                </c:pt>
                <c:pt idx="20">
                  <c:v>1</c:v>
                </c:pt>
                <c:pt idx="21">
                  <c:v>0.9</c:v>
                </c:pt>
                <c:pt idx="22">
                  <c:v>0.8</c:v>
                </c:pt>
                <c:pt idx="23">
                  <c:v>0.7</c:v>
                </c:pt>
                <c:pt idx="24">
                  <c:v>0.6</c:v>
                </c:pt>
                <c:pt idx="25">
                  <c:v>0.5</c:v>
                </c:pt>
                <c:pt idx="26">
                  <c:v>0.4</c:v>
                </c:pt>
                <c:pt idx="27">
                  <c:v>0.3</c:v>
                </c:pt>
                <c:pt idx="28">
                  <c:v>0.2</c:v>
                </c:pt>
                <c:pt idx="29">
                  <c:v>0.1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Large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Tabelle1!$A$2:$A$71</c:f>
              <c:numCache>
                <c:formatCode>General</c:formatCode>
                <c:ptCount val="70"/>
                <c:pt idx="0">
                  <c:v>140</c:v>
                </c:pt>
                <c:pt idx="1">
                  <c:v>141</c:v>
                </c:pt>
                <c:pt idx="2">
                  <c:v>142</c:v>
                </c:pt>
                <c:pt idx="3">
                  <c:v>143</c:v>
                </c:pt>
                <c:pt idx="4">
                  <c:v>144</c:v>
                </c:pt>
                <c:pt idx="5">
                  <c:v>145</c:v>
                </c:pt>
                <c:pt idx="6">
                  <c:v>146</c:v>
                </c:pt>
                <c:pt idx="7">
                  <c:v>147</c:v>
                </c:pt>
                <c:pt idx="8">
                  <c:v>148</c:v>
                </c:pt>
                <c:pt idx="9">
                  <c:v>149</c:v>
                </c:pt>
                <c:pt idx="10">
                  <c:v>150</c:v>
                </c:pt>
                <c:pt idx="11">
                  <c:v>151</c:v>
                </c:pt>
                <c:pt idx="12">
                  <c:v>152</c:v>
                </c:pt>
                <c:pt idx="13">
                  <c:v>153</c:v>
                </c:pt>
                <c:pt idx="14">
                  <c:v>154</c:v>
                </c:pt>
                <c:pt idx="15">
                  <c:v>155</c:v>
                </c:pt>
                <c:pt idx="16">
                  <c:v>156</c:v>
                </c:pt>
                <c:pt idx="17">
                  <c:v>157</c:v>
                </c:pt>
                <c:pt idx="18">
                  <c:v>158</c:v>
                </c:pt>
                <c:pt idx="19">
                  <c:v>159</c:v>
                </c:pt>
                <c:pt idx="20">
                  <c:v>160</c:v>
                </c:pt>
                <c:pt idx="21">
                  <c:v>161</c:v>
                </c:pt>
                <c:pt idx="22">
                  <c:v>162</c:v>
                </c:pt>
                <c:pt idx="23">
                  <c:v>163</c:v>
                </c:pt>
                <c:pt idx="24">
                  <c:v>164</c:v>
                </c:pt>
                <c:pt idx="25">
                  <c:v>165</c:v>
                </c:pt>
                <c:pt idx="26">
                  <c:v>166</c:v>
                </c:pt>
                <c:pt idx="27">
                  <c:v>167</c:v>
                </c:pt>
                <c:pt idx="28">
                  <c:v>168</c:v>
                </c:pt>
                <c:pt idx="29">
                  <c:v>169</c:v>
                </c:pt>
                <c:pt idx="30">
                  <c:v>170</c:v>
                </c:pt>
                <c:pt idx="31">
                  <c:v>171</c:v>
                </c:pt>
                <c:pt idx="32">
                  <c:v>172</c:v>
                </c:pt>
                <c:pt idx="33">
                  <c:v>173</c:v>
                </c:pt>
                <c:pt idx="34">
                  <c:v>174</c:v>
                </c:pt>
                <c:pt idx="35">
                  <c:v>175</c:v>
                </c:pt>
                <c:pt idx="36">
                  <c:v>176</c:v>
                </c:pt>
                <c:pt idx="37">
                  <c:v>177</c:v>
                </c:pt>
                <c:pt idx="38">
                  <c:v>178</c:v>
                </c:pt>
                <c:pt idx="39">
                  <c:v>179</c:v>
                </c:pt>
                <c:pt idx="40">
                  <c:v>180</c:v>
                </c:pt>
                <c:pt idx="41">
                  <c:v>181</c:v>
                </c:pt>
                <c:pt idx="42">
                  <c:v>182</c:v>
                </c:pt>
                <c:pt idx="43">
                  <c:v>183</c:v>
                </c:pt>
                <c:pt idx="44">
                  <c:v>184</c:v>
                </c:pt>
                <c:pt idx="45">
                  <c:v>185</c:v>
                </c:pt>
                <c:pt idx="46">
                  <c:v>186</c:v>
                </c:pt>
                <c:pt idx="47">
                  <c:v>187</c:v>
                </c:pt>
                <c:pt idx="48">
                  <c:v>188</c:v>
                </c:pt>
                <c:pt idx="49">
                  <c:v>189</c:v>
                </c:pt>
                <c:pt idx="50">
                  <c:v>190</c:v>
                </c:pt>
                <c:pt idx="51">
                  <c:v>191</c:v>
                </c:pt>
                <c:pt idx="52">
                  <c:v>192</c:v>
                </c:pt>
                <c:pt idx="53">
                  <c:v>193</c:v>
                </c:pt>
                <c:pt idx="54">
                  <c:v>194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</c:numCache>
            </c:numRef>
          </c:cat>
          <c:val>
            <c:numRef>
              <c:f>Tabelle1!$F$2:$F$71</c:f>
              <c:numCache>
                <c:formatCode>0.0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0.1</c:v>
                </c:pt>
                <c:pt idx="41">
                  <c:v>0.2</c:v>
                </c:pt>
                <c:pt idx="42">
                  <c:v>0.3</c:v>
                </c:pt>
                <c:pt idx="43">
                  <c:v>0.4</c:v>
                </c:pt>
                <c:pt idx="44">
                  <c:v>0.5</c:v>
                </c:pt>
                <c:pt idx="45">
                  <c:v>0.6</c:v>
                </c:pt>
                <c:pt idx="46">
                  <c:v>0.7</c:v>
                </c:pt>
                <c:pt idx="47">
                  <c:v>0.8</c:v>
                </c:pt>
                <c:pt idx="48">
                  <c:v>0.9</c:v>
                </c:pt>
                <c:pt idx="49">
                  <c:v>1</c:v>
                </c:pt>
                <c:pt idx="50">
                  <c:v>1</c:v>
                </c:pt>
                <c:pt idx="51">
                  <c:v>0.9</c:v>
                </c:pt>
                <c:pt idx="52">
                  <c:v>0.8</c:v>
                </c:pt>
                <c:pt idx="53">
                  <c:v>0.7</c:v>
                </c:pt>
                <c:pt idx="54">
                  <c:v>0.6</c:v>
                </c:pt>
                <c:pt idx="55">
                  <c:v>0.5</c:v>
                </c:pt>
                <c:pt idx="56">
                  <c:v>0.4</c:v>
                </c:pt>
                <c:pt idx="57">
                  <c:v>0.3</c:v>
                </c:pt>
                <c:pt idx="58">
                  <c:v>0.2</c:v>
                </c:pt>
                <c:pt idx="59">
                  <c:v>0.1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158160"/>
        <c:axId val="404158552"/>
      </c:lineChart>
      <c:catAx>
        <c:axId val="40415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4158552"/>
        <c:crosses val="autoZero"/>
        <c:auto val="1"/>
        <c:lblAlgn val="ctr"/>
        <c:lblOffset val="100"/>
        <c:noMultiLvlLbl val="0"/>
      </c:catAx>
      <c:valAx>
        <c:axId val="40415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415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63500">
      <a:solidFill>
        <a:schemeClr val="accent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C7E7-D73A-45BC-A325-6A7C6B40F85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7FF25-98F4-4D03-B67C-28A49C0404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4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7000"/>
              </a:lnSpc>
              <a:spcBef>
                <a:spcPct val="0"/>
              </a:spcBef>
            </a:pPr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7000"/>
              </a:lnSpc>
              <a:spcBef>
                <a:spcPct val="0"/>
              </a:spcBef>
            </a:pPr>
            <a:r>
              <a:rPr lang="it-IT" altLang="en-US" sz="2400">
                <a:solidFill>
                  <a:srgbClr val="FFFFFF"/>
                </a:solidFill>
              </a:rPr>
              <a:t>Digital Preservation for Digital Libraries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7000"/>
              </a:lnSpc>
              <a:spcBef>
                <a:spcPct val="0"/>
              </a:spcBef>
            </a:pPr>
            <a:r>
              <a:rPr lang="it-IT" altLang="de-DE" sz="2400">
                <a:solidFill>
                  <a:srgbClr val="FFFFFF"/>
                </a:solidFill>
              </a:rPr>
              <a:t>5-10 June 2005</a:t>
            </a:r>
            <a:endParaRPr lang="it-IT" altLang="en-US" sz="2400">
              <a:solidFill>
                <a:srgbClr val="FFFFFF"/>
              </a:solidFill>
            </a:endParaRP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7000"/>
              </a:lnSpc>
              <a:spcBef>
                <a:spcPct val="0"/>
              </a:spcBef>
            </a:pPr>
            <a:r>
              <a:rPr lang="it-IT" altLang="en-US" sz="2400">
                <a:solidFill>
                  <a:srgbClr val="FFFFFF"/>
                </a:solidFill>
              </a:rPr>
              <a:t>DELOS Int Sum School 2005, INRIA (Sophia Antipolis ), © [Insert Author Name and Affiliation]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7000"/>
              </a:lnSpc>
              <a:spcBef>
                <a:spcPct val="0"/>
              </a:spcBef>
            </a:pPr>
            <a:fld id="{C5467A7C-581C-4968-B712-9A0EB2551F06}" type="slidenum">
              <a:rPr lang="it-IT" altLang="en-US" sz="2400">
                <a:solidFill>
                  <a:srgbClr val="FFFFFF"/>
                </a:solidFill>
              </a:rPr>
              <a:pPr eaLnBrk="1" hangingPunct="1">
                <a:lnSpc>
                  <a:spcPct val="207000"/>
                </a:lnSpc>
                <a:spcBef>
                  <a:spcPct val="0"/>
                </a:spcBef>
              </a:pPr>
              <a:t>22</a:t>
            </a:fld>
            <a:endParaRPr lang="it-IT" altLang="en-US" sz="2400">
              <a:solidFill>
                <a:srgbClr val="FFFFFF"/>
              </a:solidFill>
            </a:endParaRPr>
          </a:p>
        </p:txBody>
      </p:sp>
      <p:sp>
        <p:nvSpPr>
          <p:cNvPr id="481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8650" y="4344988"/>
            <a:ext cx="5657850" cy="3525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48" tIns="42711" rIns="86948" bIns="42711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  <p:sp>
        <p:nvSpPr>
          <p:cNvPr id="481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680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7000"/>
              </a:lnSpc>
              <a:spcBef>
                <a:spcPct val="0"/>
              </a:spcBef>
            </a:pPr>
            <a:r>
              <a:rPr lang="it-IT" altLang="en-US" sz="2400">
                <a:solidFill>
                  <a:srgbClr val="FFFFFF"/>
                </a:solidFill>
              </a:rPr>
              <a:t>Digital Preservation for Digital Libraries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7000"/>
              </a:lnSpc>
              <a:spcBef>
                <a:spcPct val="0"/>
              </a:spcBef>
            </a:pPr>
            <a:r>
              <a:rPr lang="it-IT" altLang="de-DE" sz="2400">
                <a:solidFill>
                  <a:srgbClr val="FFFFFF"/>
                </a:solidFill>
              </a:rPr>
              <a:t>5-10 June 2005</a:t>
            </a:r>
            <a:endParaRPr lang="it-IT" altLang="en-US" sz="2400">
              <a:solidFill>
                <a:srgbClr val="FFFFFF"/>
              </a:solidFill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7000"/>
              </a:lnSpc>
              <a:spcBef>
                <a:spcPct val="0"/>
              </a:spcBef>
            </a:pPr>
            <a:r>
              <a:rPr lang="it-IT" altLang="en-US" sz="2400">
                <a:solidFill>
                  <a:srgbClr val="FFFFFF"/>
                </a:solidFill>
              </a:rPr>
              <a:t>DELOS Int Sum School 2005, INRIA (Sophia Antipolis ), © [Insert Author Name and Affiliation]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7000"/>
              </a:lnSpc>
              <a:spcBef>
                <a:spcPct val="0"/>
              </a:spcBef>
            </a:pPr>
            <a:fld id="{CC3EFE47-244E-4669-B006-832E96737BAC}" type="slidenum">
              <a:rPr lang="it-IT" altLang="en-US" sz="2400">
                <a:solidFill>
                  <a:srgbClr val="FFFFFF"/>
                </a:solidFill>
              </a:rPr>
              <a:pPr eaLnBrk="1" hangingPunct="1">
                <a:lnSpc>
                  <a:spcPct val="207000"/>
                </a:lnSpc>
                <a:spcBef>
                  <a:spcPct val="0"/>
                </a:spcBef>
              </a:pPr>
              <a:t>23</a:t>
            </a:fld>
            <a:endParaRPr lang="it-IT" altLang="en-US" sz="2400">
              <a:solidFill>
                <a:srgbClr val="FFFFFF"/>
              </a:solidFill>
            </a:endParaRPr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8650" y="4344988"/>
            <a:ext cx="5657850" cy="3525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48" tIns="42711" rIns="86948" bIns="42711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  <p:sp>
        <p:nvSpPr>
          <p:cNvPr id="501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1817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7000"/>
              </a:lnSpc>
              <a:spcBef>
                <a:spcPct val="0"/>
              </a:spcBef>
            </a:pPr>
            <a:endParaRPr lang="de-DE" altLang="de-DE" sz="2400">
              <a:solidFill>
                <a:prstClr val="white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2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7000"/>
              </a:lnSpc>
              <a:spcBef>
                <a:spcPct val="0"/>
              </a:spcBef>
            </a:pPr>
            <a:r>
              <a:rPr lang="it-IT" altLang="en-US" sz="2400">
                <a:solidFill>
                  <a:srgbClr val="FFFFFF"/>
                </a:solidFill>
              </a:rPr>
              <a:t>Digital Preservation for Digital Libraries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7000"/>
              </a:lnSpc>
              <a:spcBef>
                <a:spcPct val="0"/>
              </a:spcBef>
            </a:pPr>
            <a:r>
              <a:rPr lang="it-IT" altLang="de-DE" sz="2400">
                <a:solidFill>
                  <a:srgbClr val="FFFFFF"/>
                </a:solidFill>
              </a:rPr>
              <a:t>5-10 June 2005</a:t>
            </a:r>
            <a:endParaRPr lang="it-IT" altLang="en-US" sz="2400">
              <a:solidFill>
                <a:srgbClr val="FFFFFF"/>
              </a:solidFill>
            </a:endParaRP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7000"/>
              </a:lnSpc>
              <a:spcBef>
                <a:spcPct val="0"/>
              </a:spcBef>
            </a:pPr>
            <a:r>
              <a:rPr lang="it-IT" altLang="en-US" sz="2400">
                <a:solidFill>
                  <a:srgbClr val="FFFFFF"/>
                </a:solidFill>
              </a:rPr>
              <a:t>DELOS Int Sum School 2005, INRIA (Sophia Antipolis ), © [Insert Author Name and Affiliation]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55" tIns="42277" rIns="84555" bIns="4227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7000"/>
              </a:lnSpc>
              <a:spcBef>
                <a:spcPct val="0"/>
              </a:spcBef>
            </a:pPr>
            <a:fld id="{C5467A7C-581C-4968-B712-9A0EB2551F06}" type="slidenum">
              <a:rPr lang="it-IT" altLang="en-US" sz="2400">
                <a:solidFill>
                  <a:srgbClr val="FFFFFF"/>
                </a:solidFill>
              </a:rPr>
              <a:pPr>
                <a:lnSpc>
                  <a:spcPct val="207000"/>
                </a:lnSpc>
                <a:spcBef>
                  <a:spcPct val="0"/>
                </a:spcBef>
              </a:pPr>
              <a:t>55</a:t>
            </a:fld>
            <a:endParaRPr lang="it-IT" altLang="en-US" sz="2400">
              <a:solidFill>
                <a:srgbClr val="FFFFFF"/>
              </a:solidFill>
            </a:endParaRPr>
          </a:p>
        </p:txBody>
      </p:sp>
      <p:sp>
        <p:nvSpPr>
          <p:cNvPr id="481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8650" y="4344988"/>
            <a:ext cx="5657850" cy="3525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48" tIns="42711" rIns="86948" bIns="42711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  <p:sp>
        <p:nvSpPr>
          <p:cNvPr id="481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4884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155311"/>
            <a:ext cx="9144000" cy="1102488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151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41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07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10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24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86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12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12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65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13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00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FE3B-12A1-4A75-B23A-E024C602450E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314C5-68D7-45BD-9B23-6C6227712C2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386" y="145535"/>
            <a:ext cx="1608963" cy="11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6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016" y="1122363"/>
            <a:ext cx="11932920" cy="23731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Decoding what the sender did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want to transmit.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technology and historical data; or something.</a:t>
            </a:r>
            <a:endParaRPr lang="de-D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2309" y="4155311"/>
            <a:ext cx="11404121" cy="1655180"/>
          </a:xfrm>
        </p:spPr>
        <p:txBody>
          <a:bodyPr>
            <a:normAutofit/>
          </a:bodyPr>
          <a:lstStyle/>
          <a:p>
            <a:r>
              <a:rPr lang="en-GB" i="1" dirty="0" smtClean="0"/>
              <a:t>Manfred </a:t>
            </a:r>
            <a:r>
              <a:rPr lang="en-GB" i="1" dirty="0" err="1" smtClean="0"/>
              <a:t>Thaller</a:t>
            </a:r>
            <a:r>
              <a:rPr lang="en-GB" i="1" dirty="0" smtClean="0"/>
              <a:t>, </a:t>
            </a:r>
            <a:r>
              <a:rPr lang="en-GB" i="1" dirty="0" err="1" smtClean="0"/>
              <a:t>Brühl</a:t>
            </a:r>
            <a:endParaRPr lang="en-GB" i="1" dirty="0" smtClean="0"/>
          </a:p>
          <a:p>
            <a:r>
              <a:rPr lang="de-DE" dirty="0" smtClean="0"/>
              <a:t>June </a:t>
            </a:r>
            <a:r>
              <a:rPr lang="de-DE" dirty="0" smtClean="0"/>
              <a:t>5</a:t>
            </a:r>
            <a:r>
              <a:rPr lang="de-DE" baseline="30000" dirty="0" smtClean="0"/>
              <a:t>th</a:t>
            </a:r>
            <a:r>
              <a:rPr lang="de-DE" dirty="0" smtClean="0"/>
              <a:t>, 2018</a:t>
            </a:r>
          </a:p>
          <a:p>
            <a:r>
              <a:rPr lang="en-GB" dirty="0" smtClean="0"/>
              <a:t>Lausanne, COMHUM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4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item has a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status.</a:t>
            </a:r>
          </a:p>
          <a:p>
            <a:pPr marL="0" indent="0"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be flagged as “dubious” – “?” – or outstanding – “!”.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Item Level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 – like 1, 1.5, 12.4.2, 3guilders – are intervals: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x ::= [Min(x)] _ [Max(x)]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 can be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“circa 3guilders”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“less 3guilders _ 5guilders”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Item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 - Numbers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“circa [Min] _ [Max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]”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“(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[Min] - ( [Min] * 0.10) )  _  ( [Max] + ( [Max] * 0.10)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</a:p>
          <a:p>
            <a:pPr>
              <a:buFont typeface="Wingdings" panose="05000000000000000000" pitchFamily="2" charset="2"/>
              <a:buChar char="è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“circa greater [Min] _ [Max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]”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“(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[Min] - ( [Min] * 0.05) )  _  ( [Max] + ( [Max] * 0.10) )”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Item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 –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Numbers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“&lt;no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fuzzifier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[Min] _ [Max]”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“[Min] _ [Max]”  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“equal [Min] _ [Max]”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“[Min] _ [Max]”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“circa [Min] _ [Max]”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“( [Min] - ( [Min] * 0.10) )  _  ( [Max] + ( [Max] * 0.10) )”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“greater [Min] _ [Max]”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“[Min] _ ( [Max] + ( [Max] * 0.10) )”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“less [Min] _ [Max]”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“( [Min] - ( [Min] * 0.10) )  _  [Max]”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“equal circa [Min] _ [Max]”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“( [Min] - ( [Min] * 0.05) )  _  ( [Max] + ( [Max] * 0.05) )”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“equal greater [Min] _ [Max]”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“[Min]  _  ( [Max] + ( [Max] * 0.05) )”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“equal less [Min] _ [Max]”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“( [Min] - ( [Min] * 0.05) ) _  [Max]”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“circa greater [Min] _ [Max]”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“( [Min] - ( [Min] * 0.05) )  _  ( [Max] + ( [Max] * 0.10) )”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“circa less [Min] _ [Max]”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“( [Min] - ( [Min] * 0.10) )  _  ( [Max] + ( [Max] * 0.05) )”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“equal circa greater [Min] _ [Max]”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“( [Min] - ( [Min] * 0.025) )  _  ( [Max] + ( [Max] * 0.10) )”</a:t>
            </a:r>
          </a:p>
          <a:p>
            <a:pPr marL="0" indent="0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“equal circa less [Min] _ [Max]”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“( [Min] - ( [Min] * 0.10) )  _  ( [Max] + ( [Max] * 0.025) )”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Item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 –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Numbers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two numbers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compare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Min(A)] – [Max(A)] with [Min(B)] – [Max(B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greater B”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“[Min(A)] &gt; [Max(B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)]”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equal greater B”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“[Min(A)] &gt;= [Max(B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)]”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circa greater B”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“[Max(A)] &gt;= [Min(B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)]”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equal circa greater B”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“[Max(A)] &gt;= [Max(B)]”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Item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 –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Numbers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operations: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 = A + B”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“[Min(R)] = [Min(A)] + [Min(B)]” and “[Max(R)] = [Max(A)] + [Max(B)]”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 = A - B”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“[Min(R)] = [Min(A)] - [Min(B)]” and “[Max(R)] = [Max(A)] – [Max(B)]”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 = A * B”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“[Min(R)] = [Min(A)] * [Min(B)]” and “[Max(R)] = [Max(A)] * [Max(B)]”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 = A / B”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“[Min(R)] = [Min(A)] / [Min(B)]” and “[Max(R)] = [Max(A)] / [Max(B)]”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Item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 –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Numbers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element can have:</a:t>
            </a:r>
          </a:p>
          <a:p>
            <a:pPr marL="0" indent="0"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visibility in the unit interval [0,1]</a:t>
            </a:r>
          </a:p>
          <a:p>
            <a:pPr>
              <a:buFont typeface="Wingdings" panose="05000000000000000000" pitchFamily="2" charset="2"/>
              <a:buChar char="v"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views</a:t>
            </a:r>
          </a:p>
          <a:p>
            <a:pPr marL="0" indent="0">
              <a:buNone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…/1=patronymic=3=surname=7=spurious=Johansen/…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(≈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ttribute)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group can have:</a:t>
            </a:r>
          </a:p>
          <a:p>
            <a:pPr marL="0" indent="0"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visibility in the unit interval [0,1]</a:t>
            </a:r>
          </a:p>
          <a:p>
            <a:pPr>
              <a:buFont typeface="Wingdings" panose="05000000000000000000" pitchFamily="2" charset="2"/>
              <a:buChar char="v"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views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1=defendant/3=witness/7=spurious$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Group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(≈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25033"/>
            <a:ext cx="10515600" cy="5551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On </a:t>
            </a:r>
            <a:r>
              <a:rPr lang="de-DE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Information</a:t>
            </a: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1948: Claude Shannon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73270" y="1690688"/>
            <a:ext cx="117505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   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Source      Transmitter                                                  Receiver      Destination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Signal                 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Signal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Message                                                                        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Noise 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Source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93986" y="2795752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76022" y="4587768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459417" y="2806266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287379" y="2801007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0321123" y="2816781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722865" y="2769486"/>
            <a:ext cx="583334" cy="635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881353" y="3005523"/>
            <a:ext cx="536024" cy="4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9727296" y="3010783"/>
            <a:ext cx="536024" cy="4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936123" y="3000709"/>
            <a:ext cx="1671129" cy="48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547938" y="3005969"/>
            <a:ext cx="1671129" cy="48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6032936" y="3535251"/>
            <a:ext cx="2613" cy="94890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25033"/>
            <a:ext cx="10515600" cy="5551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Fondly </a:t>
            </a:r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at my past - Clio / </a:t>
            </a:r>
            <a:r>
              <a:rPr lang="el-G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3027470" y="5378015"/>
            <a:ext cx="6120000" cy="1080000"/>
          </a:xfrm>
          <a:prstGeom prst="trapezoid">
            <a:avLst>
              <a:gd name="adj" fmla="val 62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3699640" y="4290195"/>
            <a:ext cx="4750677" cy="1080000"/>
          </a:xfrm>
          <a:prstGeom prst="trapezoid">
            <a:avLst>
              <a:gd name="adj" fmla="val 62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4393324" y="3202374"/>
            <a:ext cx="3373821" cy="1080000"/>
          </a:xfrm>
          <a:prstGeom prst="trapezoid">
            <a:avLst>
              <a:gd name="adj" fmla="val 62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5087007" y="1608082"/>
            <a:ext cx="2007476" cy="1591737"/>
          </a:xfrm>
          <a:prstGeom prst="trapezoid">
            <a:avLst>
              <a:gd name="adj" fmla="val 62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39548" y="2207172"/>
            <a:ext cx="199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Wisdom</a:t>
            </a:r>
            <a:endParaRPr lang="de-D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881188" y="1785938"/>
            <a:ext cx="8786812" cy="4786312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buNone/>
            </a:pPr>
            <a:r>
              <a:rPr lang="en-GB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stored: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22°C”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buNone/>
            </a:pPr>
            <a:endParaRPr lang="en-GB" alt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en-GB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data in a commonly understood context: "</a:t>
            </a:r>
            <a:r>
              <a:rPr lang="en-GB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lecture hall there is a temperature of 22°C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  <a:p>
            <a:pPr marL="0">
              <a:lnSpc>
                <a:spcPct val="100000"/>
              </a:lnSpc>
              <a:buNone/>
            </a:pP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en-GB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allows actions based on an individualized context: </a:t>
            </a:r>
            <a:r>
              <a:rPr lang="en-GB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“For me this means I’ll be more comfortable, if I get out of my jacket.”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Data, Information, Knowledge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6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2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 marL="742950" indent="-285750">
              <a:lnSpc>
                <a:spcPct val="20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 marL="1143000" indent="-228600">
              <a:lnSpc>
                <a:spcPct val="2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 marL="16002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 marL="20574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025650" y="2133600"/>
            <a:ext cx="2528888" cy="85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2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 marL="742950" indent="-285750">
              <a:lnSpc>
                <a:spcPct val="20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 marL="1143000" indent="-228600">
              <a:lnSpc>
                <a:spcPct val="2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 marL="16002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 marL="20574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</a:endParaRPr>
          </a:p>
        </p:txBody>
      </p:sp>
      <p:pic>
        <p:nvPicPr>
          <p:cNvPr id="47108" name="Picture 8" descr="Sticks13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441575"/>
            <a:ext cx="3048000" cy="3048000"/>
          </a:xfrm>
          <a:noFill/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64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2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 marL="742950" indent="-285750">
              <a:lnSpc>
                <a:spcPct val="20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 marL="1143000" indent="-228600">
              <a:lnSpc>
                <a:spcPct val="2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 marL="16002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 marL="20574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2025650" y="2133600"/>
            <a:ext cx="2528888" cy="85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2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 marL="742950" indent="-285750">
              <a:lnSpc>
                <a:spcPct val="20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 marL="1143000" indent="-228600">
              <a:lnSpc>
                <a:spcPct val="2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 marL="16002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 marL="20574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</a:endParaRPr>
          </a:p>
        </p:txBody>
      </p:sp>
      <p:pic>
        <p:nvPicPr>
          <p:cNvPr id="49156" name="Picture 8" descr="notch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75" y="2835275"/>
            <a:ext cx="2540000" cy="2260600"/>
          </a:xfrm>
          <a:noFill/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3027470" y="5378015"/>
            <a:ext cx="6120000" cy="1080000"/>
          </a:xfrm>
          <a:prstGeom prst="trapezoid">
            <a:avLst>
              <a:gd name="adj" fmla="val 62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3699640" y="3417846"/>
            <a:ext cx="4750677" cy="1080000"/>
          </a:xfrm>
          <a:prstGeom prst="trapezoid">
            <a:avLst>
              <a:gd name="adj" fmla="val 62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4393324" y="1405113"/>
            <a:ext cx="3373821" cy="1080000"/>
          </a:xfrm>
          <a:prstGeom prst="trapezoid">
            <a:avLst>
              <a:gd name="adj" fmla="val 62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feil nach oben 2"/>
          <p:cNvSpPr/>
          <p:nvPr/>
        </p:nvSpPr>
        <p:spPr>
          <a:xfrm>
            <a:off x="4487921" y="2669633"/>
            <a:ext cx="3163614" cy="609600"/>
          </a:xfrm>
          <a:prstGeom prst="upArrow">
            <a:avLst>
              <a:gd name="adj1" fmla="val 50000"/>
              <a:gd name="adj2" fmla="val 46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>
            <a:off x="4535221" y="4661340"/>
            <a:ext cx="3163614" cy="609600"/>
          </a:xfrm>
          <a:prstGeom prst="upArrow">
            <a:avLst>
              <a:gd name="adj1" fmla="val 50000"/>
              <a:gd name="adj2" fmla="val 46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56459" y="4634476"/>
            <a:ext cx="822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endParaRPr lang="de-D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11000" y="2663794"/>
            <a:ext cx="799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endParaRPr lang="de-D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881188" y="1785938"/>
            <a:ext cx="8786812" cy="4786312"/>
          </a:xfrm>
        </p:spPr>
        <p:txBody>
          <a:bodyPr/>
          <a:lstStyle/>
          <a:p>
            <a:pPr marL="0">
              <a:lnSpc>
                <a:spcPct val="100000"/>
              </a:lnSpc>
              <a:buNone/>
            </a:pPr>
            <a:r>
              <a:rPr lang="de-DE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ognitive  agents interpret data within a context </a:t>
            </a:r>
            <a:r>
              <a:rPr lang="en-GB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to all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agents.</a:t>
            </a:r>
          </a:p>
          <a:p>
            <a:pPr marL="0">
              <a:lnSpc>
                <a:spcPct val="100000"/>
              </a:lnSpc>
              <a:buNone/>
            </a:pP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GB" alt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this lecture hall there is a temperature of 22°C“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>
              <a:lnSpc>
                <a:spcPct val="100000"/>
              </a:lnSpc>
              <a:buNone/>
            </a:pPr>
            <a:endParaRPr lang="en-GB" alt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Cognitive agents apply information within a context which is </a:t>
            </a:r>
            <a:r>
              <a:rPr lang="en-GB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to the individual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agent.</a:t>
            </a:r>
          </a:p>
          <a:p>
            <a:pPr marL="0">
              <a:lnSpc>
                <a:spcPct val="100000"/>
              </a:lnSpc>
              <a:buNone/>
            </a:pPr>
            <a:r>
              <a:rPr lang="en-GB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„For </a:t>
            </a:r>
            <a:r>
              <a:rPr lang="en-GB" altLang="de-DE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GB" alt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means I’ll be more comfortable, if I get out of my jacket</a:t>
            </a:r>
            <a:r>
              <a:rPr lang="en-GB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>
              <a:lnSpc>
                <a:spcPct val="100000"/>
              </a:lnSpc>
              <a:buNone/>
            </a:pPr>
            <a:endParaRPr lang="de-DE" alt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Data, Information, Knowledge</a:t>
            </a:r>
          </a:p>
        </p:txBody>
      </p:sp>
    </p:spTree>
    <p:extLst>
      <p:ext uri="{BB962C8B-B14F-4D97-AF65-F5344CB8AC3E}">
        <p14:creationId xmlns:p14="http://schemas.microsoft.com/office/powerpoint/2010/main" val="3068835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Data, Information, Knowledge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Contemporary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4672" y="5635220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9415" y="4158521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83778" y="263393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6" y="1524239"/>
            <a:ext cx="952381" cy="9523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72" y="2333293"/>
            <a:ext cx="1693069" cy="126158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664225" y="266021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638840" y="4174291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633588" y="565099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26126" y="1313793"/>
            <a:ext cx="4288221" cy="529721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7761860" y="1308543"/>
            <a:ext cx="4288221" cy="529721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98" y="1524239"/>
            <a:ext cx="952381" cy="95238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4945103" y="153560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ontext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rafik 1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46" y="2288080"/>
            <a:ext cx="1692000" cy="1260000"/>
          </a:xfrm>
          <a:prstGeom prst="rect">
            <a:avLst/>
          </a:prstGeom>
        </p:spPr>
      </p:pic>
      <p:pic>
        <p:nvPicPr>
          <p:cNvPr id="19" name="Grafik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897030" y="2296670"/>
            <a:ext cx="1656000" cy="12600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706407" y="4173692"/>
            <a:ext cx="1561039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5 €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924775" y="4168442"/>
            <a:ext cx="1561039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5 €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732687" y="5650993"/>
            <a:ext cx="1561039" cy="56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10011…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930030" y="5666763"/>
            <a:ext cx="1561039" cy="56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10011…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75" y="5338584"/>
            <a:ext cx="1692000" cy="1266738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4950360" y="4168442"/>
            <a:ext cx="2173856" cy="98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(Noise)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4624552" y="5575990"/>
            <a:ext cx="420414" cy="76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>
            <a:off x="7141776" y="5570740"/>
            <a:ext cx="420414" cy="76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1198184" y="340535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unten 29"/>
          <p:cNvSpPr/>
          <p:nvPr/>
        </p:nvSpPr>
        <p:spPr>
          <a:xfrm>
            <a:off x="1203440" y="4850525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unten 30"/>
          <p:cNvSpPr/>
          <p:nvPr/>
        </p:nvSpPr>
        <p:spPr>
          <a:xfrm rot="10800000">
            <a:off x="10589140" y="343163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unten 31"/>
          <p:cNvSpPr/>
          <p:nvPr/>
        </p:nvSpPr>
        <p:spPr>
          <a:xfrm rot="10800000">
            <a:off x="10583886" y="4855781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9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Data, Information, Knowledge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Historical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4672" y="5635220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9415" y="4158521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83778" y="263393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372" y="2333293"/>
            <a:ext cx="1693069" cy="126158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664225" y="266021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638840" y="4174291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633588" y="565099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26126" y="1313793"/>
            <a:ext cx="4288221" cy="529721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7761860" y="1308543"/>
            <a:ext cx="4288221" cy="529721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945103" y="153560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ontext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rafik 1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46" y="2288080"/>
            <a:ext cx="1692000" cy="1260000"/>
          </a:xfrm>
          <a:prstGeom prst="rect">
            <a:avLst/>
          </a:prstGeom>
        </p:spPr>
      </p:pic>
      <p:pic>
        <p:nvPicPr>
          <p:cNvPr id="19" name="Grafik 1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30" y="2296670"/>
            <a:ext cx="1656000" cy="12600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706407" y="4173692"/>
            <a:ext cx="1561039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πόλεμος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924775" y="4168442"/>
            <a:ext cx="1561039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πόλεμος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732687" y="5650993"/>
            <a:ext cx="1561039" cy="56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10011…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930030" y="5666763"/>
            <a:ext cx="1561039" cy="56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10011…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75" y="5338584"/>
            <a:ext cx="1692000" cy="1266738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4950360" y="4168442"/>
            <a:ext cx="2173856" cy="98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(Noise)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4624552" y="5575990"/>
            <a:ext cx="420414" cy="76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>
            <a:off x="7141776" y="5570740"/>
            <a:ext cx="420414" cy="76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1198184" y="340535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unten 29"/>
          <p:cNvSpPr/>
          <p:nvPr/>
        </p:nvSpPr>
        <p:spPr>
          <a:xfrm>
            <a:off x="1203440" y="4850525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unten 30"/>
          <p:cNvSpPr/>
          <p:nvPr/>
        </p:nvSpPr>
        <p:spPr>
          <a:xfrm rot="10800000">
            <a:off x="10589140" y="343163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unten 31"/>
          <p:cNvSpPr/>
          <p:nvPr/>
        </p:nvSpPr>
        <p:spPr>
          <a:xfrm rot="10800000">
            <a:off x="10583886" y="4855781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830" y="1522800"/>
            <a:ext cx="672195" cy="9540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8420" y="1522800"/>
            <a:ext cx="54855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Data, Information, Knowledge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Hist. Research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4672" y="5635220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9415" y="4158521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83778" y="263393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372" y="2333293"/>
            <a:ext cx="1693069" cy="126158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664225" y="266021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638840" y="4174291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633588" y="565099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26126" y="1313793"/>
            <a:ext cx="4288221" cy="529721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7761860" y="1308543"/>
            <a:ext cx="4288221" cy="529721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945103" y="153560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ontext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rafik 1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46" y="2288080"/>
            <a:ext cx="1692000" cy="1260000"/>
          </a:xfrm>
          <a:prstGeom prst="rect">
            <a:avLst/>
          </a:prstGeom>
        </p:spPr>
      </p:pic>
      <p:pic>
        <p:nvPicPr>
          <p:cNvPr id="19" name="Grafik 1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30" y="2296670"/>
            <a:ext cx="1656000" cy="12600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706407" y="4173692"/>
            <a:ext cx="1561039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πόλεμος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924775" y="4168442"/>
            <a:ext cx="1561039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πόλεμος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732687" y="5650993"/>
            <a:ext cx="1561039" cy="56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10011…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930030" y="5666763"/>
            <a:ext cx="1561039" cy="56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10011…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75" y="5338584"/>
            <a:ext cx="1692000" cy="1266738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4950360" y="4168442"/>
            <a:ext cx="2173856" cy="98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(Noise)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4624552" y="5575990"/>
            <a:ext cx="420414" cy="76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>
            <a:off x="7141776" y="5570740"/>
            <a:ext cx="420414" cy="76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1198184" y="340535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unten 29"/>
          <p:cNvSpPr/>
          <p:nvPr/>
        </p:nvSpPr>
        <p:spPr>
          <a:xfrm>
            <a:off x="1203440" y="4850525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unten 30"/>
          <p:cNvSpPr/>
          <p:nvPr/>
        </p:nvSpPr>
        <p:spPr>
          <a:xfrm rot="10800000">
            <a:off x="10589140" y="343163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unten 31"/>
          <p:cNvSpPr/>
          <p:nvPr/>
        </p:nvSpPr>
        <p:spPr>
          <a:xfrm rot="10800000">
            <a:off x="10583886" y="4855781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830" y="1522800"/>
            <a:ext cx="672195" cy="9540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98" y="1524239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Data, Information, Knowledge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Hist. Research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4672" y="5635220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9415" y="4158521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83778" y="263393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664225" y="266021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638840" y="4174291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633588" y="565099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26126" y="1313793"/>
            <a:ext cx="4288221" cy="529721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7761860" y="1308543"/>
            <a:ext cx="4288221" cy="529721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945103" y="153560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ontext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Grafik 1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30" y="2296670"/>
            <a:ext cx="1656000" cy="12600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706407" y="4173692"/>
            <a:ext cx="1561039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πόλεμος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924775" y="4168442"/>
            <a:ext cx="1561039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πόλεμος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732687" y="5650993"/>
            <a:ext cx="1561039" cy="56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10011…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930030" y="5666763"/>
            <a:ext cx="1561039" cy="56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10011…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75" y="5338584"/>
            <a:ext cx="1692000" cy="1266738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4950360" y="4168442"/>
            <a:ext cx="2173856" cy="98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(Noise)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4624552" y="5575990"/>
            <a:ext cx="420414" cy="76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>
            <a:off x="7141776" y="5570740"/>
            <a:ext cx="420414" cy="76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1198184" y="340535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unten 29"/>
          <p:cNvSpPr/>
          <p:nvPr/>
        </p:nvSpPr>
        <p:spPr>
          <a:xfrm>
            <a:off x="1203440" y="4850525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unten 30"/>
          <p:cNvSpPr/>
          <p:nvPr/>
        </p:nvSpPr>
        <p:spPr>
          <a:xfrm rot="10800000">
            <a:off x="10589140" y="343163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unten 31"/>
          <p:cNvSpPr/>
          <p:nvPr/>
        </p:nvSpPr>
        <p:spPr>
          <a:xfrm rot="10800000">
            <a:off x="10583886" y="4855781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30" y="1522800"/>
            <a:ext cx="672195" cy="9540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98" y="1524239"/>
            <a:ext cx="952381" cy="952381"/>
          </a:xfrm>
          <a:prstGeom prst="rect">
            <a:avLst/>
          </a:prstGeom>
        </p:spPr>
      </p:pic>
      <p:sp>
        <p:nvSpPr>
          <p:cNvPr id="34" name="Rechteck 33"/>
          <p:cNvSpPr/>
          <p:nvPr/>
        </p:nvSpPr>
        <p:spPr>
          <a:xfrm>
            <a:off x="2574000" y="2289600"/>
            <a:ext cx="1692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215600" y="2289600"/>
            <a:ext cx="1692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1978: Max-Planck-Institute for History,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Göttingen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Protoindustry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research – why did Europe’s population explode in the 17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18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century?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answer might be, that due to new modes of agricultural as well as proto-industrial production the need for a large labour force increased, so, among others: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postnatal population control was relaxed.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stigma of illegitimacy was reduced.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Fondly looking at my past - Clio / </a:t>
            </a:r>
            <a:r>
              <a:rPr lang="el-G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Data, Information, Knowledge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Hist. Research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4672" y="5635220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9415" y="4158521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83778" y="263393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664225" y="266021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638840" y="4174291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633588" y="565099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26126" y="1313793"/>
            <a:ext cx="4288221" cy="529721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7761860" y="1308543"/>
            <a:ext cx="4288221" cy="529721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945103" y="1535603"/>
            <a:ext cx="2173856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ontext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Grafik 1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30" y="2296670"/>
            <a:ext cx="1656000" cy="12600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706407" y="4173692"/>
            <a:ext cx="1561039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πόλεμος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924775" y="4168442"/>
            <a:ext cx="1561039" cy="56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πόλεμος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732687" y="5650993"/>
            <a:ext cx="1561039" cy="56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10011…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930030" y="5666763"/>
            <a:ext cx="1561039" cy="56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10011…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75" y="5338584"/>
            <a:ext cx="1692000" cy="1266738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4950360" y="4168442"/>
            <a:ext cx="2173856" cy="98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(Noise)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4624552" y="5575990"/>
            <a:ext cx="420414" cy="76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>
            <a:off x="7141776" y="5570740"/>
            <a:ext cx="420414" cy="76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1198184" y="340535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unten 29"/>
          <p:cNvSpPr/>
          <p:nvPr/>
        </p:nvSpPr>
        <p:spPr>
          <a:xfrm>
            <a:off x="1203440" y="4850525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unten 30"/>
          <p:cNvSpPr/>
          <p:nvPr/>
        </p:nvSpPr>
        <p:spPr>
          <a:xfrm rot="10800000">
            <a:off x="10589140" y="343163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unten 31"/>
          <p:cNvSpPr/>
          <p:nvPr/>
        </p:nvSpPr>
        <p:spPr>
          <a:xfrm rot="10800000">
            <a:off x="10583886" y="4855781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98" y="1524239"/>
            <a:ext cx="952381" cy="952381"/>
          </a:xfrm>
          <a:prstGeom prst="rect">
            <a:avLst/>
          </a:prstGeom>
        </p:spPr>
      </p:pic>
      <p:sp>
        <p:nvSpPr>
          <p:cNvPr id="34" name="Rechteck 33"/>
          <p:cNvSpPr/>
          <p:nvPr/>
        </p:nvSpPr>
        <p:spPr>
          <a:xfrm>
            <a:off x="2574000" y="2289600"/>
            <a:ext cx="1692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215600" y="2289600"/>
            <a:ext cx="1692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50" y="1522800"/>
            <a:ext cx="672195" cy="954000"/>
          </a:xfrm>
          <a:prstGeom prst="rect">
            <a:avLst/>
          </a:prstGeom>
        </p:spPr>
      </p:pic>
      <p:sp>
        <p:nvSpPr>
          <p:cNvPr id="38" name="Pfeil nach unten 37"/>
          <p:cNvSpPr/>
          <p:nvPr/>
        </p:nvSpPr>
        <p:spPr>
          <a:xfrm rot="16200000">
            <a:off x="1299784" y="1769592"/>
            <a:ext cx="483476" cy="58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056" y="1541231"/>
            <a:ext cx="54868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1948: Claude Shannon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73270" y="1690688"/>
            <a:ext cx="117505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   </a:t>
            </a:r>
          </a:p>
          <a:p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Source      Transmitter                                                  Receiver      Destination</a:t>
            </a:r>
          </a:p>
          <a:p>
            <a:endParaRPr lang="de-D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Signal                  </a:t>
            </a:r>
            <a:r>
              <a:rPr lang="de-DE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endParaRPr lang="de-DE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Signal</a:t>
            </a:r>
            <a:endParaRPr lang="de-D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Message                                                                         </a:t>
            </a:r>
            <a:r>
              <a:rPr lang="de-DE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de-D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Noise </a:t>
            </a:r>
          </a:p>
          <a:p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Source</a:t>
            </a:r>
            <a:endParaRPr lang="de-D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93986" y="2795752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76022" y="4587768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459417" y="2806266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287379" y="2801007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321123" y="2816781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722865" y="2769486"/>
            <a:ext cx="583334" cy="635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881353" y="3005523"/>
            <a:ext cx="536024" cy="4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9727296" y="3010783"/>
            <a:ext cx="536024" cy="4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936123" y="3000709"/>
            <a:ext cx="1671129" cy="48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547938" y="3005969"/>
            <a:ext cx="1671129" cy="48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6032936" y="3535251"/>
            <a:ext cx="2613" cy="94890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6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3270" y="1690688"/>
            <a:ext cx="117505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   </a:t>
            </a:r>
          </a:p>
          <a:p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Source      Transmitter                                                  Receiver      Destination</a:t>
            </a:r>
          </a:p>
          <a:p>
            <a:endParaRPr lang="de-D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Signal                  </a:t>
            </a:r>
            <a:r>
              <a:rPr lang="de-DE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……..</a:t>
            </a:r>
          </a:p>
          <a:p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Signal</a:t>
            </a:r>
            <a:endParaRPr lang="de-D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Message</a:t>
            </a:r>
          </a:p>
          <a:p>
            <a:endParaRPr lang="de-D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Noise </a:t>
            </a:r>
          </a:p>
          <a:p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Source                   Interpreter</a:t>
            </a:r>
            <a:endParaRPr lang="de-D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76022" y="4587768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459417" y="2806266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287379" y="2801007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722865" y="2769486"/>
            <a:ext cx="583334" cy="635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881353" y="3005523"/>
            <a:ext cx="536024" cy="4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9727296" y="3010783"/>
            <a:ext cx="536024" cy="4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936123" y="3000709"/>
            <a:ext cx="1671129" cy="48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547938" y="3005969"/>
            <a:ext cx="1671129" cy="48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6032936" y="3535251"/>
            <a:ext cx="2613" cy="94890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 rot="5400000">
            <a:off x="8489359" y="4894844"/>
            <a:ext cx="95188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8603593" y="3921760"/>
            <a:ext cx="713127" cy="802640"/>
          </a:xfrm>
          <a:custGeom>
            <a:avLst/>
            <a:gdLst>
              <a:gd name="connsiteX0" fmla="*/ 316887 w 713127"/>
              <a:gd name="connsiteY0" fmla="*/ 0 h 802640"/>
              <a:gd name="connsiteX1" fmla="*/ 286407 w 713127"/>
              <a:gd name="connsiteY1" fmla="*/ 91440 h 802640"/>
              <a:gd name="connsiteX2" fmla="*/ 266087 w 713127"/>
              <a:gd name="connsiteY2" fmla="*/ 152400 h 802640"/>
              <a:gd name="connsiteX3" fmla="*/ 316887 w 713127"/>
              <a:gd name="connsiteY3" fmla="*/ 193040 h 802640"/>
              <a:gd name="connsiteX4" fmla="*/ 377847 w 713127"/>
              <a:gd name="connsiteY4" fmla="*/ 213360 h 802640"/>
              <a:gd name="connsiteX5" fmla="*/ 408327 w 713127"/>
              <a:gd name="connsiteY5" fmla="*/ 223520 h 802640"/>
              <a:gd name="connsiteX6" fmla="*/ 509927 w 713127"/>
              <a:gd name="connsiteY6" fmla="*/ 233680 h 802640"/>
              <a:gd name="connsiteX7" fmla="*/ 591207 w 713127"/>
              <a:gd name="connsiteY7" fmla="*/ 243840 h 802640"/>
              <a:gd name="connsiteX8" fmla="*/ 713127 w 713127"/>
              <a:gd name="connsiteY8" fmla="*/ 254000 h 802640"/>
              <a:gd name="connsiteX9" fmla="*/ 702967 w 713127"/>
              <a:gd name="connsiteY9" fmla="*/ 304800 h 802640"/>
              <a:gd name="connsiteX10" fmla="*/ 631847 w 713127"/>
              <a:gd name="connsiteY10" fmla="*/ 355600 h 802640"/>
              <a:gd name="connsiteX11" fmla="*/ 601367 w 713127"/>
              <a:gd name="connsiteY11" fmla="*/ 365760 h 802640"/>
              <a:gd name="connsiteX12" fmla="*/ 62887 w 713127"/>
              <a:gd name="connsiteY12" fmla="*/ 375920 h 802640"/>
              <a:gd name="connsiteX13" fmla="*/ 73047 w 713127"/>
              <a:gd name="connsiteY13" fmla="*/ 426720 h 802640"/>
              <a:gd name="connsiteX14" fmla="*/ 103527 w 713127"/>
              <a:gd name="connsiteY14" fmla="*/ 436880 h 802640"/>
              <a:gd name="connsiteX15" fmla="*/ 144167 w 713127"/>
              <a:gd name="connsiteY15" fmla="*/ 457200 h 802640"/>
              <a:gd name="connsiteX16" fmla="*/ 205127 w 713127"/>
              <a:gd name="connsiteY16" fmla="*/ 477520 h 802640"/>
              <a:gd name="connsiteX17" fmla="*/ 235607 w 713127"/>
              <a:gd name="connsiteY17" fmla="*/ 497840 h 802640"/>
              <a:gd name="connsiteX18" fmla="*/ 296567 w 713127"/>
              <a:gd name="connsiteY18" fmla="*/ 518160 h 802640"/>
              <a:gd name="connsiteX19" fmla="*/ 713127 w 713127"/>
              <a:gd name="connsiteY19" fmla="*/ 538480 h 802640"/>
              <a:gd name="connsiteX20" fmla="*/ 702967 w 713127"/>
              <a:gd name="connsiteY20" fmla="*/ 609600 h 802640"/>
              <a:gd name="connsiteX21" fmla="*/ 672487 w 713127"/>
              <a:gd name="connsiteY21" fmla="*/ 629920 h 802640"/>
              <a:gd name="connsiteX22" fmla="*/ 489607 w 713127"/>
              <a:gd name="connsiteY22" fmla="*/ 650240 h 802640"/>
              <a:gd name="connsiteX23" fmla="*/ 113687 w 713127"/>
              <a:gd name="connsiteY23" fmla="*/ 670560 h 802640"/>
              <a:gd name="connsiteX24" fmla="*/ 83207 w 713127"/>
              <a:gd name="connsiteY24" fmla="*/ 680720 h 802640"/>
              <a:gd name="connsiteX25" fmla="*/ 42567 w 713127"/>
              <a:gd name="connsiteY25" fmla="*/ 690880 h 802640"/>
              <a:gd name="connsiteX26" fmla="*/ 1927 w 713127"/>
              <a:gd name="connsiteY26" fmla="*/ 721360 h 802640"/>
              <a:gd name="connsiteX27" fmla="*/ 12087 w 713127"/>
              <a:gd name="connsiteY27" fmla="*/ 751840 h 802640"/>
              <a:gd name="connsiteX28" fmla="*/ 113687 w 713127"/>
              <a:gd name="connsiteY28" fmla="*/ 741680 h 802640"/>
              <a:gd name="connsiteX29" fmla="*/ 144167 w 713127"/>
              <a:gd name="connsiteY29" fmla="*/ 731520 h 802640"/>
              <a:gd name="connsiteX30" fmla="*/ 266087 w 713127"/>
              <a:gd name="connsiteY30" fmla="*/ 751840 h 802640"/>
              <a:gd name="connsiteX31" fmla="*/ 296567 w 713127"/>
              <a:gd name="connsiteY31" fmla="*/ 772160 h 802640"/>
              <a:gd name="connsiteX32" fmla="*/ 357527 w 713127"/>
              <a:gd name="connsiteY32" fmla="*/ 792480 h 802640"/>
              <a:gd name="connsiteX33" fmla="*/ 377847 w 713127"/>
              <a:gd name="connsiteY33" fmla="*/ 80264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3127" h="802640">
                <a:moveTo>
                  <a:pt x="316887" y="0"/>
                </a:moveTo>
                <a:cubicBezTo>
                  <a:pt x="294008" y="137275"/>
                  <a:pt x="324503" y="5723"/>
                  <a:pt x="286407" y="91440"/>
                </a:cubicBezTo>
                <a:cubicBezTo>
                  <a:pt x="277708" y="111013"/>
                  <a:pt x="266087" y="152400"/>
                  <a:pt x="266087" y="152400"/>
                </a:cubicBezTo>
                <a:cubicBezTo>
                  <a:pt x="377247" y="189453"/>
                  <a:pt x="211845" y="127388"/>
                  <a:pt x="316887" y="193040"/>
                </a:cubicBezTo>
                <a:cubicBezTo>
                  <a:pt x="335050" y="204392"/>
                  <a:pt x="357527" y="206587"/>
                  <a:pt x="377847" y="213360"/>
                </a:cubicBezTo>
                <a:cubicBezTo>
                  <a:pt x="388007" y="216747"/>
                  <a:pt x="397671" y="222454"/>
                  <a:pt x="408327" y="223520"/>
                </a:cubicBezTo>
                <a:lnTo>
                  <a:pt x="509927" y="233680"/>
                </a:lnTo>
                <a:cubicBezTo>
                  <a:pt x="537064" y="236695"/>
                  <a:pt x="564038" y="241123"/>
                  <a:pt x="591207" y="243840"/>
                </a:cubicBezTo>
                <a:cubicBezTo>
                  <a:pt x="631785" y="247898"/>
                  <a:pt x="672487" y="250613"/>
                  <a:pt x="713127" y="254000"/>
                </a:cubicBezTo>
                <a:cubicBezTo>
                  <a:pt x="709740" y="270933"/>
                  <a:pt x="710690" y="289354"/>
                  <a:pt x="702967" y="304800"/>
                </a:cubicBezTo>
                <a:cubicBezTo>
                  <a:pt x="690296" y="330143"/>
                  <a:pt x="655278" y="345558"/>
                  <a:pt x="631847" y="355600"/>
                </a:cubicBezTo>
                <a:cubicBezTo>
                  <a:pt x="622003" y="359819"/>
                  <a:pt x="612070" y="365378"/>
                  <a:pt x="601367" y="365760"/>
                </a:cubicBezTo>
                <a:cubicBezTo>
                  <a:pt x="421956" y="372168"/>
                  <a:pt x="242380" y="372533"/>
                  <a:pt x="62887" y="375920"/>
                </a:cubicBezTo>
                <a:cubicBezTo>
                  <a:pt x="66274" y="392853"/>
                  <a:pt x="63468" y="412352"/>
                  <a:pt x="73047" y="426720"/>
                </a:cubicBezTo>
                <a:cubicBezTo>
                  <a:pt x="78988" y="435631"/>
                  <a:pt x="93683" y="432661"/>
                  <a:pt x="103527" y="436880"/>
                </a:cubicBezTo>
                <a:cubicBezTo>
                  <a:pt x="117448" y="442846"/>
                  <a:pt x="130105" y="451575"/>
                  <a:pt x="144167" y="457200"/>
                </a:cubicBezTo>
                <a:cubicBezTo>
                  <a:pt x="164054" y="465155"/>
                  <a:pt x="187305" y="465639"/>
                  <a:pt x="205127" y="477520"/>
                </a:cubicBezTo>
                <a:cubicBezTo>
                  <a:pt x="215287" y="484293"/>
                  <a:pt x="224449" y="492881"/>
                  <a:pt x="235607" y="497840"/>
                </a:cubicBezTo>
                <a:cubicBezTo>
                  <a:pt x="255180" y="506539"/>
                  <a:pt x="276247" y="511387"/>
                  <a:pt x="296567" y="518160"/>
                </a:cubicBezTo>
                <a:cubicBezTo>
                  <a:pt x="449178" y="569030"/>
                  <a:pt x="316341" y="528038"/>
                  <a:pt x="713127" y="538480"/>
                </a:cubicBezTo>
                <a:cubicBezTo>
                  <a:pt x="709740" y="562187"/>
                  <a:pt x="712693" y="587717"/>
                  <a:pt x="702967" y="609600"/>
                </a:cubicBezTo>
                <a:cubicBezTo>
                  <a:pt x="698008" y="620758"/>
                  <a:pt x="684183" y="626411"/>
                  <a:pt x="672487" y="629920"/>
                </a:cubicBezTo>
                <a:cubicBezTo>
                  <a:pt x="645617" y="637981"/>
                  <a:pt x="498251" y="649454"/>
                  <a:pt x="489607" y="650240"/>
                </a:cubicBezTo>
                <a:cubicBezTo>
                  <a:pt x="346921" y="697802"/>
                  <a:pt x="501257" y="649610"/>
                  <a:pt x="113687" y="670560"/>
                </a:cubicBezTo>
                <a:cubicBezTo>
                  <a:pt x="102993" y="671138"/>
                  <a:pt x="93505" y="677778"/>
                  <a:pt x="83207" y="680720"/>
                </a:cubicBezTo>
                <a:cubicBezTo>
                  <a:pt x="69781" y="684556"/>
                  <a:pt x="56114" y="687493"/>
                  <a:pt x="42567" y="690880"/>
                </a:cubicBezTo>
                <a:cubicBezTo>
                  <a:pt x="29020" y="701040"/>
                  <a:pt x="9500" y="706214"/>
                  <a:pt x="1927" y="721360"/>
                </a:cubicBezTo>
                <a:cubicBezTo>
                  <a:pt x="-2862" y="730939"/>
                  <a:pt x="1550" y="749924"/>
                  <a:pt x="12087" y="751840"/>
                </a:cubicBezTo>
                <a:cubicBezTo>
                  <a:pt x="45574" y="757928"/>
                  <a:pt x="79820" y="745067"/>
                  <a:pt x="113687" y="741680"/>
                </a:cubicBezTo>
                <a:cubicBezTo>
                  <a:pt x="123847" y="738293"/>
                  <a:pt x="133457" y="731520"/>
                  <a:pt x="144167" y="731520"/>
                </a:cubicBezTo>
                <a:cubicBezTo>
                  <a:pt x="166701" y="731520"/>
                  <a:pt x="234293" y="735943"/>
                  <a:pt x="266087" y="751840"/>
                </a:cubicBezTo>
                <a:cubicBezTo>
                  <a:pt x="277009" y="757301"/>
                  <a:pt x="285409" y="767201"/>
                  <a:pt x="296567" y="772160"/>
                </a:cubicBezTo>
                <a:cubicBezTo>
                  <a:pt x="316140" y="780859"/>
                  <a:pt x="338369" y="782901"/>
                  <a:pt x="357527" y="792480"/>
                </a:cubicBezTo>
                <a:lnTo>
                  <a:pt x="377847" y="802640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8879840" y="4724400"/>
            <a:ext cx="130661" cy="101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observer / interpreter model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93986" y="2795752"/>
            <a:ext cx="1324304" cy="95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Historians do not decode messages. They observe them, to learn about the context of the sender.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observer / interpreter model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4"/>
            <a:ext cx="11818620" cy="5111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consequences: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data (“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uninterpreted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 sources and their interpretation as cleanly as possible.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 embedded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markup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Texts are sources, just as images and other data types.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Develop standoff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markup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that covers all those data types under a unified model.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 vagueness in all its appearances.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observer / interpreter model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25033"/>
            <a:ext cx="10515600" cy="5551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Vagueness </a:t>
            </a:r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Fuzziness</a:t>
            </a: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most important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I: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precise data point exists; but it is doubtful, whether it is correct -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was probably 25 years old.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II: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a set of data points does apply –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was 25 or 35 years old.</a:t>
            </a:r>
            <a:endParaRPr lang="en-GB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 I: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data point is beyond doubt; but it is an interval, rather than a single value –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was born in her twenties (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20 – 29 years old).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Vagueness II: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data point is expressed on a scale, on which a desired operation is undefined –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She was young.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Inconsistency: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Contradictory data points are supported -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Some say, she was 25 years old; others say, she was 65.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Incompleteness: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 concrete data point is known, though it must exist –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Her age is unknown.</a:t>
            </a:r>
            <a:endParaRPr lang="en-GB" sz="2400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 and Fuzziness - general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Assumption: All of these can be supported by three technical solutions</a:t>
            </a:r>
          </a:p>
          <a:p>
            <a:pPr marL="0" indent="0">
              <a:buNone/>
            </a:pP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support for fuzzy numbers.</a:t>
            </a:r>
          </a:p>
          <a:p>
            <a:pPr marL="514350" indent="-514350">
              <a:buFont typeface="+mj-lt"/>
              <a:buAutoNum type="arabicParenBoth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support for fuzzy terms and structures.</a:t>
            </a:r>
          </a:p>
          <a:p>
            <a:pPr marL="514350" indent="-514350">
              <a:buFont typeface="+mj-lt"/>
              <a:buAutoNum type="arabicParenBoth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support for fuzzy flow control.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 supported by a general fuzzy logic.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 and Fuzziness - general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software support mean?</a:t>
            </a:r>
          </a:p>
          <a:p>
            <a:pPr marL="514350" indent="-514350">
              <a:buFont typeface="+mj-lt"/>
              <a:buAutoNum type="arabicParenBoth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a data base “Spurious people of the 13th century”, &lt;http://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sp13c.someuniversity.terra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every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application to be developed, ever, has to reinvent the solution.</a:t>
            </a:r>
          </a:p>
          <a:p>
            <a:pPr marL="514350" indent="-514350">
              <a:buFont typeface="+mj-lt"/>
              <a:buAutoNum type="arabicParenBoth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an application system – e.g. a specific data base system like Neo4J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every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realized in another application system to be developed ever, has still to reinvent the solution.</a:t>
            </a:r>
          </a:p>
          <a:p>
            <a:pPr marL="514350" indent="-514350">
              <a:buFont typeface="+mj-lt"/>
              <a:buAutoNum type="arabicParenBoth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a programming language – e.g. C++ or Java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applications realized with the help of any application system realized with the help of that programming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can easily use it.</a:t>
            </a:r>
          </a:p>
          <a:p>
            <a:pPr marL="514350" indent="-514350">
              <a:buFont typeface="+mj-lt"/>
              <a:buAutoNum type="arabicParenBoth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The next level goes beyond the horizon of this presentation. 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 and Fuzziness - general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uzziness:</a:t>
            </a:r>
          </a:p>
          <a:p>
            <a:pPr marL="0" indent="0">
              <a:buNone/>
            </a:pP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fuhz-ee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more synonyms on Thesaurus.com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fuzz·i·er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fuzz·i·est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Both" startAt="3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indistinct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blurred: A fuzzy photograph usually means you jiggled the camera.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 and Fuzziness - general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1978: Envisaged research instrument for 4 projects: Enriched “family reconstitutions”.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registers of births, marriages and depths and create complete genealogical links for village / small down.</a:t>
            </a:r>
          </a:p>
          <a:p>
            <a:pPr marL="514350" indent="-514350">
              <a:buFont typeface="+mj-lt"/>
              <a:buAutoNum type="arabi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other sources – registers of taxation, protocols of local courts, wills, etc. – and connect the references to individuals to the result of step one.</a:t>
            </a:r>
          </a:p>
          <a:p>
            <a:pPr marL="514350" indent="-514350">
              <a:buFont typeface="+mj-lt"/>
              <a:buAutoNum type="arabi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all sorts of wonderful things.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Fondly looking at my past - Clio /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9296692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uzziness:</a:t>
            </a:r>
          </a:p>
          <a:p>
            <a:pPr marL="0" indent="0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bundle of mathematical, logical and software engineering concepts to handle computations for a number of classes of uncertainty and vagueness, started by: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Lotfi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“Fuzzy Sets”, Information and Control 8 (1965) 338-353.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 and Fuzziness - general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432" y="1946064"/>
            <a:ext cx="21240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3647" y="1461468"/>
            <a:ext cx="11291776" cy="4902756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are contained within a set; or not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of three images of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{               ,            ,                      }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of all images of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= { …</a:t>
            </a:r>
            <a:r>
              <a:rPr lang="en-GB" dirty="0" smtClean="0"/>
              <a:t> }.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Crisp sets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91" y="2155085"/>
            <a:ext cx="1074052" cy="1051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50" y="2172470"/>
            <a:ext cx="828040" cy="1051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58" y="2156076"/>
            <a:ext cx="1600476" cy="10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3647" y="1461468"/>
            <a:ext cx="11291776" cy="4902756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are contained within a set; or not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of three images of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{               ,            ,                      }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of all images of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= {                    ,  …</a:t>
            </a:r>
            <a:r>
              <a:rPr lang="en-GB" dirty="0" smtClean="0"/>
              <a:t> }.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 sets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91" y="2155085"/>
            <a:ext cx="1074052" cy="1051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50" y="2172470"/>
            <a:ext cx="828040" cy="1051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58" y="2156076"/>
            <a:ext cx="1600476" cy="1051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7" y="3501856"/>
            <a:ext cx="1514316" cy="10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3647" y="1461468"/>
            <a:ext cx="11291776" cy="4902756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are contained within a set; or not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 sets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3" y="2197604"/>
            <a:ext cx="3494369" cy="342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35" y="2204369"/>
            <a:ext cx="2693965" cy="342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24" y="2162609"/>
            <a:ext cx="4926713" cy="34200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603898" y="2787031"/>
            <a:ext cx="903767" cy="11273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7665" y="3463787"/>
            <a:ext cx="588335" cy="68291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72140" y="2690037"/>
            <a:ext cx="1244009" cy="130780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520607" y="2216302"/>
            <a:ext cx="2611682" cy="229663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3647" y="1461468"/>
            <a:ext cx="11291776" cy="4902756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are contained within a set; or not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 sets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24" y="2162609"/>
            <a:ext cx="4926713" cy="342000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8520607" y="2216302"/>
            <a:ext cx="2611682" cy="229663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83" y="2160423"/>
            <a:ext cx="5229418" cy="342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63" y="2955851"/>
            <a:ext cx="2670279" cy="27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3647" y="1461468"/>
            <a:ext cx="11291776" cy="4902756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„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There is 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membership function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μ()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defining for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every element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within a set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Universe of Discourse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whether this element belongs to the set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M{}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E.g.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μ(images of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e):</a:t>
            </a:r>
            <a:endPara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 für (                ,             ,                      )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 für (                      ) </a:t>
            </a: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sets in Fuzzy language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68" y="3048217"/>
            <a:ext cx="1074052" cy="1051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71" y="3076229"/>
            <a:ext cx="828040" cy="1051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17" y="3081100"/>
            <a:ext cx="1600476" cy="1051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46" y="4576208"/>
            <a:ext cx="1514316" cy="10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necessarily one and zero? – {0,1}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not the unit interval? – [0,1]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I.e.: Truth is not binary, but a “degree” between 0.0 and 1.0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a.k.a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“Continuous truth function”.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Sets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5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3647" y="1461468"/>
            <a:ext cx="11291776" cy="4902756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(some sculptures)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= some sculptures  = {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,            ,                      ,                     </a:t>
            </a:r>
            <a:r>
              <a:rPr lang="en-GB" dirty="0" smtClean="0"/>
              <a:t>}.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(some sculptures)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(1.0, 1.0, 1.0, 0.3)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rather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(some sculptures)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(0.8, 0.9, 0.7, 0.3)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6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Fuzzy Sets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45" y="2155085"/>
            <a:ext cx="1074052" cy="1051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90" y="2172470"/>
            <a:ext cx="828040" cy="1051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38" y="2156076"/>
            <a:ext cx="1600476" cy="1051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731" y="2173237"/>
            <a:ext cx="1514316" cy="10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Equality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(u) = μ B (u),∀ u∈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 A∪B (u) = max[μ A (u),μ B (u)],∀ u ∈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A∩B (u) = min[μ A (u),μ B (u)],∀ u∈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Negation: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 −A (u) = 1−μ A (u),∀ u∈U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Sets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3647" y="1461468"/>
            <a:ext cx="11291776" cy="4902756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= {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,            ,                      ,                     </a:t>
            </a:r>
            <a:r>
              <a:rPr lang="de-DE" dirty="0" smtClean="0"/>
              <a:t>}.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de-DE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Expert1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(1.0, 1.0, 1.0, 0.3)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de-DE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Expert2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(0.8, 0.9, 0.7, 0.3)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de-DE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Expert1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de-DE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Expert2 =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(1.0, 1.0, 1.0, 0.3)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67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Sets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36" y="2172470"/>
            <a:ext cx="1074052" cy="1051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64" y="2172470"/>
            <a:ext cx="828040" cy="1051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30" y="2156076"/>
            <a:ext cx="1600476" cy="1051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23" y="2173237"/>
            <a:ext cx="1514316" cy="10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1978: All sorts of wonderful things …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differences in the demographic behaviour of families, where the produce mentioned in a probate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 a different stage in the modernization of agricultural technologies?</a:t>
            </a:r>
          </a:p>
          <a:p>
            <a:pPr marL="514350" indent="-514350">
              <a:buFont typeface="+mj-lt"/>
              <a:buAutoNum type="arabi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the language used in the protocols of court sessions on illegitimate births change synchronously with agricultural / proto industrial development?</a:t>
            </a:r>
          </a:p>
          <a:p>
            <a:pPr marL="514350" indent="-514350">
              <a:buFont typeface="+mj-lt"/>
              <a:buAutoNum type="arabicParenBoth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Fondly looking at my past - Clio /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 A∪B (u) = max[μ A (u),μ B (u)],∀ u ∈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But:  A AND B  min (A, B)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A∩B (u) = min[μ A (u),μ B (u)],∀ u∈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But: 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 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max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(A, B)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Sets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3647" y="1461468"/>
            <a:ext cx="11291776" cy="4902756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de-DE" i="1" dirty="0" smtClean="0"/>
              <a:t>}</a:t>
            </a:r>
            <a:r>
              <a:rPr lang="de-DE" dirty="0" smtClean="0"/>
              <a:t>.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de-DE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Expert1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(1.0, 1.0, </a:t>
            </a:r>
            <a:r>
              <a:rPr lang="de-DE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0.3)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de-DE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Expert2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(0.8, 0.9, </a:t>
            </a:r>
            <a:r>
              <a:rPr lang="de-DE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0.3)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bject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Expert(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Expert(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) …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67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Sets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Fuzzy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 VI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07" y="2102914"/>
            <a:ext cx="1600476" cy="10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567" y="1825625"/>
            <a:ext cx="11429999" cy="4351338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height of a person: 173 cm.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Colloquial height of a person : {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enormous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567" y="1825625"/>
            <a:ext cx="11429999" cy="4351338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Colloquial height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person: 173 cm.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998297375"/>
              </p:ext>
            </p:extLst>
          </p:nvPr>
        </p:nvGraphicFramePr>
        <p:xfrm>
          <a:off x="212650" y="2510086"/>
          <a:ext cx="11663916" cy="415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5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567" y="1825625"/>
            <a:ext cx="11429999" cy="4351338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Colloquial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657787292"/>
              </p:ext>
            </p:extLst>
          </p:nvPr>
        </p:nvGraphicFramePr>
        <p:xfrm>
          <a:off x="212650" y="2510086"/>
          <a:ext cx="11663916" cy="415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30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2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 marL="742950" indent="-285750">
              <a:lnSpc>
                <a:spcPct val="20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 marL="1143000" indent="-228600">
              <a:lnSpc>
                <a:spcPct val="2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 marL="16002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 marL="20574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025650" y="2133600"/>
            <a:ext cx="2528888" cy="85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2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 marL="742950" indent="-285750">
              <a:lnSpc>
                <a:spcPct val="20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 marL="1143000" indent="-228600">
              <a:lnSpc>
                <a:spcPct val="2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 marL="16002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 marL="20574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>
              <a:spcBef>
                <a:spcPct val="50000"/>
              </a:spcBef>
              <a:buFont typeface="Times New Roman" panose="02020603050405020304" pitchFamily="18" charset="0"/>
              <a:buNone/>
            </a:pPr>
            <a:endParaRPr lang="de-DE" altLang="de-DE" sz="2400">
              <a:solidFill>
                <a:srgbClr val="FFFFFF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 Variables IV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587" y="1612086"/>
            <a:ext cx="6400800" cy="4800600"/>
          </a:xfrm>
          <a:prstGeom prst="rect">
            <a:avLst/>
          </a:prstGeom>
        </p:spPr>
      </p:pic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574770" y="6477000"/>
            <a:ext cx="103135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20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 marL="742950" indent="-285750">
              <a:lnSpc>
                <a:spcPct val="20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 marL="1143000" indent="-228600">
              <a:lnSpc>
                <a:spcPct val="2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 marL="16002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 marL="2057400" indent="-228600">
              <a:lnSpc>
                <a:spcPct val="20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20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de-DE" altLang="de-DE" sz="1800" b="1" dirty="0"/>
              <a:t>https://de.mathworks.com/help/fuzzy/examples/membership-function-gallery.html</a:t>
            </a:r>
          </a:p>
        </p:txBody>
      </p:sp>
    </p:spTree>
    <p:extLst>
      <p:ext uri="{BB962C8B-B14F-4D97-AF65-F5344CB8AC3E}">
        <p14:creationId xmlns:p14="http://schemas.microsoft.com/office/powerpoint/2010/main" val="6337027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567" y="1825625"/>
            <a:ext cx="11429999" cy="4351338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linguistic variable represents a conceptual property, various linguistic (?) terms have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 way.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literature e.g. „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irdiness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of: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{ eagle, dove, swallow, robin, penguin }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               ,             ,                       ,                      }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&gt; 0.5) …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62" y="4372766"/>
            <a:ext cx="1074052" cy="1051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4" y="4379633"/>
            <a:ext cx="828040" cy="10512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830" y="4418185"/>
            <a:ext cx="1597290" cy="104860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714" y="4428690"/>
            <a:ext cx="1511939" cy="10486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889" y="5245322"/>
            <a:ext cx="151193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FUZZY </a:t>
            </a:r>
            <a:r>
              <a:rPr lang="en-US" sz="2000" dirty="0" err="1"/>
              <a:t>CalculateDiscount</a:t>
            </a:r>
            <a:r>
              <a:rPr lang="en-US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</a:t>
            </a:r>
            <a:r>
              <a:rPr lang="en-US" sz="2000" dirty="0" err="1"/>
              <a:t>shelf_time</a:t>
            </a:r>
            <a:r>
              <a:rPr lang="en-US" sz="2000" dirty="0"/>
              <a:t> IS long     THEN discount IS large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</a:t>
            </a:r>
            <a:r>
              <a:rPr lang="en-US" sz="2000" dirty="0" err="1"/>
              <a:t>shelf_time</a:t>
            </a:r>
            <a:r>
              <a:rPr lang="en-US" sz="2000" dirty="0"/>
              <a:t> IS short    THEN discount IS low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</a:t>
            </a:r>
            <a:r>
              <a:rPr lang="en-US" sz="2000" dirty="0" err="1"/>
              <a:t>shelf_life</a:t>
            </a:r>
            <a:r>
              <a:rPr lang="en-US" sz="2000" dirty="0"/>
              <a:t> IS short    THEN discount IS high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</a:t>
            </a:r>
            <a:r>
              <a:rPr lang="en-US" sz="2000" dirty="0" err="1"/>
              <a:t>shelf_life</a:t>
            </a:r>
            <a:r>
              <a:rPr lang="en-US" sz="2000" dirty="0"/>
              <a:t> IS Long     THEN discount IS normal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quantity   IS small    THEN discount IS none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quantity   IS large    THEN discount IS large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quantity   IS huge     THEN discount IS high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</a:t>
            </a:r>
            <a:r>
              <a:rPr lang="en-US" sz="2000" dirty="0" smtClean="0"/>
              <a:t>customer   </a:t>
            </a:r>
            <a:r>
              <a:rPr lang="en-US" sz="2000" dirty="0"/>
              <a:t>IS new      THEN discount IS special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customer   IS recent   THEN discount IS normal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customer   IS </a:t>
            </a:r>
            <a:r>
              <a:rPr lang="en-US" sz="2000" dirty="0" err="1"/>
              <a:t>longterm</a:t>
            </a:r>
            <a:r>
              <a:rPr lang="en-US" sz="2000" dirty="0"/>
              <a:t> THEN discount IS large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IF </a:t>
            </a:r>
            <a:r>
              <a:rPr lang="en-US" sz="2000" dirty="0" err="1"/>
              <a:t>shelf_life</a:t>
            </a:r>
            <a:r>
              <a:rPr lang="en-US" sz="2000" dirty="0"/>
              <a:t> IS short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   </a:t>
            </a:r>
            <a:r>
              <a:rPr lang="en-US" sz="2000" dirty="0" err="1"/>
              <a:t>shelf_time</a:t>
            </a:r>
            <a:r>
              <a:rPr lang="en-US" sz="2000" dirty="0"/>
              <a:t> IS long     THEN discount IS deep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} 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VII / 1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void main (void)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//    . . . Application code to get crisp numbers for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//          Cost Markup </a:t>
            </a:r>
            <a:r>
              <a:rPr lang="en-US" dirty="0" err="1"/>
              <a:t>Shelf_time</a:t>
            </a:r>
            <a:r>
              <a:rPr lang="en-US" dirty="0"/>
              <a:t> </a:t>
            </a:r>
            <a:r>
              <a:rPr lang="en-US" dirty="0" err="1"/>
              <a:t>Shelf_life</a:t>
            </a:r>
            <a:r>
              <a:rPr lang="en-US" dirty="0"/>
              <a:t>  Payment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//          Quantity  Customer 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/>
              <a:t>CalculateDiscount</a:t>
            </a:r>
            <a:r>
              <a:rPr lang="en-US" dirty="0"/>
              <a:t> ();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Quote = (cost + (cost * markup)) * ( 1.0 –  </a:t>
            </a:r>
            <a:r>
              <a:rPr lang="en-US" dirty="0" smtClean="0"/>
              <a:t>(</a:t>
            </a:r>
            <a:r>
              <a:rPr lang="en-US" dirty="0"/>
              <a:t>discount / 100.0));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} 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VII / 2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Fuzzy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Control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8386" y="2648607"/>
            <a:ext cx="2669628" cy="93542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prstClr val="black"/>
                </a:solidFill>
              </a:rPr>
              <a:t>f</a:t>
            </a:r>
            <a:r>
              <a:rPr lang="de-DE" sz="2800" b="1" dirty="0" err="1" smtClean="0">
                <a:solidFill>
                  <a:prstClr val="black"/>
                </a:solidFill>
              </a:rPr>
              <a:t>uzzification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056157" y="2664377"/>
            <a:ext cx="2669628" cy="93542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defuzzification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713885" y="2417379"/>
            <a:ext cx="2669628" cy="156604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decision</a:t>
            </a:r>
            <a:endParaRPr lang="de-DE" sz="2800" b="1" dirty="0" smtClean="0">
              <a:solidFill>
                <a:prstClr val="black"/>
              </a:solidFill>
            </a:endParaRPr>
          </a:p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logic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19145" y="4966125"/>
            <a:ext cx="2669628" cy="156604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prstClr val="black"/>
                </a:solidFill>
              </a:rPr>
              <a:t>k</a:t>
            </a:r>
            <a:r>
              <a:rPr lang="de-DE" sz="2800" b="1" dirty="0" err="1" smtClean="0">
                <a:solidFill>
                  <a:prstClr val="black"/>
                </a:solidFill>
              </a:rPr>
              <a:t>nowledge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err="1" smtClean="0">
                <a:solidFill>
                  <a:prstClr val="black"/>
                </a:solidFill>
              </a:rPr>
              <a:t>base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 rot="10800000">
            <a:off x="5654565" y="4151586"/>
            <a:ext cx="798786" cy="662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241738" y="2123090"/>
            <a:ext cx="998483" cy="2154620"/>
          </a:xfrm>
          <a:prstGeom prst="rightArrow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prstClr val="black"/>
                </a:solidFill>
              </a:rPr>
              <a:t>i</a:t>
            </a:r>
            <a:r>
              <a:rPr lang="de-DE" sz="2800" b="1" dirty="0" smtClean="0">
                <a:solidFill>
                  <a:prstClr val="black"/>
                </a:solidFill>
              </a:rPr>
              <a:t>n-</a:t>
            </a:r>
          </a:p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put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11020051" y="2128350"/>
            <a:ext cx="1171949" cy="2154620"/>
          </a:xfrm>
          <a:prstGeom prst="rightArrow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prstClr val="black"/>
                </a:solidFill>
              </a:rPr>
              <a:t>o</a:t>
            </a:r>
            <a:r>
              <a:rPr lang="de-DE" sz="2800" b="1" dirty="0" smtClean="0">
                <a:solidFill>
                  <a:prstClr val="black"/>
                </a:solidFill>
              </a:rPr>
              <a:t>ut-</a:t>
            </a:r>
          </a:p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put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4246179" y="2448917"/>
            <a:ext cx="367862" cy="1355830"/>
          </a:xfrm>
          <a:prstGeom prst="rightArrow">
            <a:avLst>
              <a:gd name="adj1" fmla="val 50000"/>
              <a:gd name="adj2" fmla="val 5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7593716" y="2464687"/>
            <a:ext cx="367862" cy="1355830"/>
          </a:xfrm>
          <a:prstGeom prst="rightArrow">
            <a:avLst>
              <a:gd name="adj1" fmla="val 50000"/>
              <a:gd name="adj2" fmla="val 5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1978: Do not think small.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build a system that applies all possible computer based tools to all sorts of historical sources.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Fondly looking at my past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Clio /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4"/>
            <a:ext cx="1181862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Sifeng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and Yi Lin: Grey Systems. Theory and Practical Applications, London,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2011, p. 11, table 1.2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 and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F/fuzziness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186690" y="1690688"/>
          <a:ext cx="1181862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655"/>
                <a:gridCol w="2954655"/>
                <a:gridCol w="2954655"/>
                <a:gridCol w="295465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Systems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Prob. </a:t>
                      </a:r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</a:t>
                      </a:r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objects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information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Uncertainty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hazy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Cantor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coverage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Sequence Operator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 set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requirement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Typical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Known membership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Emphasis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Laws of reality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</a:t>
                      </a:r>
                      <a:r>
                        <a:rPr lang="en-GB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laws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expression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sample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sample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8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4"/>
            <a:ext cx="1181862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Sifeng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and Yi Lin: Grey Systems. Theory and Practical Applications, London,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2011, p. 11, table 1.2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 and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F/fuzziness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67644"/>
              </p:ext>
            </p:extLst>
          </p:nvPr>
        </p:nvGraphicFramePr>
        <p:xfrm>
          <a:off x="186690" y="1690688"/>
          <a:ext cx="1181862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655"/>
                <a:gridCol w="2954655"/>
                <a:gridCol w="2954655"/>
                <a:gridCol w="295465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Systems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Prob. </a:t>
                      </a:r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</a:t>
                      </a:r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objects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information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Uncertainty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hazy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Cantor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coverage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Sequence Operator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 set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requirement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Typical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Known membership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Emphasis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</a:t>
                      </a:r>
                      <a:endParaRPr lang="en-GB" sz="24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Laws of reality</a:t>
                      </a:r>
                      <a:endParaRPr lang="en-GB" sz="24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</a:t>
                      </a:r>
                      <a:r>
                        <a:rPr lang="en-GB" sz="240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laws</a:t>
                      </a:r>
                      <a:endParaRPr lang="en-GB" sz="24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expression</a:t>
                      </a:r>
                      <a:endParaRPr lang="en-GB" sz="24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sample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sample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2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4"/>
            <a:ext cx="1181862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Sifeng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and Yi Lin: Grey Systems. Theory and Practical Applications, London,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2011, p. 11, table 1.2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 and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F/fuzziness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186690" y="1690688"/>
          <a:ext cx="1181862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655"/>
                <a:gridCol w="2954655"/>
                <a:gridCol w="2954655"/>
                <a:gridCol w="295465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Systems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Prob. </a:t>
                      </a:r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</a:t>
                      </a:r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objects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information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Uncertainty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hazy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Cantor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 sets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coverage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Sequence Operator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 set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requirement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Typical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Known membership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Emphasis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Laws of reality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</a:t>
                      </a:r>
                      <a:r>
                        <a:rPr lang="en-GB" sz="2400" baseline="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laws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expression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sample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sample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4"/>
            <a:ext cx="1181862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Sifeng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and Yi Lin: Grey Systems. Theory and Practical Applications, London,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2011, p. 11, table 1.2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Vagueness and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F/fuzziness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186690" y="1690688"/>
          <a:ext cx="1181862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655"/>
                <a:gridCol w="2954655"/>
                <a:gridCol w="2954655"/>
                <a:gridCol w="295465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Systems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Prob. </a:t>
                      </a:r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</a:t>
                      </a:r>
                      <a:r>
                        <a:rPr lang="de-D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</a:t>
                      </a:r>
                      <a:endParaRPr lang="de-D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objects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information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Uncertainty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sets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hazy sets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Cantor sets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Fuzzy sets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coverage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Sequence Operator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 set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requirement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Typical distribution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Known membership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Emphasis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Extension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Laws of reality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</a:t>
                      </a:r>
                      <a:r>
                        <a:rPr lang="en-GB" sz="2400" baseline="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laws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expression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sample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sample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n-GB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5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25033"/>
            <a:ext cx="10515600" cy="5551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F/fuzzy numbers</a:t>
            </a: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A + B”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“[Min(R)] = [Min(A)] + [Min(B)]” and “[Max(R)] = [Max(A)] + [Max(B)]”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::= “2 _ 5”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::= “4 _ 7”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 = A + B”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“[Min(R)]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+ 4”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“[Max(R)]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::= “6 _ 12”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Numbers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33690" cy="4911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000" dirty="0" smtClean="0"/>
              <a:t>1</a:t>
            </a:r>
            <a:endParaRPr lang="de-DE" sz="20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0           1           2          3           4          5           6          7          8          9          10        11        12        13        14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A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B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R =</a:t>
            </a:r>
            <a:endParaRPr lang="de-DE" sz="2000" dirty="0"/>
          </a:p>
        </p:txBody>
      </p:sp>
      <p:sp>
        <p:nvSpPr>
          <p:cNvPr id="4" name="Rechteck 3"/>
          <p:cNvSpPr/>
          <p:nvPr/>
        </p:nvSpPr>
        <p:spPr>
          <a:xfrm>
            <a:off x="1061048" y="1987257"/>
            <a:ext cx="10084279" cy="290710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/>
          <p:nvPr/>
        </p:nvCxnSpPr>
        <p:spPr>
          <a:xfrm>
            <a:off x="1355834" y="5686103"/>
            <a:ext cx="451945" cy="0"/>
          </a:xfrm>
          <a:prstGeom prst="line">
            <a:avLst/>
          </a:prstGeom>
          <a:ln w="63500">
            <a:solidFill>
              <a:schemeClr val="accent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2490952" y="2501462"/>
            <a:ext cx="217564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2490952" y="2469932"/>
            <a:ext cx="0" cy="242442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4650821" y="2475192"/>
            <a:ext cx="15772" cy="241916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1371597" y="5964623"/>
            <a:ext cx="451945" cy="0"/>
          </a:xfrm>
          <a:prstGeom prst="line">
            <a:avLst/>
          </a:prstGeom>
          <a:ln w="63500">
            <a:solidFill>
              <a:schemeClr val="accent6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1366344" y="6537436"/>
            <a:ext cx="451945" cy="0"/>
          </a:xfrm>
          <a:prstGeom prst="line">
            <a:avLst/>
          </a:prstGeom>
          <a:ln w="63500">
            <a:solidFill>
              <a:srgbClr val="FF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3936128" y="2464682"/>
            <a:ext cx="0" cy="242442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6095995" y="2469942"/>
            <a:ext cx="0" cy="242442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3936127" y="2496212"/>
            <a:ext cx="2175641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5386547" y="2475192"/>
            <a:ext cx="0" cy="24244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9701025" y="2480452"/>
            <a:ext cx="0" cy="24244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5386543" y="2496212"/>
            <a:ext cx="431448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5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A + B”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“[Min(R)]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Min([Min(A)],[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Min(B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)])”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“[Max(R)]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Max([Max(A)],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[Max(B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)])”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::= “1502 _ 1505”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::= “1504 _ 1507”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 = A + B”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“[Min(R)]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Min(1502,1504)”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“[Max(R)]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Max(1505,1507)”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::= “1502 _ 1507”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Numbers - temporal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 - temporal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007" y="1825624"/>
            <a:ext cx="11056883" cy="4911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000" dirty="0" smtClean="0"/>
              <a:t>      1</a:t>
            </a:r>
            <a:endParaRPr lang="de-DE" sz="20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1500           1           2          3           4          5           6          7          8          9          10        11        12        13        14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A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B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R =</a:t>
            </a:r>
            <a:endParaRPr lang="de-DE" sz="2000" dirty="0"/>
          </a:p>
        </p:txBody>
      </p:sp>
      <p:sp>
        <p:nvSpPr>
          <p:cNvPr id="4" name="Rechteck 3"/>
          <p:cNvSpPr/>
          <p:nvPr/>
        </p:nvSpPr>
        <p:spPr>
          <a:xfrm>
            <a:off x="1061048" y="1987257"/>
            <a:ext cx="10084279" cy="290710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1355834" y="5496923"/>
            <a:ext cx="451945" cy="0"/>
          </a:xfrm>
          <a:prstGeom prst="line">
            <a:avLst/>
          </a:prstGeom>
          <a:ln w="63500">
            <a:solidFill>
              <a:schemeClr val="accent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2490952" y="2501462"/>
            <a:ext cx="217564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2490952" y="2469932"/>
            <a:ext cx="0" cy="242442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4650821" y="2475192"/>
            <a:ext cx="15772" cy="241916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1371597" y="5743913"/>
            <a:ext cx="451945" cy="0"/>
          </a:xfrm>
          <a:prstGeom prst="line">
            <a:avLst/>
          </a:prstGeom>
          <a:ln w="63500">
            <a:solidFill>
              <a:schemeClr val="accent6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1366344" y="6285196"/>
            <a:ext cx="451945" cy="0"/>
          </a:xfrm>
          <a:prstGeom prst="line">
            <a:avLst/>
          </a:prstGeom>
          <a:ln w="63500">
            <a:solidFill>
              <a:srgbClr val="FF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3936128" y="2464682"/>
            <a:ext cx="0" cy="242442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6095995" y="2469942"/>
            <a:ext cx="0" cy="242442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3936127" y="2496212"/>
            <a:ext cx="2175641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2485702" y="2475192"/>
            <a:ext cx="0" cy="24244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6095995" y="2480452"/>
            <a:ext cx="0" cy="24244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2485704" y="2496212"/>
            <a:ext cx="362606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36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A + B”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“[Min(R)]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Min([Min(A)],[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Min(B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)])”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“[Max(R)]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Max([Max(A)],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[Max(B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)])”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::= “1502 _ 1505”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::= “1504 _ 1507”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 = A + B”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“[Min(R)]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Min(1502,1504)”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“[Max(R)]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Max(1505,1507)”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::= “1502 _ 1507”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Numbers –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corroboration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irregular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extremely varying length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fields are missing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of fields are frequently, but irregularly often, repeated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Hierarchies vary considerably in depths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bases are usually "large"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semantics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decimal currency systems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field might denote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calendar date;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it should be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text. </a:t>
            </a:r>
          </a:p>
          <a:p>
            <a:pPr marL="230400"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are frequently ambiguous, vague or contradictory. Databases have to reflect that.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Fondly looking at my past - Clio /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8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Fuzzified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 - </a:t>
            </a: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corroboration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007" y="1825624"/>
            <a:ext cx="11056883" cy="4911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000" dirty="0" smtClean="0"/>
              <a:t>   1.0</a:t>
            </a:r>
            <a:endParaRPr lang="de-DE" sz="20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</a:t>
            </a:r>
            <a:r>
              <a:rPr lang="de-DE" sz="2200" dirty="0" smtClean="0"/>
              <a:t>0.5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1500           1           2          3           4          5           6          7          8          9          10        11        12        13        14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A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B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/>
              <a:t>R =</a:t>
            </a:r>
            <a:endParaRPr lang="de-DE" sz="2000" dirty="0"/>
          </a:p>
        </p:txBody>
      </p:sp>
      <p:sp>
        <p:nvSpPr>
          <p:cNvPr id="4" name="Rechteck 3"/>
          <p:cNvSpPr/>
          <p:nvPr/>
        </p:nvSpPr>
        <p:spPr>
          <a:xfrm>
            <a:off x="1061048" y="1987257"/>
            <a:ext cx="10084279" cy="290710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1355834" y="5496923"/>
            <a:ext cx="451945" cy="0"/>
          </a:xfrm>
          <a:prstGeom prst="line">
            <a:avLst/>
          </a:prstGeom>
          <a:ln w="63500">
            <a:solidFill>
              <a:schemeClr val="accent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2490952" y="2501462"/>
            <a:ext cx="217564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2490952" y="2469932"/>
            <a:ext cx="0" cy="242442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4650821" y="2475192"/>
            <a:ext cx="15772" cy="241916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1371597" y="5743913"/>
            <a:ext cx="451945" cy="0"/>
          </a:xfrm>
          <a:prstGeom prst="line">
            <a:avLst/>
          </a:prstGeom>
          <a:ln w="63500">
            <a:solidFill>
              <a:schemeClr val="accent6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1366344" y="6285196"/>
            <a:ext cx="451945" cy="0"/>
          </a:xfrm>
          <a:prstGeom prst="line">
            <a:avLst/>
          </a:prstGeom>
          <a:ln w="63500">
            <a:solidFill>
              <a:srgbClr val="FF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3936128" y="2464682"/>
            <a:ext cx="0" cy="242442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6095995" y="2469942"/>
            <a:ext cx="0" cy="242442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3936127" y="2496212"/>
            <a:ext cx="2175641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>
            <a:off x="2485702" y="3689130"/>
            <a:ext cx="5250" cy="12104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6095995" y="3689130"/>
            <a:ext cx="0" cy="121574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909847" y="2496212"/>
            <a:ext cx="75674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V="1">
            <a:off x="2459420" y="3689130"/>
            <a:ext cx="1512000" cy="105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V="1">
            <a:off x="4629803" y="3683880"/>
            <a:ext cx="1504800" cy="105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 flipH="1">
            <a:off x="3941385" y="2496209"/>
            <a:ext cx="5250" cy="12104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H="1">
            <a:off x="4640322" y="2480449"/>
            <a:ext cx="5250" cy="12104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6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71755"/>
            <a:ext cx="12192000" cy="4896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FuzzNumber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{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rivate: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float min, max;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…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ublic: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FuzzNumber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add(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a,b,membershipFunction,semanticOrientation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…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FuzzTruthValue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compare(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a,b,membershipFunction,semanticOrientation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…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}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FuzzNumber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datatype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25033"/>
            <a:ext cx="10515600" cy="5551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F/fuzzy structures / graphs</a:t>
            </a: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relationship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827929" y="1436688"/>
            <a:ext cx="455407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someNode</a:t>
            </a:r>
            <a:endParaRPr lang="de-DE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22730" y="41544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Ellipse 12"/>
          <p:cNvSpPr/>
          <p:nvPr/>
        </p:nvSpPr>
        <p:spPr>
          <a:xfrm>
            <a:off x="9365130" y="41798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6088530" y="42052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3192930" y="42306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1568824" y="2348753"/>
            <a:ext cx="2377141" cy="16674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8110071" y="2469776"/>
            <a:ext cx="2450353" cy="1546412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15" idx="0"/>
          </p:cNvCxnSpPr>
          <p:nvPr/>
        </p:nvCxnSpPr>
        <p:spPr>
          <a:xfrm>
            <a:off x="4453965" y="2602753"/>
            <a:ext cx="16436" cy="16279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7654365" y="2628153"/>
            <a:ext cx="16436" cy="16279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nother semantic relationship.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827929" y="1436688"/>
            <a:ext cx="455407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someNode</a:t>
            </a:r>
            <a:endParaRPr lang="de-DE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22730" y="41544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Ellipse 12"/>
          <p:cNvSpPr/>
          <p:nvPr/>
        </p:nvSpPr>
        <p:spPr>
          <a:xfrm>
            <a:off x="9365130" y="41798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6088530" y="42052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3192930" y="42306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1568824" y="2348753"/>
            <a:ext cx="2377141" cy="16674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8110071" y="2469776"/>
            <a:ext cx="2450353" cy="1546412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15" idx="0"/>
          </p:cNvCxnSpPr>
          <p:nvPr/>
        </p:nvCxnSpPr>
        <p:spPr>
          <a:xfrm>
            <a:off x="4453965" y="2602753"/>
            <a:ext cx="16436" cy="16279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7654365" y="2628153"/>
            <a:ext cx="16436" cy="16279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interpreted text is a network of interpretative vertices connected by interpretative edges. </a:t>
            </a:r>
          </a:p>
          <a:p>
            <a:pPr marL="457200" indent="-457200">
              <a:buFont typeface="+mj-lt"/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Vertices as well as edges can contain the text to be interpreted.</a:t>
            </a:r>
          </a:p>
          <a:p>
            <a:pPr marL="457200" indent="-457200">
              <a:buFont typeface="+mj-lt"/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two vertices can be connected by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edges, the set of which for the purpose of this model we call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co-edge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interpretative information assigned to an edge can contain two properties: (a) an assignment to an abstract class and (b) a relative weight.</a:t>
            </a:r>
          </a:p>
          <a:p>
            <a:pPr marL="457200" indent="-457200">
              <a:buFont typeface="+mj-lt"/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classes are expressed by identifiers.</a:t>
            </a:r>
          </a:p>
          <a:p>
            <a:pPr marL="457200" indent="-457200">
              <a:buFont typeface="+mj-lt"/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weights are expressed as rational numbers.</a:t>
            </a:r>
          </a:p>
          <a:p>
            <a:pPr marL="457200" indent="-457200">
              <a:buFont typeface="+mj-lt"/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relative weights within a co-edge can be required to fulfill a constraint.</a:t>
            </a:r>
          </a:p>
          <a:p>
            <a:pPr marL="457200" indent="-457200">
              <a:buFont typeface="+mj-lt"/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possible constraint requires all relative weights of a co-edge to give a sum of 1.0, i.e., underpin a probabilistic interpretation.</a:t>
            </a:r>
          </a:p>
          <a:p>
            <a:pPr marL="457200" indent="-457200">
              <a:buFont typeface="+mj-lt"/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one requires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relative weights of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co-edge to fulfill all criteria of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possibilistic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interpretation.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“fuzzy” / “Fuzzy” concept: co-edges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>
          <a:xfrm>
            <a:off x="4259580" y="2448560"/>
            <a:ext cx="3657600" cy="3303270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saeculi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exeuntis</a:t>
            </a:r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authority: </a:t>
            </a:r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weight: evaluate(authority)</a:t>
            </a:r>
          </a:p>
          <a:p>
            <a:pPr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800" b="1" dirty="0">
              <a:solidFill>
                <a:prstClr val="black"/>
              </a:solidFill>
            </a:endParaRPr>
          </a:p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co-edge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827929" y="1436688"/>
            <a:ext cx="455407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someNode</a:t>
            </a:r>
            <a:endParaRPr lang="de-DE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853329" y="5145088"/>
            <a:ext cx="455407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endParaRPr lang="de-DE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Gerade Verbindung mit Pfeil 21"/>
          <p:cNvCxnSpPr>
            <a:stCxn id="4" idx="4"/>
          </p:cNvCxnSpPr>
          <p:nvPr/>
        </p:nvCxnSpPr>
        <p:spPr>
          <a:xfrm flipH="1">
            <a:off x="6096001" y="2856753"/>
            <a:ext cx="8964" cy="22883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297180" y="2423160"/>
            <a:ext cx="3657600" cy="3303270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 quarter 10</a:t>
            </a:r>
            <a:r>
              <a:rPr lang="en-GB" sz="2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uthority: A</a:t>
            </a:r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weight: evaluate(authority)</a:t>
            </a:r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8221980" y="2473960"/>
            <a:ext cx="3657600" cy="3303270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 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(985-999)</a:t>
            </a:r>
          </a:p>
          <a:p>
            <a:pPr algn="ctr"/>
            <a:endParaRPr lang="en-GB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authority: </a:t>
            </a:r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weight: evaluate(authority)</a:t>
            </a:r>
          </a:p>
          <a:p>
            <a:pPr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800" b="1" dirty="0">
              <a:solidFill>
                <a:prstClr val="black"/>
              </a:solidFill>
            </a:endParaRPr>
          </a:p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5" name="Nach rechts gekrümmter Pfeil 14"/>
          <p:cNvSpPr/>
          <p:nvPr/>
        </p:nvSpPr>
        <p:spPr>
          <a:xfrm>
            <a:off x="1094851" y="2068830"/>
            <a:ext cx="2733078" cy="4519836"/>
          </a:xfrm>
          <a:prstGeom prst="curvedRightArrow">
            <a:avLst>
              <a:gd name="adj1" fmla="val 4833"/>
              <a:gd name="adj2" fmla="val 44943"/>
              <a:gd name="adj3" fmla="val 1622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17" name="Nach links gekrümmter Pfeil 16"/>
          <p:cNvSpPr/>
          <p:nvPr/>
        </p:nvSpPr>
        <p:spPr>
          <a:xfrm>
            <a:off x="8382000" y="2068830"/>
            <a:ext cx="2293620" cy="4354830"/>
          </a:xfrm>
          <a:prstGeom prst="curvedLeftArrow">
            <a:avLst>
              <a:gd name="adj1" fmla="val 5758"/>
              <a:gd name="adj2" fmla="val 50000"/>
              <a:gd name="adj3" fmla="val 21512"/>
            </a:avLst>
          </a:prstGeom>
          <a:solidFill>
            <a:srgbClr val="C00000"/>
          </a:solidFill>
          <a:ln>
            <a:solidFill>
              <a:srgbClr val="C00000"/>
            </a:solidFill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  <p:bldP spid="2" grpId="0" animBg="1"/>
      <p:bldP spid="14" grpId="0" animBg="1"/>
      <p:bldP spid="15" grpId="0" animBg="1"/>
      <p:bldP spid="1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semantic relationship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!=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827929" y="1436688"/>
            <a:ext cx="455407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someNode</a:t>
            </a:r>
            <a:endParaRPr lang="de-DE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466665" y="2628153"/>
            <a:ext cx="1047750" cy="25169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6762750" y="2628153"/>
            <a:ext cx="891615" cy="25169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853329" y="5145088"/>
            <a:ext cx="455407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origDate</a:t>
            </a:r>
            <a:endParaRPr lang="de-DE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422650" y="3434976"/>
            <a:ext cx="2308785" cy="690282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</a:rPr>
              <a:t>source</a:t>
            </a:r>
            <a:r>
              <a:rPr lang="de-DE" sz="2800" dirty="0">
                <a:solidFill>
                  <a:prstClr val="black"/>
                </a:solidFill>
              </a:rPr>
              <a:t>  </a:t>
            </a:r>
            <a:r>
              <a:rPr lang="de-DE" sz="28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6496050" y="3460376"/>
            <a:ext cx="2308785" cy="690282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</a:rPr>
              <a:t>source</a:t>
            </a:r>
            <a:r>
              <a:rPr lang="de-DE" sz="2800" dirty="0">
                <a:solidFill>
                  <a:prstClr val="black"/>
                </a:solidFill>
              </a:rPr>
              <a:t>  </a:t>
            </a:r>
            <a:r>
              <a:rPr lang="de-DE" sz="2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Nach links gekrümmter Pfeil 10"/>
          <p:cNvSpPr/>
          <p:nvPr/>
        </p:nvSpPr>
        <p:spPr>
          <a:xfrm>
            <a:off x="8382000" y="2068830"/>
            <a:ext cx="2293620" cy="4354830"/>
          </a:xfrm>
          <a:prstGeom prst="curvedLeftArrow">
            <a:avLst>
              <a:gd name="adj1" fmla="val 5758"/>
              <a:gd name="adj2" fmla="val 50000"/>
              <a:gd name="adj3" fmla="val 21512"/>
            </a:avLst>
          </a:prstGeom>
          <a:solidFill>
            <a:srgbClr val="C00000"/>
          </a:solidFill>
          <a:ln>
            <a:solidFill>
              <a:srgbClr val="C00000"/>
            </a:solidFill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24" name="Nach rechts gekrümmter Pfeil 23"/>
          <p:cNvSpPr/>
          <p:nvPr/>
        </p:nvSpPr>
        <p:spPr>
          <a:xfrm>
            <a:off x="1094851" y="2068830"/>
            <a:ext cx="2733078" cy="4519836"/>
          </a:xfrm>
          <a:prstGeom prst="curvedRightArrow">
            <a:avLst>
              <a:gd name="adj1" fmla="val 4833"/>
              <a:gd name="adj2" fmla="val 44943"/>
              <a:gd name="adj3" fmla="val 1622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273050" y="3460376"/>
            <a:ext cx="2308785" cy="690282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prstClr val="black"/>
                </a:solidFill>
              </a:rPr>
              <a:t>source</a:t>
            </a:r>
            <a:r>
              <a:rPr lang="de-DE" sz="2800" dirty="0" smtClean="0">
                <a:solidFill>
                  <a:prstClr val="black"/>
                </a:solidFill>
              </a:rPr>
              <a:t>  </a:t>
            </a:r>
            <a:r>
              <a:rPr lang="de-DE" sz="2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9569450" y="3485776"/>
            <a:ext cx="2308785" cy="690282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</a:rPr>
              <a:t>source</a:t>
            </a:r>
            <a:r>
              <a:rPr lang="de-DE" sz="2800" dirty="0">
                <a:solidFill>
                  <a:prstClr val="black"/>
                </a:solidFill>
              </a:rPr>
              <a:t>  </a:t>
            </a:r>
            <a:r>
              <a:rPr lang="de-DE" sz="2800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68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semantic relationship.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827929" y="1436688"/>
            <a:ext cx="455407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someNode</a:t>
            </a:r>
            <a:endParaRPr lang="de-DE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22730" y="41544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Ellipse 12"/>
          <p:cNvSpPr/>
          <p:nvPr/>
        </p:nvSpPr>
        <p:spPr>
          <a:xfrm>
            <a:off x="9365130" y="41798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6088530" y="42052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3192930" y="4230688"/>
            <a:ext cx="2554941" cy="142006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de-D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de-DE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de-D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1568824" y="2348753"/>
            <a:ext cx="2377141" cy="16674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8110071" y="2469776"/>
            <a:ext cx="2450353" cy="1546412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15" idx="0"/>
          </p:cNvCxnSpPr>
          <p:nvPr/>
        </p:nvCxnSpPr>
        <p:spPr>
          <a:xfrm>
            <a:off x="4453965" y="2602753"/>
            <a:ext cx="16436" cy="16279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7654365" y="2628153"/>
            <a:ext cx="16436" cy="1627935"/>
          </a:xfrm>
          <a:prstGeom prst="straightConnector1">
            <a:avLst/>
          </a:prstGeom>
          <a:ln w="63500">
            <a:solidFill>
              <a:srgbClr val="C0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2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25033"/>
            <a:ext cx="10515600" cy="5551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F/fuzzy flow control</a:t>
            </a: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&lt;item&gt;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smallest unit, can have more than one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datatype simultaneously.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&lt;aspect&gt;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{ basic item, comment item, original item }.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&lt;element&gt;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array of arbitrarily many items with aspects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Similar to an “attribute” or a “terminal node”]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&lt;group&gt;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an array of arbitrarily many elements plus an array of arbitrarily many groups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Similar to a “record” or a “non terminal node” ]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that is convenient for hierarchies.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this is a graph oriented, not a hierarchical data model: items can be of datatype “link”.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irregular structures –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19835"/>
            <a:ext cx="10515600" cy="4357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Boolean if: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(proposition() == 1)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dosomething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else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dosomethingelse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uzzy if: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(proposition()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&gt;= 0.5)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dosomething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else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dosomethingelse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F/fuzzy flow control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9834"/>
                <a:ext cx="10515600" cy="5245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fuzzy if (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LPL)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(1) Execute </a:t>
                </a:r>
                <a:r>
                  <a:rPr lang="en-GB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both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branches.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(2) Assign the relevant truth grades to both results.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(3) Compute Union of results.</a:t>
                </a:r>
              </a:p>
              <a:p>
                <a:pPr marL="0" indent="0">
                  <a:buNone/>
                </a:pPr>
                <a:endParaRPr lang="en-GB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if (proposition()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&gt;= 0.5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true)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dosomething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();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else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dosomethingelse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();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 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1 ∪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9834"/>
                <a:ext cx="10515600" cy="5245200"/>
              </a:xfrm>
              <a:blipFill rotWithShape="0">
                <a:blip r:embed="rId2"/>
                <a:stretch>
                  <a:fillRect l="-1217" t="-20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F/fuzzy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flow control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Fuzzy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Control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8386" y="2648607"/>
            <a:ext cx="2669628" cy="93542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prstClr val="black"/>
                </a:solidFill>
              </a:rPr>
              <a:t>f</a:t>
            </a:r>
            <a:r>
              <a:rPr lang="de-DE" sz="2800" b="1" dirty="0" err="1" smtClean="0">
                <a:solidFill>
                  <a:prstClr val="black"/>
                </a:solidFill>
              </a:rPr>
              <a:t>uzzification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056157" y="2664377"/>
            <a:ext cx="2669628" cy="93542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defuzzification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713885" y="2417379"/>
            <a:ext cx="2669628" cy="156604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decision</a:t>
            </a:r>
            <a:endParaRPr lang="de-DE" sz="2800" b="1" dirty="0" smtClean="0">
              <a:solidFill>
                <a:prstClr val="black"/>
              </a:solidFill>
            </a:endParaRPr>
          </a:p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logic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19145" y="4966125"/>
            <a:ext cx="2669628" cy="156604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prstClr val="black"/>
                </a:solidFill>
              </a:rPr>
              <a:t>k</a:t>
            </a:r>
            <a:r>
              <a:rPr lang="de-DE" sz="2800" b="1" dirty="0" err="1" smtClean="0">
                <a:solidFill>
                  <a:prstClr val="black"/>
                </a:solidFill>
              </a:rPr>
              <a:t>nowledge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err="1" smtClean="0">
                <a:solidFill>
                  <a:prstClr val="black"/>
                </a:solidFill>
              </a:rPr>
              <a:t>base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 rot="10800000">
            <a:off x="5654565" y="4151586"/>
            <a:ext cx="798786" cy="662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241738" y="2123090"/>
            <a:ext cx="998483" cy="2154620"/>
          </a:xfrm>
          <a:prstGeom prst="rightArrow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prstClr val="black"/>
                </a:solidFill>
              </a:rPr>
              <a:t>i</a:t>
            </a:r>
            <a:r>
              <a:rPr lang="de-DE" sz="2800" b="1" dirty="0" smtClean="0">
                <a:solidFill>
                  <a:prstClr val="black"/>
                </a:solidFill>
              </a:rPr>
              <a:t>n-</a:t>
            </a:r>
          </a:p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put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11020051" y="2128350"/>
            <a:ext cx="1171949" cy="2154620"/>
          </a:xfrm>
          <a:prstGeom prst="rightArrow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prstClr val="black"/>
                </a:solidFill>
              </a:rPr>
              <a:t>o</a:t>
            </a:r>
            <a:r>
              <a:rPr lang="de-DE" sz="2800" b="1" dirty="0" smtClean="0">
                <a:solidFill>
                  <a:prstClr val="black"/>
                </a:solidFill>
              </a:rPr>
              <a:t>ut-</a:t>
            </a:r>
          </a:p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put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4246179" y="2448917"/>
            <a:ext cx="367862" cy="1355830"/>
          </a:xfrm>
          <a:prstGeom prst="rightArrow">
            <a:avLst>
              <a:gd name="adj1" fmla="val 50000"/>
              <a:gd name="adj2" fmla="val 5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7593716" y="2464687"/>
            <a:ext cx="367862" cy="1355830"/>
          </a:xfrm>
          <a:prstGeom prst="rightArrow">
            <a:avLst>
              <a:gd name="adj1" fmla="val 50000"/>
              <a:gd name="adj2" fmla="val 5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19835"/>
            <a:ext cx="10515600" cy="4357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Boolean if: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(proposition() == 1)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deleteobject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else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createobject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uzzy if: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F/fuzzy flow control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7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016" y="1122363"/>
            <a:ext cx="11932920" cy="23731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Storing information as intermediate stage of a permanently running algorithm.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2309" y="4155311"/>
            <a:ext cx="11404121" cy="1655180"/>
          </a:xfrm>
        </p:spPr>
        <p:txBody>
          <a:bodyPr>
            <a:normAutofit/>
          </a:bodyPr>
          <a:lstStyle/>
          <a:p>
            <a:r>
              <a:rPr lang="en-GB" i="1" dirty="0" smtClean="0"/>
              <a:t>Manfred </a:t>
            </a:r>
            <a:r>
              <a:rPr lang="en-GB" i="1" dirty="0" err="1" smtClean="0"/>
              <a:t>Thaller</a:t>
            </a:r>
            <a:r>
              <a:rPr lang="en-GB" i="1" dirty="0" smtClean="0"/>
              <a:t>, </a:t>
            </a:r>
            <a:r>
              <a:rPr lang="en-GB" i="1" dirty="0" err="1" smtClean="0"/>
              <a:t>Brühl</a:t>
            </a:r>
            <a:endParaRPr lang="en-GB" i="1" dirty="0" smtClean="0"/>
          </a:p>
          <a:p>
            <a:r>
              <a:rPr lang="en-GB" sz="6000" dirty="0" smtClean="0"/>
              <a:t>Do not worry; not today!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150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25033"/>
            <a:ext cx="10515600" cy="5551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  <a:p>
            <a:pPr marL="0" indent="0" algn="ctr">
              <a:buNone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manfred.thaller@uni-koeln.de</a:t>
            </a:r>
          </a:p>
          <a:p>
            <a:pPr marL="0" indent="0" algn="ctr">
              <a:buNone/>
            </a:pP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IvoryTower.hypotheses.org</a:t>
            </a:r>
          </a:p>
          <a:p>
            <a:pPr marL="0" indent="0" algn="ctr">
              <a:buNone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" y="1825625"/>
            <a:ext cx="11818620" cy="443715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irregular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extremely varying length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fields are missing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of fields are frequently, but irregularly often, repeated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Hierarchies vary considerably in depths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bases are usually "large"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bases have complex semantics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decimal currency systems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field might denote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calendar date;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it should be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text. </a:t>
            </a:r>
          </a:p>
          <a:p>
            <a:pPr marL="230400" lvl="1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are frequently ambiguous, vague or contradictory. Databases have to reflect that.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Fondly looking at my past - Clio /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Κλειω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3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4373</Words>
  <Application>Microsoft Office PowerPoint</Application>
  <PresentationFormat>Breitbild</PresentationFormat>
  <Paragraphs>876</Paragraphs>
  <Slides>85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85</vt:i4>
      </vt:variant>
    </vt:vector>
  </HeadingPairs>
  <TitlesOfParts>
    <vt:vector size="93" baseType="lpstr">
      <vt:lpstr>Arial</vt:lpstr>
      <vt:lpstr>Calibri</vt:lpstr>
      <vt:lpstr>Calibri Light</vt:lpstr>
      <vt:lpstr>Cambria Math</vt:lpstr>
      <vt:lpstr>msgothic</vt:lpstr>
      <vt:lpstr>Times New Roman</vt:lpstr>
      <vt:lpstr>Wingdings</vt:lpstr>
      <vt:lpstr>Office Theme</vt:lpstr>
      <vt:lpstr>Decoding what the sender did not want to transmit. Information technology and historical data; or something.</vt:lpstr>
      <vt:lpstr>PowerPoint-Präsentation</vt:lpstr>
      <vt:lpstr>Fondly looking at my past - Clio / Κλειω</vt:lpstr>
      <vt:lpstr>Fondly looking at my past - Clio / Κλειω</vt:lpstr>
      <vt:lpstr>Fondly looking at my past - Clio / Κλειω</vt:lpstr>
      <vt:lpstr>Fondly looking at my past - Clio / Κλειω </vt:lpstr>
      <vt:lpstr>Fondly looking at my past - Clio / Κλειω </vt:lpstr>
      <vt:lpstr>Highly irregular structures – data</vt:lpstr>
      <vt:lpstr>Fondly looking at my past - Clio / Κλειω </vt:lpstr>
      <vt:lpstr>Vagueness at Item Level</vt:lpstr>
      <vt:lpstr>Vagueness at Item Level - Numbers </vt:lpstr>
      <vt:lpstr>Vagueness at Item Level – Fuzzified Numbers </vt:lpstr>
      <vt:lpstr>Vagueness at Item Level – Fuzzified Numbers </vt:lpstr>
      <vt:lpstr>Vagueness at Item Level – Fuzzified Numbers </vt:lpstr>
      <vt:lpstr>Vagueness at Item Level – Fuzzified Numbers </vt:lpstr>
      <vt:lpstr>Vagueness at Element (≈ Attribute) Level</vt:lpstr>
      <vt:lpstr>Vagueness at Group (≈ Record) Level</vt:lpstr>
      <vt:lpstr>PowerPoint-Präsentation</vt:lpstr>
      <vt:lpstr>1948: Claude Shannon</vt:lpstr>
      <vt:lpstr>Knowledge Pyramid</vt:lpstr>
      <vt:lpstr>Data, Information, Knowledge</vt:lpstr>
      <vt:lpstr>Information</vt:lpstr>
      <vt:lpstr>Data</vt:lpstr>
      <vt:lpstr>PowerPoint-Präsentation</vt:lpstr>
      <vt:lpstr>Data, Information, Knowledge</vt:lpstr>
      <vt:lpstr>Data, Information, Knowledge  Contemporary</vt:lpstr>
      <vt:lpstr>Data, Information, Knowledge  Historical</vt:lpstr>
      <vt:lpstr>Data, Information, Knowledge  Hist. Research</vt:lpstr>
      <vt:lpstr>Data, Information, Knowledge  Hist. Research</vt:lpstr>
      <vt:lpstr>Data, Information, Knowledge  Hist. Research</vt:lpstr>
      <vt:lpstr>1948: Claude Shannon</vt:lpstr>
      <vt:lpstr>The observer / interpreter model</vt:lpstr>
      <vt:lpstr>The observer / interpreter model </vt:lpstr>
      <vt:lpstr>The observer / interpreter model </vt:lpstr>
      <vt:lpstr>PowerPoint-Präsentation</vt:lpstr>
      <vt:lpstr>Vagueness and Fuzziness - general</vt:lpstr>
      <vt:lpstr>Vagueness and Fuzziness - general</vt:lpstr>
      <vt:lpstr>Vagueness and Fuzziness - general</vt:lpstr>
      <vt:lpstr>Vagueness and Fuzziness - general</vt:lpstr>
      <vt:lpstr>Vagueness and Fuzziness - general</vt:lpstr>
      <vt:lpstr>Crisp sets</vt:lpstr>
      <vt:lpstr>Problematic sets</vt:lpstr>
      <vt:lpstr>Problematic sets</vt:lpstr>
      <vt:lpstr>Problematic sets</vt:lpstr>
      <vt:lpstr>Crisp sets in Fuzzy language</vt:lpstr>
      <vt:lpstr>Fuzzy Sets</vt:lpstr>
      <vt:lpstr>Fuzzy Sets</vt:lpstr>
      <vt:lpstr>Fuzzy Sets  Fuzzy Logic I</vt:lpstr>
      <vt:lpstr>Fuzzy Sets  Fuzzy Logic II</vt:lpstr>
      <vt:lpstr>Fuzzy Sets  Fuzzy Logic III</vt:lpstr>
      <vt:lpstr>Fuzzy Sets  Fuzzy Logic Logik VI</vt:lpstr>
      <vt:lpstr>Linguistic Variables I</vt:lpstr>
      <vt:lpstr>Linguistic Variables II</vt:lpstr>
      <vt:lpstr>Linguistic Variables III</vt:lpstr>
      <vt:lpstr>Linguistic Variables IV</vt:lpstr>
      <vt:lpstr>Linguistic Variables V</vt:lpstr>
      <vt:lpstr>Linguistic Variables VII / 1</vt:lpstr>
      <vt:lpstr>Linguistic Variables VII / 2</vt:lpstr>
      <vt:lpstr>Linguistic Variables  Fuzzy Control</vt:lpstr>
      <vt:lpstr>Vagueness and F/fuzziness – conceptual</vt:lpstr>
      <vt:lpstr>Vagueness and F/fuzziness – conceptual</vt:lpstr>
      <vt:lpstr>Vagueness and F/fuzziness – conceptual</vt:lpstr>
      <vt:lpstr>Vagueness and F/fuzziness – conceptual</vt:lpstr>
      <vt:lpstr>PowerPoint-Präsentation</vt:lpstr>
      <vt:lpstr>Fuzzified Numbers </vt:lpstr>
      <vt:lpstr>Fuzzified Numbers</vt:lpstr>
      <vt:lpstr>Fuzzified Numbers - temporal </vt:lpstr>
      <vt:lpstr>Fuzzified Numbers - temporal</vt:lpstr>
      <vt:lpstr>Fuzzified Numbers – corroboration</vt:lpstr>
      <vt:lpstr>Fuzzified Numbers - corroboration</vt:lpstr>
      <vt:lpstr>FuzzNumber – a datatype</vt:lpstr>
      <vt:lpstr>PowerPoint-Präsentation</vt:lpstr>
      <vt:lpstr>A semantic relationship ==</vt:lpstr>
      <vt:lpstr>another semantic relationship.</vt:lpstr>
      <vt:lpstr>A “fuzzy” / “Fuzzy” concept: co-edges</vt:lpstr>
      <vt:lpstr>A co-edge</vt:lpstr>
      <vt:lpstr>A semantic relationship !=</vt:lpstr>
      <vt:lpstr>another semantic relationship.</vt:lpstr>
      <vt:lpstr>PowerPoint-Präsentation</vt:lpstr>
      <vt:lpstr>F/fuzzy flow control</vt:lpstr>
      <vt:lpstr>F/fuzzy flow control</vt:lpstr>
      <vt:lpstr>Linguistic Variables  Fuzzy Control</vt:lpstr>
      <vt:lpstr>F/fuzzy flow control</vt:lpstr>
      <vt:lpstr>Storing information as intermediate stage of a permanently running algorithm.  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</dc:creator>
  <cp:lastModifiedBy>Manfred Thaller</cp:lastModifiedBy>
  <cp:revision>377</cp:revision>
  <dcterms:created xsi:type="dcterms:W3CDTF">2015-10-13T16:26:03Z</dcterms:created>
  <dcterms:modified xsi:type="dcterms:W3CDTF">2018-06-05T06:17:56Z</dcterms:modified>
</cp:coreProperties>
</file>