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301" r:id="rId5"/>
    <p:sldId id="503" r:id="rId6"/>
    <p:sldId id="521" r:id="rId7"/>
    <p:sldId id="504" r:id="rId8"/>
    <p:sldId id="505" r:id="rId9"/>
    <p:sldId id="506" r:id="rId10"/>
    <p:sldId id="507" r:id="rId11"/>
    <p:sldId id="508" r:id="rId12"/>
    <p:sldId id="509" r:id="rId13"/>
    <p:sldId id="510" r:id="rId14"/>
    <p:sldId id="511" r:id="rId15"/>
    <p:sldId id="512" r:id="rId16"/>
    <p:sldId id="513" r:id="rId17"/>
    <p:sldId id="514" r:id="rId18"/>
    <p:sldId id="516" r:id="rId19"/>
    <p:sldId id="517" r:id="rId20"/>
    <p:sldId id="518" r:id="rId21"/>
    <p:sldId id="519" r:id="rId22"/>
  </p:sldIdLst>
  <p:sldSz cx="9144000" cy="5143500" type="screen16x9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12">
          <p15:clr>
            <a:srgbClr val="A4A3A4"/>
          </p15:clr>
        </p15:guide>
        <p15:guide id="2" orient="horz" pos="274">
          <p15:clr>
            <a:srgbClr val="A4A3A4"/>
          </p15:clr>
        </p15:guide>
        <p15:guide id="3" orient="horz" pos="771">
          <p15:clr>
            <a:srgbClr val="A4A3A4"/>
          </p15:clr>
        </p15:guide>
        <p15:guide id="4" orient="horz" pos="704">
          <p15:clr>
            <a:srgbClr val="A4A3A4"/>
          </p15:clr>
        </p15:guide>
        <p15:guide id="5" pos="3920">
          <p15:clr>
            <a:srgbClr val="A4A3A4"/>
          </p15:clr>
        </p15:guide>
        <p15:guide id="6" pos="271">
          <p15:clr>
            <a:srgbClr val="A4A3A4"/>
          </p15:clr>
        </p15:guide>
        <p15:guide id="7" pos="549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Stuart" initials="JS" lastIdx="27" clrIdx="0">
    <p:extLst/>
  </p:cmAuthor>
  <p:cmAuthor id="2" name="Giovanni Colavizza" initials="" lastIdx="2" clrIdx="1"/>
  <p:cmAuthor id="3" name="Barbara McGillivray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3F963F-2FE4-456B-A96C-BA22AA0687D6}" v="21" dt="2018-06-05T07:21:09.187"/>
    <p1510:client id="{C87A3441-2E22-4DF1-90BF-3CA8D9F076AB}" v="2" dt="2018-06-05T07:23:09.116"/>
    <p1510:client id="{96629E88-E921-4A00-A704-C735E273F784}" v="61" dt="2018-06-04T21:47:43.169"/>
    <p1510:client id="{39AE207A-2E40-42C3-A2DF-56E6B84A48EF}" v="47" dt="2018-06-04T14:26:20.530"/>
    <p1510:client id="{49D796CE-AE5B-B644-AA55-34D1F8B3D2A1}" v="27" dt="2018-06-05T07:37:31.3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07" autoAdjust="0"/>
    <p:restoredTop sz="94419" autoAdjust="0"/>
  </p:normalViewPr>
  <p:slideViewPr>
    <p:cSldViewPr showGuides="1">
      <p:cViewPr>
        <p:scale>
          <a:sx n="137" d="100"/>
          <a:sy n="137" d="100"/>
        </p:scale>
        <p:origin x="1392" y="232"/>
      </p:cViewPr>
      <p:guideLst>
        <p:guide orient="horz" pos="2812"/>
        <p:guide orient="horz" pos="274"/>
        <p:guide orient="horz" pos="771"/>
        <p:guide orient="horz" pos="704"/>
        <p:guide pos="3920"/>
        <p:guide pos="271"/>
        <p:guide pos="5490"/>
      </p:guideLst>
    </p:cSldViewPr>
  </p:slideViewPr>
  <p:outlineViewPr>
    <p:cViewPr>
      <p:scale>
        <a:sx n="33" d="100"/>
        <a:sy n="33" d="100"/>
      </p:scale>
      <p:origin x="0" y="-53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5" d="100"/>
        <a:sy n="15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vanni Colavizza" userId="S::gcolavizza@turing.ac.uk::37da8057-e4e8-4eb7-a35e-93432aa8f179" providerId="AD" clId="Web-{C87A3441-2E22-4DF1-90BF-3CA8D9F076AB}"/>
    <pc:docChg chg="delSld modSld">
      <pc:chgData name="Giovanni Colavizza" userId="S::gcolavizza@turing.ac.uk::37da8057-e4e8-4eb7-a35e-93432aa8f179" providerId="AD" clId="Web-{C87A3441-2E22-4DF1-90BF-3CA8D9F076AB}" dt="2018-06-05T07:23:13.632" v="2"/>
      <pc:docMkLst>
        <pc:docMk/>
      </pc:docMkLst>
      <pc:sldChg chg="modSp">
        <pc:chgData name="Giovanni Colavizza" userId="S::gcolavizza@turing.ac.uk::37da8057-e4e8-4eb7-a35e-93432aa8f179" providerId="AD" clId="Web-{C87A3441-2E22-4DF1-90BF-3CA8D9F076AB}" dt="2018-06-05T07:23:09.116" v="1" actId="20577"/>
        <pc:sldMkLst>
          <pc:docMk/>
          <pc:sldMk cId="567672860" sldId="514"/>
        </pc:sldMkLst>
        <pc:spChg chg="mod">
          <ac:chgData name="Giovanni Colavizza" userId="S::gcolavizza@turing.ac.uk::37da8057-e4e8-4eb7-a35e-93432aa8f179" providerId="AD" clId="Web-{C87A3441-2E22-4DF1-90BF-3CA8D9F076AB}" dt="2018-06-05T07:23:09.116" v="1" actId="20577"/>
          <ac:spMkLst>
            <pc:docMk/>
            <pc:sldMk cId="567672860" sldId="514"/>
            <ac:spMk id="258" creationId="{00000000-0000-0000-0000-000000000000}"/>
          </ac:spMkLst>
        </pc:spChg>
      </pc:sldChg>
      <pc:sldChg chg="del">
        <pc:chgData name="Giovanni Colavizza" userId="S::gcolavizza@turing.ac.uk::37da8057-e4e8-4eb7-a35e-93432aa8f179" providerId="AD" clId="Web-{C87A3441-2E22-4DF1-90BF-3CA8D9F076AB}" dt="2018-06-05T07:23:13.632" v="2"/>
        <pc:sldMkLst>
          <pc:docMk/>
          <pc:sldMk cId="1955771300" sldId="515"/>
        </pc:sldMkLst>
      </pc:sldChg>
    </pc:docChg>
  </pc:docChgLst>
  <pc:docChgLst>
    <pc:chgData name="Giovanni Colavizza" userId="S::gcolavizza@turing.ac.uk::37da8057-e4e8-4eb7-a35e-93432aa8f179" providerId="AD" clId="Web-{96629E88-E921-4A00-A704-C735E273F784}"/>
    <pc:docChg chg="modSld">
      <pc:chgData name="Giovanni Colavizza" userId="S::gcolavizza@turing.ac.uk::37da8057-e4e8-4eb7-a35e-93432aa8f179" providerId="AD" clId="Web-{96629E88-E921-4A00-A704-C735E273F784}" dt="2018-06-04T21:47:43.169" v="60" actId="20577"/>
      <pc:docMkLst>
        <pc:docMk/>
      </pc:docMkLst>
      <pc:sldChg chg="modSp">
        <pc:chgData name="Giovanni Colavizza" userId="S::gcolavizza@turing.ac.uk::37da8057-e4e8-4eb7-a35e-93432aa8f179" providerId="AD" clId="Web-{96629E88-E921-4A00-A704-C735E273F784}" dt="2018-06-04T21:29:09.404" v="23" actId="1076"/>
        <pc:sldMkLst>
          <pc:docMk/>
          <pc:sldMk cId="1481954548" sldId="511"/>
        </pc:sldMkLst>
        <pc:spChg chg="mod">
          <ac:chgData name="Giovanni Colavizza" userId="S::gcolavizza@turing.ac.uk::37da8057-e4e8-4eb7-a35e-93432aa8f179" providerId="AD" clId="Web-{96629E88-E921-4A00-A704-C735E273F784}" dt="2018-06-04T21:29:09.404" v="23" actId="1076"/>
          <ac:spMkLst>
            <pc:docMk/>
            <pc:sldMk cId="1481954548" sldId="511"/>
            <ac:spMk id="236" creationId="{00000000-0000-0000-0000-000000000000}"/>
          </ac:spMkLst>
        </pc:spChg>
      </pc:sldChg>
      <pc:sldChg chg="modSp">
        <pc:chgData name="Giovanni Colavizza" userId="S::gcolavizza@turing.ac.uk::37da8057-e4e8-4eb7-a35e-93432aa8f179" providerId="AD" clId="Web-{96629E88-E921-4A00-A704-C735E273F784}" dt="2018-06-04T21:47:43.169" v="60" actId="20577"/>
        <pc:sldMkLst>
          <pc:docMk/>
          <pc:sldMk cId="1076256262" sldId="512"/>
        </pc:sldMkLst>
        <pc:spChg chg="mod">
          <ac:chgData name="Giovanni Colavizza" userId="S::gcolavizza@turing.ac.uk::37da8057-e4e8-4eb7-a35e-93432aa8f179" providerId="AD" clId="Web-{96629E88-E921-4A00-A704-C735E273F784}" dt="2018-06-04T21:47:43.169" v="60" actId="20577"/>
          <ac:spMkLst>
            <pc:docMk/>
            <pc:sldMk cId="1076256262" sldId="512"/>
            <ac:spMk id="246" creationId="{00000000-0000-0000-0000-000000000000}"/>
          </ac:spMkLst>
        </pc:spChg>
      </pc:sldChg>
      <pc:sldChg chg="modSp">
        <pc:chgData name="Giovanni Colavizza" userId="S::gcolavizza@turing.ac.uk::37da8057-e4e8-4eb7-a35e-93432aa8f179" providerId="AD" clId="Web-{96629E88-E921-4A00-A704-C735E273F784}" dt="2018-06-04T21:32:21.657" v="41" actId="20577"/>
        <pc:sldMkLst>
          <pc:docMk/>
          <pc:sldMk cId="1934828546" sldId="513"/>
        </pc:sldMkLst>
        <pc:spChg chg="mod">
          <ac:chgData name="Giovanni Colavizza" userId="S::gcolavizza@turing.ac.uk::37da8057-e4e8-4eb7-a35e-93432aa8f179" providerId="AD" clId="Web-{96629E88-E921-4A00-A704-C735E273F784}" dt="2018-06-04T21:32:21.657" v="41" actId="20577"/>
          <ac:spMkLst>
            <pc:docMk/>
            <pc:sldMk cId="1934828546" sldId="513"/>
            <ac:spMk id="251" creationId="{00000000-0000-0000-0000-000000000000}"/>
          </ac:spMkLst>
        </pc:spChg>
      </pc:sldChg>
      <pc:sldChg chg="modSp">
        <pc:chgData name="Giovanni Colavizza" userId="S::gcolavizza@turing.ac.uk::37da8057-e4e8-4eb7-a35e-93432aa8f179" providerId="AD" clId="Web-{96629E88-E921-4A00-A704-C735E273F784}" dt="2018-06-04T21:25:01.682" v="6" actId="1076"/>
        <pc:sldMkLst>
          <pc:docMk/>
          <pc:sldMk cId="567672860" sldId="514"/>
        </pc:sldMkLst>
        <pc:spChg chg="mod">
          <ac:chgData name="Giovanni Colavizza" userId="S::gcolavizza@turing.ac.uk::37da8057-e4e8-4eb7-a35e-93432aa8f179" providerId="AD" clId="Web-{96629E88-E921-4A00-A704-C735E273F784}" dt="2018-06-04T21:25:01.682" v="6" actId="1076"/>
          <ac:spMkLst>
            <pc:docMk/>
            <pc:sldMk cId="567672860" sldId="514"/>
            <ac:spMk id="258" creationId="{00000000-0000-0000-0000-000000000000}"/>
          </ac:spMkLst>
        </pc:spChg>
      </pc:sldChg>
    </pc:docChg>
  </pc:docChgLst>
  <pc:docChgLst>
    <pc:chgData name="Giovanni Colavizza" userId="S::gcolavizza@turing.ac.uk::37da8057-e4e8-4eb7-a35e-93432aa8f179" providerId="AD" clId="Web-{39AE207A-2E40-42C3-A2DF-56E6B84A48EF}"/>
    <pc:docChg chg="modSld">
      <pc:chgData name="Giovanni Colavizza" userId="S::gcolavizza@turing.ac.uk::37da8057-e4e8-4eb7-a35e-93432aa8f179" providerId="AD" clId="Web-{39AE207A-2E40-42C3-A2DF-56E6B84A48EF}" dt="2018-06-04T14:26:20.530" v="41" actId="1076"/>
      <pc:docMkLst>
        <pc:docMk/>
      </pc:docMkLst>
      <pc:sldChg chg="modSp">
        <pc:chgData name="Giovanni Colavizza" userId="S::gcolavizza@turing.ac.uk::37da8057-e4e8-4eb7-a35e-93432aa8f179" providerId="AD" clId="Web-{39AE207A-2E40-42C3-A2DF-56E6B84A48EF}" dt="2018-06-04T12:20:48.521" v="0" actId="20577"/>
        <pc:sldMkLst>
          <pc:docMk/>
          <pc:sldMk cId="4054532479" sldId="508"/>
        </pc:sldMkLst>
        <pc:spChg chg="mod">
          <ac:chgData name="Giovanni Colavizza" userId="S::gcolavizza@turing.ac.uk::37da8057-e4e8-4eb7-a35e-93432aa8f179" providerId="AD" clId="Web-{39AE207A-2E40-42C3-A2DF-56E6B84A48EF}" dt="2018-06-04T12:20:48.521" v="0" actId="20577"/>
          <ac:spMkLst>
            <pc:docMk/>
            <pc:sldMk cId="4054532479" sldId="508"/>
            <ac:spMk id="207" creationId="{00000000-0000-0000-0000-000000000000}"/>
          </ac:spMkLst>
        </pc:spChg>
      </pc:sldChg>
      <pc:sldChg chg="modSp">
        <pc:chgData name="Giovanni Colavizza" userId="S::gcolavizza@turing.ac.uk::37da8057-e4e8-4eb7-a35e-93432aa8f179" providerId="AD" clId="Web-{39AE207A-2E40-42C3-A2DF-56E6B84A48EF}" dt="2018-06-04T14:25:23.467" v="11" actId="20577"/>
        <pc:sldMkLst>
          <pc:docMk/>
          <pc:sldMk cId="1481954548" sldId="511"/>
        </pc:sldMkLst>
        <pc:spChg chg="mod">
          <ac:chgData name="Giovanni Colavizza" userId="S::gcolavizza@turing.ac.uk::37da8057-e4e8-4eb7-a35e-93432aa8f179" providerId="AD" clId="Web-{39AE207A-2E40-42C3-A2DF-56E6B84A48EF}" dt="2018-06-04T14:25:23.467" v="11" actId="20577"/>
          <ac:spMkLst>
            <pc:docMk/>
            <pc:sldMk cId="1481954548" sldId="511"/>
            <ac:spMk id="236" creationId="{00000000-0000-0000-0000-000000000000}"/>
          </ac:spMkLst>
        </pc:spChg>
      </pc:sldChg>
      <pc:sldChg chg="modSp">
        <pc:chgData name="Giovanni Colavizza" userId="S::gcolavizza@turing.ac.uk::37da8057-e4e8-4eb7-a35e-93432aa8f179" providerId="AD" clId="Web-{39AE207A-2E40-42C3-A2DF-56E6B84A48EF}" dt="2018-06-04T14:26:20.530" v="41" actId="1076"/>
        <pc:sldMkLst>
          <pc:docMk/>
          <pc:sldMk cId="1934828546" sldId="513"/>
        </pc:sldMkLst>
        <pc:spChg chg="mod">
          <ac:chgData name="Giovanni Colavizza" userId="S::gcolavizza@turing.ac.uk::37da8057-e4e8-4eb7-a35e-93432aa8f179" providerId="AD" clId="Web-{39AE207A-2E40-42C3-A2DF-56E6B84A48EF}" dt="2018-06-04T14:26:20.530" v="41" actId="1076"/>
          <ac:spMkLst>
            <pc:docMk/>
            <pc:sldMk cId="1934828546" sldId="513"/>
            <ac:spMk id="251" creationId="{00000000-0000-0000-0000-000000000000}"/>
          </ac:spMkLst>
        </pc:spChg>
      </pc:sldChg>
    </pc:docChg>
  </pc:docChgLst>
  <pc:docChgLst>
    <pc:chgData name="Barbara McGillivray" userId="9604d88b-33b9-4149-aca6-1927044dca38" providerId="ADAL" clId="{49D796CE-AE5B-B644-AA55-34D1F8B3D2A1}"/>
    <pc:docChg chg="modSld">
      <pc:chgData name="Barbara McGillivray" userId="9604d88b-33b9-4149-aca6-1927044dca38" providerId="ADAL" clId="{49D796CE-AE5B-B644-AA55-34D1F8B3D2A1}" dt="2018-06-05T07:37:31.307" v="20" actId="20577"/>
      <pc:docMkLst>
        <pc:docMk/>
      </pc:docMkLst>
      <pc:sldChg chg="modSp">
        <pc:chgData name="Barbara McGillivray" userId="9604d88b-33b9-4149-aca6-1927044dca38" providerId="ADAL" clId="{49D796CE-AE5B-B644-AA55-34D1F8B3D2A1}" dt="2018-06-05T07:35:33.238" v="12" actId="20577"/>
        <pc:sldMkLst>
          <pc:docMk/>
          <pc:sldMk cId="1867593397" sldId="504"/>
        </pc:sldMkLst>
        <pc:spChg chg="mod">
          <ac:chgData name="Barbara McGillivray" userId="9604d88b-33b9-4149-aca6-1927044dca38" providerId="ADAL" clId="{49D796CE-AE5B-B644-AA55-34D1F8B3D2A1}" dt="2018-06-05T07:35:33.238" v="12" actId="20577"/>
          <ac:spMkLst>
            <pc:docMk/>
            <pc:sldMk cId="1867593397" sldId="504"/>
            <ac:spMk id="167" creationId="{00000000-0000-0000-0000-000000000000}"/>
          </ac:spMkLst>
        </pc:spChg>
        <pc:spChg chg="mod">
          <ac:chgData name="Barbara McGillivray" userId="9604d88b-33b9-4149-aca6-1927044dca38" providerId="ADAL" clId="{49D796CE-AE5B-B644-AA55-34D1F8B3D2A1}" dt="2018-06-05T07:35:25.001" v="7" actId="20577"/>
          <ac:spMkLst>
            <pc:docMk/>
            <pc:sldMk cId="1867593397" sldId="504"/>
            <ac:spMk id="170" creationId="{00000000-0000-0000-0000-000000000000}"/>
          </ac:spMkLst>
        </pc:spChg>
      </pc:sldChg>
      <pc:sldChg chg="modSp">
        <pc:chgData name="Barbara McGillivray" userId="9604d88b-33b9-4149-aca6-1927044dca38" providerId="ADAL" clId="{49D796CE-AE5B-B644-AA55-34D1F8B3D2A1}" dt="2018-06-05T07:37:31.307" v="20" actId="20577"/>
        <pc:sldMkLst>
          <pc:docMk/>
          <pc:sldMk cId="3060109296" sldId="505"/>
        </pc:sldMkLst>
        <pc:spChg chg="mod">
          <ac:chgData name="Barbara McGillivray" userId="9604d88b-33b9-4149-aca6-1927044dca38" providerId="ADAL" clId="{49D796CE-AE5B-B644-AA55-34D1F8B3D2A1}" dt="2018-06-05T07:35:56.825" v="15" actId="14100"/>
          <ac:spMkLst>
            <pc:docMk/>
            <pc:sldMk cId="3060109296" sldId="505"/>
            <ac:spMk id="2" creationId="{A12459EC-53E7-C64D-8B8E-CD3FC1204F4E}"/>
          </ac:spMkLst>
        </pc:spChg>
        <pc:spChg chg="mod">
          <ac:chgData name="Barbara McGillivray" userId="9604d88b-33b9-4149-aca6-1927044dca38" providerId="ADAL" clId="{49D796CE-AE5B-B644-AA55-34D1F8B3D2A1}" dt="2018-06-05T07:35:16.204" v="2" actId="20577"/>
          <ac:spMkLst>
            <pc:docMk/>
            <pc:sldMk cId="3060109296" sldId="505"/>
            <ac:spMk id="178" creationId="{00000000-0000-0000-0000-000000000000}"/>
          </ac:spMkLst>
        </pc:spChg>
        <pc:spChg chg="mod">
          <ac:chgData name="Barbara McGillivray" userId="9604d88b-33b9-4149-aca6-1927044dca38" providerId="ADAL" clId="{49D796CE-AE5B-B644-AA55-34D1F8B3D2A1}" dt="2018-06-05T07:37:31.307" v="20" actId="20577"/>
          <ac:spMkLst>
            <pc:docMk/>
            <pc:sldMk cId="3060109296" sldId="505"/>
            <ac:spMk id="181" creationId="{00000000-0000-0000-0000-000000000000}"/>
          </ac:spMkLst>
        </pc:spChg>
      </pc:sldChg>
      <pc:sldChg chg="modSp">
        <pc:chgData name="Barbara McGillivray" userId="9604d88b-33b9-4149-aca6-1927044dca38" providerId="ADAL" clId="{49D796CE-AE5B-B644-AA55-34D1F8B3D2A1}" dt="2018-06-05T07:36:35.051" v="18" actId="207"/>
        <pc:sldMkLst>
          <pc:docMk/>
          <pc:sldMk cId="1331924391" sldId="506"/>
        </pc:sldMkLst>
        <pc:spChg chg="mod">
          <ac:chgData name="Barbara McGillivray" userId="9604d88b-33b9-4149-aca6-1927044dca38" providerId="ADAL" clId="{49D796CE-AE5B-B644-AA55-34D1F8B3D2A1}" dt="2018-06-05T07:36:35.051" v="18" actId="207"/>
          <ac:spMkLst>
            <pc:docMk/>
            <pc:sldMk cId="1331924391" sldId="506"/>
            <ac:spMk id="2" creationId="{A5E40490-9182-0046-82B4-4467C72A086C}"/>
          </ac:spMkLst>
        </pc:spChg>
        <pc:picChg chg="mod">
          <ac:chgData name="Barbara McGillivray" userId="9604d88b-33b9-4149-aca6-1927044dca38" providerId="ADAL" clId="{49D796CE-AE5B-B644-AA55-34D1F8B3D2A1}" dt="2018-06-05T07:36:24.926" v="16" actId="1076"/>
          <ac:picMkLst>
            <pc:docMk/>
            <pc:sldMk cId="1331924391" sldId="506"/>
            <ac:picMk id="194" creationId="{00000000-0000-0000-0000-000000000000}"/>
          </ac:picMkLst>
        </pc:picChg>
      </pc:sldChg>
    </pc:docChg>
  </pc:docChgLst>
  <pc:docChgLst>
    <pc:chgData name="Giovanni Colavizza" userId="S::gcolavizza@turing.ac.uk::37da8057-e4e8-4eb7-a35e-93432aa8f179" providerId="AD" clId="Web-{403F963F-2FE4-456B-A96C-BA22AA0687D6}"/>
    <pc:docChg chg="modSld">
      <pc:chgData name="Giovanni Colavizza" userId="S::gcolavizza@turing.ac.uk::37da8057-e4e8-4eb7-a35e-93432aa8f179" providerId="AD" clId="Web-{403F963F-2FE4-456B-A96C-BA22AA0687D6}" dt="2018-06-05T07:21:09.187" v="20" actId="20577"/>
      <pc:docMkLst>
        <pc:docMk/>
      </pc:docMkLst>
      <pc:sldChg chg="modSp">
        <pc:chgData name="Giovanni Colavizza" userId="S::gcolavizza@turing.ac.uk::37da8057-e4e8-4eb7-a35e-93432aa8f179" providerId="AD" clId="Web-{403F963F-2FE4-456B-A96C-BA22AA0687D6}" dt="2018-06-05T07:21:09.187" v="20" actId="20577"/>
        <pc:sldMkLst>
          <pc:docMk/>
          <pc:sldMk cId="1955771300" sldId="515"/>
        </pc:sldMkLst>
        <pc:spChg chg="mod">
          <ac:chgData name="Giovanni Colavizza" userId="S::gcolavizza@turing.ac.uk::37da8057-e4e8-4eb7-a35e-93432aa8f179" providerId="AD" clId="Web-{403F963F-2FE4-456B-A96C-BA22AA0687D6}" dt="2018-06-05T07:21:09.187" v="20" actId="20577"/>
          <ac:spMkLst>
            <pc:docMk/>
            <pc:sldMk cId="1955771300" sldId="515"/>
            <ac:spMk id="264" creationId="{00000000-0000-0000-0000-000000000000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5-29T11:48:15.620" idx="2">
    <p:pos x="6000" y="0"/>
    <p:text>This is interesting but a bit off topic, and might be dropped if we need to cut</p:text>
  </p:cm>
  <p:cm authorId="3" dt="2018-05-29T11:48:15.620" idx="1">
    <p:pos x="6000" y="100"/>
    <p:text>agree, I'll leave it for now, but can take it out if we run out of time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306D9-D9E9-4EA5-813D-375E6C093ED6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B9481-87FC-4BF7-B045-54D6BDF02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764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B9481-87FC-4BF7-B045-54D6BDF02FF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332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5815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7010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8788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787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8803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21484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Shape 27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5237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7583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Shape 32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782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4603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5889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4105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3573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1184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3877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4204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6205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Polygon (light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787775" y="0"/>
            <a:ext cx="5356225" cy="4572000"/>
          </a:xfrm>
          <a:custGeom>
            <a:avLst/>
            <a:gdLst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0 w 5356225"/>
              <a:gd name="connsiteY6" fmla="*/ 4572000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2925147 w 5356225"/>
              <a:gd name="connsiteY6" fmla="*/ 2430624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3289041 w 5356225"/>
              <a:gd name="connsiteY6" fmla="*/ 2206689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3820886 w 5356225"/>
              <a:gd name="connsiteY6" fmla="*/ 1870787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3359021 w 5356225"/>
              <a:gd name="connsiteY6" fmla="*/ 2006081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3359021 w 5356225"/>
              <a:gd name="connsiteY5" fmla="*/ 2006081 h 4572000"/>
              <a:gd name="connsiteX6" fmla="*/ 0 w 5356225"/>
              <a:gd name="connsiteY6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3399502 w 5356225"/>
              <a:gd name="connsiteY5" fmla="*/ 1975124 h 4572000"/>
              <a:gd name="connsiteX6" fmla="*/ 0 w 5356225"/>
              <a:gd name="connsiteY6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3359020 w 5356225"/>
              <a:gd name="connsiteY5" fmla="*/ 2013224 h 4572000"/>
              <a:gd name="connsiteX6" fmla="*/ 0 w 5356225"/>
              <a:gd name="connsiteY6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6225" h="4572000">
                <a:moveTo>
                  <a:pt x="0" y="0"/>
                </a:moveTo>
                <a:lnTo>
                  <a:pt x="5356225" y="0"/>
                </a:lnTo>
                <a:lnTo>
                  <a:pt x="5356225" y="0"/>
                </a:lnTo>
                <a:lnTo>
                  <a:pt x="5356225" y="4572000"/>
                </a:lnTo>
                <a:lnTo>
                  <a:pt x="5356225" y="4572000"/>
                </a:lnTo>
                <a:lnTo>
                  <a:pt x="3359020" y="201322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32000" y="4716000"/>
            <a:ext cx="828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2000" y="1980000"/>
            <a:ext cx="5796000" cy="612000"/>
          </a:xfrm>
        </p:spPr>
        <p:txBody>
          <a:bodyPr/>
          <a:lstStyle>
            <a:lvl1pPr>
              <a:defRPr sz="55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30212" y="2664000"/>
            <a:ext cx="5796000" cy="540000"/>
          </a:xfrm>
        </p:spPr>
        <p:txBody>
          <a:bodyPr/>
          <a:lstStyle>
            <a:lvl1pPr marL="0" indent="0" algn="l">
              <a:lnSpc>
                <a:spcPct val="85000"/>
              </a:lnSpc>
              <a:buNone/>
              <a:defRPr sz="34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3" y="434974"/>
            <a:ext cx="2064816" cy="861025"/>
          </a:xfrm>
          <a:prstGeom prst="rect">
            <a:avLst/>
          </a:prstGeom>
        </p:spPr>
      </p:pic>
      <p:sp>
        <p:nvSpPr>
          <p:cNvPr id="18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32000" y="1854000"/>
            <a:ext cx="8280000" cy="28800"/>
          </a:xfrm>
          <a:solidFill>
            <a:schemeClr val="tx1"/>
          </a:solidFill>
        </p:spPr>
        <p:txBody>
          <a:bodyPr/>
          <a:lstStyle>
            <a:lvl1pPr>
              <a:defRPr sz="1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488E48-7F5E-064E-BD6B-618F07E04B5E}"/>
              </a:ext>
            </a:extLst>
          </p:cNvPr>
          <p:cNvSpPr txBox="1"/>
          <p:nvPr userDrawn="1"/>
        </p:nvSpPr>
        <p:spPr>
          <a:xfrm>
            <a:off x="2032000" y="480906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FD3609-C0CD-554E-9FD4-CEACD05480F8}"/>
              </a:ext>
            </a:extLst>
          </p:cNvPr>
          <p:cNvSpPr txBox="1"/>
          <p:nvPr userDrawn="1"/>
        </p:nvSpPr>
        <p:spPr>
          <a:xfrm>
            <a:off x="2164702" y="486124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8B673A-1B24-484C-B8BC-E4DAC3F669D4}"/>
              </a:ext>
            </a:extLst>
          </p:cNvPr>
          <p:cNvSpPr txBox="1"/>
          <p:nvPr userDrawn="1"/>
        </p:nvSpPr>
        <p:spPr>
          <a:xfrm>
            <a:off x="2127380" y="485191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7F9D1A-16A7-1A4C-B016-4897239FE4D5}"/>
              </a:ext>
            </a:extLst>
          </p:cNvPr>
          <p:cNvSpPr txBox="1"/>
          <p:nvPr userDrawn="1"/>
        </p:nvSpPr>
        <p:spPr>
          <a:xfrm>
            <a:off x="1707502" y="480526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0464A7-21AA-E445-96B7-F308AAAE7CCA}"/>
              </a:ext>
            </a:extLst>
          </p:cNvPr>
          <p:cNvSpPr txBox="1"/>
          <p:nvPr userDrawn="1"/>
        </p:nvSpPr>
        <p:spPr>
          <a:xfrm>
            <a:off x="1884784" y="481459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27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COMHUM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296000" y="4723200"/>
            <a:ext cx="3600000" cy="144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Alan Turing Institute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32000" y="4716000"/>
            <a:ext cx="828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2000" y="1710000"/>
            <a:ext cx="8280000" cy="612000"/>
          </a:xfrm>
        </p:spPr>
        <p:txBody>
          <a:bodyPr/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32000" y="1602000"/>
            <a:ext cx="8280000" cy="28800"/>
          </a:xfrm>
          <a:solidFill>
            <a:schemeClr val="bg1"/>
          </a:solidFill>
        </p:spPr>
        <p:txBody>
          <a:bodyPr/>
          <a:lstStyle>
            <a:lvl1pPr>
              <a:defRPr sz="1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491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3pPr marL="432000" indent="-252000">
              <a:defRPr/>
            </a:lvl3pPr>
            <a:lvl4pPr marL="864000" indent="-252000">
              <a:defRPr/>
            </a:lvl4pPr>
            <a:lvl5pPr marL="1296000" indent="-252000">
              <a:defRPr/>
            </a:lvl5pPr>
            <a:lvl6pPr indent="-252000">
              <a:defRPr/>
            </a:lvl6pPr>
            <a:lvl7pPr indent="-252000">
              <a:defRPr/>
            </a:lvl7pPr>
          </a:lstStyle>
          <a:p>
            <a:pPr lvl="0"/>
            <a:r>
              <a:rPr lang="en-GB" dirty="0"/>
              <a:t>Click to add sub-header text. Indent for secondary levels and bullets. Or use buttons to add content.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COMHUM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384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432000"/>
            <a:ext cx="8280000" cy="2376000"/>
          </a:xfrm>
        </p:spPr>
        <p:txBody>
          <a:bodyPr/>
          <a:lstStyle>
            <a:lvl1pPr>
              <a:lnSpc>
                <a:spcPct val="85000"/>
              </a:lnSpc>
              <a:spcAft>
                <a:spcPts val="1800"/>
              </a:spcAft>
              <a:defRPr sz="2400" b="0" baseline="0"/>
            </a:lvl1pPr>
            <a:lvl2pPr>
              <a:defRPr sz="1800" b="1"/>
            </a:lvl2pPr>
            <a:lvl3pPr marL="0" indent="0">
              <a:buFontTx/>
              <a:buNone/>
              <a:defRPr sz="1800"/>
            </a:lvl3pPr>
            <a:lvl4pPr marL="468000" indent="-234000">
              <a:defRPr sz="1800"/>
            </a:lvl4pPr>
            <a:lvl5pPr marL="702000" indent="-234000">
              <a:defRPr sz="1800"/>
            </a:lvl5pPr>
            <a:lvl6pPr>
              <a:defRPr sz="1800"/>
            </a:lvl6pPr>
            <a:lvl7pPr>
              <a:defRPr sz="1800"/>
            </a:lvl7pPr>
          </a:lstStyle>
          <a:p>
            <a:pPr lvl="0"/>
            <a:r>
              <a:rPr lang="en-GB" dirty="0"/>
              <a:t>‘Click to insert quote</a:t>
            </a:r>
            <a:br>
              <a:rPr lang="en-GB" dirty="0"/>
            </a:br>
            <a:r>
              <a:rPr lang="en-GB" dirty="0"/>
              <a:t>over as many lines </a:t>
            </a:r>
            <a:br>
              <a:rPr lang="en-GB" dirty="0"/>
            </a:br>
            <a:r>
              <a:rPr lang="en-GB" dirty="0"/>
              <a:t>as necessary’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COMHUM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432000" y="1530000"/>
            <a:ext cx="2160000" cy="54000"/>
          </a:xfrm>
          <a:solidFill>
            <a:schemeClr val="tx1"/>
          </a:solidFill>
        </p:spPr>
        <p:txBody>
          <a:bodyPr/>
          <a:lstStyle>
            <a:lvl1pPr>
              <a:defRPr sz="1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32000" y="3096000"/>
            <a:ext cx="1080000" cy="1080000"/>
          </a:xfrm>
        </p:spPr>
        <p:txBody>
          <a:bodyPr/>
          <a:lstStyle>
            <a:lvl1pPr>
              <a:defRPr sz="10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312000" y="3096000"/>
            <a:ext cx="1080000" cy="1080000"/>
          </a:xfrm>
        </p:spPr>
        <p:txBody>
          <a:bodyPr/>
          <a:lstStyle>
            <a:lvl1pPr>
              <a:defRPr sz="10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4752000" y="3096000"/>
            <a:ext cx="1080000" cy="1080000"/>
          </a:xfrm>
        </p:spPr>
        <p:txBody>
          <a:bodyPr/>
          <a:lstStyle>
            <a:lvl1pPr>
              <a:defRPr sz="10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6192000" y="3096000"/>
            <a:ext cx="1080000" cy="1080000"/>
          </a:xfrm>
        </p:spPr>
        <p:txBody>
          <a:bodyPr/>
          <a:lstStyle>
            <a:lvl1pPr>
              <a:defRPr sz="10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9"/>
          </p:nvPr>
        </p:nvSpPr>
        <p:spPr>
          <a:xfrm>
            <a:off x="7632000" y="3096000"/>
            <a:ext cx="1080000" cy="1080000"/>
          </a:xfrm>
        </p:spPr>
        <p:txBody>
          <a:bodyPr/>
          <a:lstStyle>
            <a:lvl1pPr>
              <a:defRPr sz="10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432000" y="342000"/>
            <a:ext cx="8280000" cy="28800"/>
          </a:xfrm>
          <a:solidFill>
            <a:schemeClr val="tx1"/>
          </a:solidFill>
        </p:spPr>
        <p:txBody>
          <a:bodyPr/>
          <a:lstStyle>
            <a:lvl1pPr>
              <a:defRPr sz="1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21"/>
          </p:nvPr>
        </p:nvSpPr>
        <p:spPr>
          <a:xfrm>
            <a:off x="1872000" y="3096000"/>
            <a:ext cx="1080000" cy="1080000"/>
          </a:xfrm>
        </p:spPr>
        <p:txBody>
          <a:bodyPr/>
          <a:lstStyle>
            <a:lvl1pPr>
              <a:defRPr sz="100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408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432000"/>
            <a:ext cx="5796000" cy="4032000"/>
          </a:xfrm>
        </p:spPr>
        <p:txBody>
          <a:bodyPr/>
          <a:lstStyle>
            <a:lvl1pPr>
              <a:lnSpc>
                <a:spcPct val="85000"/>
              </a:lnSpc>
              <a:defRPr sz="2100" b="0"/>
            </a:lvl1pPr>
            <a:lvl3pPr marL="234000" indent="-234000">
              <a:defRPr/>
            </a:lvl3pPr>
            <a:lvl4pPr marL="468000" indent="-234000">
              <a:defRPr/>
            </a:lvl4pPr>
            <a:lvl5pPr marL="702000" indent="-234000">
              <a:defRPr/>
            </a:lvl5pPr>
            <a:lvl6pPr>
              <a:defRPr/>
            </a:lvl6pPr>
          </a:lstStyle>
          <a:p>
            <a:pPr lvl="0"/>
            <a:r>
              <a:rPr lang="en-GB" dirty="0"/>
              <a:t>Click to add Master Intro text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COMHUM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432000" y="342000"/>
            <a:ext cx="8280000" cy="28800"/>
          </a:xfrm>
          <a:solidFill>
            <a:schemeClr val="tx1"/>
          </a:solidFill>
        </p:spPr>
        <p:txBody>
          <a:bodyPr/>
          <a:lstStyle>
            <a:lvl1pPr>
              <a:defRPr sz="1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7862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432000"/>
            <a:ext cx="5796000" cy="4032000"/>
          </a:xfrm>
        </p:spPr>
        <p:txBody>
          <a:bodyPr/>
          <a:lstStyle>
            <a:lvl1pPr>
              <a:lnSpc>
                <a:spcPct val="85000"/>
              </a:lnSpc>
              <a:defRPr sz="2100" b="0">
                <a:solidFill>
                  <a:schemeClr val="bg1"/>
                </a:solidFill>
              </a:defRPr>
            </a:lvl1pPr>
            <a:lvl3pPr marL="234000" indent="-234000">
              <a:defRPr/>
            </a:lvl3pPr>
            <a:lvl4pPr marL="468000" indent="-234000">
              <a:defRPr/>
            </a:lvl4pPr>
            <a:lvl5pPr marL="702000" indent="-234000">
              <a:defRPr/>
            </a:lvl5pPr>
            <a:lvl6pPr>
              <a:defRPr/>
            </a:lvl6pPr>
          </a:lstStyle>
          <a:p>
            <a:pPr lvl="0"/>
            <a:r>
              <a:rPr lang="en-GB" dirty="0"/>
              <a:t>Click to add Master Intro text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COMHUM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32000" y="360000"/>
            <a:ext cx="828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1296000" y="4723200"/>
            <a:ext cx="3600000" cy="144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Alan Turing Institute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32000" y="4716000"/>
            <a:ext cx="828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397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224000"/>
            <a:ext cx="3924000" cy="3240000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  <a:lvl3pPr indent="-180000">
              <a:defRPr sz="1300"/>
            </a:lvl3pPr>
            <a:lvl4pPr indent="-180000">
              <a:defRPr sz="1300"/>
            </a:lvl4pPr>
            <a:lvl5pPr indent="-180000">
              <a:defRPr sz="1300"/>
            </a:lvl5pPr>
            <a:lvl6pPr indent="-180000">
              <a:defRPr sz="1300" baseline="0"/>
            </a:lvl6pPr>
            <a:lvl7pPr indent="-180000">
              <a:defRPr sz="13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00" y="1224000"/>
            <a:ext cx="3924000" cy="3240000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  <a:lvl3pPr indent="-180000">
              <a:defRPr sz="1300"/>
            </a:lvl3pPr>
            <a:lvl4pPr indent="-180000">
              <a:defRPr sz="1300"/>
            </a:lvl4pPr>
            <a:lvl5pPr indent="-180000">
              <a:defRPr sz="1300" baseline="0"/>
            </a:lvl5pPr>
            <a:lvl6pPr indent="-180000">
              <a:defRPr sz="1300"/>
            </a:lvl6pPr>
            <a:lvl7pPr indent="-180000">
              <a:defRPr sz="13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COMHUM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135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3924000" cy="46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224000"/>
            <a:ext cx="3924000" cy="3240000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  <a:lvl3pPr indent="-180000">
              <a:defRPr sz="1300"/>
            </a:lvl3pPr>
            <a:lvl4pPr indent="-180000">
              <a:defRPr sz="1300"/>
            </a:lvl4pPr>
            <a:lvl5pPr indent="-180000">
              <a:defRPr sz="1300"/>
            </a:lvl5pPr>
            <a:lvl6pPr indent="-180000">
              <a:defRPr sz="1300" baseline="0"/>
            </a:lvl6pPr>
            <a:lvl7pPr indent="-180000">
              <a:defRPr sz="13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COMHUM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788000" y="432000"/>
            <a:ext cx="3924000" cy="3924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394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1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COMHUM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102000" y="1224000"/>
            <a:ext cx="2610000" cy="3096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267000" y="1224000"/>
            <a:ext cx="2610000" cy="3096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32000" y="1224000"/>
            <a:ext cx="2610000" cy="3096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596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(1 large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32000" y="1224000"/>
            <a:ext cx="6120000" cy="2700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1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COMHUM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66000" y="1224000"/>
            <a:ext cx="1746000" cy="1224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66000" y="2700000"/>
            <a:ext cx="1746000" cy="1224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102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3096000"/>
            <a:ext cx="1008000" cy="1116000"/>
          </a:xfrm>
        </p:spPr>
        <p:txBody>
          <a:bodyPr/>
          <a:lstStyle>
            <a:lvl1pPr>
              <a:defRPr sz="1300" b="0"/>
            </a:lvl1pPr>
            <a:lvl2pPr>
              <a:defRPr sz="1300" b="0"/>
            </a:lvl2pPr>
            <a:lvl3pPr>
              <a:defRPr sz="1300" b="0"/>
            </a:lvl3pPr>
            <a:lvl4pPr marL="234000" indent="0">
              <a:buNone/>
              <a:defRPr sz="1600"/>
            </a:lvl4pPr>
            <a:lvl5pPr>
              <a:defRPr sz="1600"/>
            </a:lvl5pPr>
            <a:lvl6pPr>
              <a:defRPr sz="1600" baseline="0"/>
            </a:lvl6pPr>
            <a:lvl7pPr>
              <a:defRPr sz="16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COMHUM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32000" y="1332000"/>
            <a:ext cx="1008000" cy="1548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1644000" y="3096000"/>
            <a:ext cx="1008000" cy="1116000"/>
          </a:xfrm>
        </p:spPr>
        <p:txBody>
          <a:bodyPr/>
          <a:lstStyle>
            <a:lvl1pPr>
              <a:defRPr sz="1300" b="0"/>
            </a:lvl1pPr>
            <a:lvl2pPr>
              <a:defRPr sz="1300" b="0"/>
            </a:lvl2pPr>
            <a:lvl3pPr>
              <a:defRPr sz="1300" b="0"/>
            </a:lvl3pPr>
            <a:lvl4pPr marL="234000" indent="0">
              <a:buNone/>
              <a:defRPr sz="1600"/>
            </a:lvl4pPr>
            <a:lvl5pPr>
              <a:defRPr sz="1600"/>
            </a:lvl5pPr>
            <a:lvl6pPr>
              <a:defRPr sz="1600" baseline="0"/>
            </a:lvl6pPr>
            <a:lvl7pPr>
              <a:defRPr sz="16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644000" y="1332000"/>
            <a:ext cx="1008000" cy="1548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6"/>
          </p:nvPr>
        </p:nvSpPr>
        <p:spPr>
          <a:xfrm>
            <a:off x="2856000" y="3096000"/>
            <a:ext cx="1008000" cy="1116000"/>
          </a:xfrm>
        </p:spPr>
        <p:txBody>
          <a:bodyPr/>
          <a:lstStyle>
            <a:lvl1pPr>
              <a:defRPr sz="1300" b="0"/>
            </a:lvl1pPr>
            <a:lvl2pPr>
              <a:defRPr sz="1300" b="0"/>
            </a:lvl2pPr>
            <a:lvl3pPr>
              <a:defRPr sz="1300" b="0"/>
            </a:lvl3pPr>
            <a:lvl4pPr marL="234000" indent="0">
              <a:buNone/>
              <a:defRPr sz="1600"/>
            </a:lvl4pPr>
            <a:lvl5pPr>
              <a:defRPr sz="1600"/>
            </a:lvl5pPr>
            <a:lvl6pPr>
              <a:defRPr sz="1600" baseline="0"/>
            </a:lvl6pPr>
            <a:lvl7pPr>
              <a:defRPr sz="16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2856000" y="1332000"/>
            <a:ext cx="1008000" cy="1548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8"/>
          </p:nvPr>
        </p:nvSpPr>
        <p:spPr>
          <a:xfrm>
            <a:off x="4068000" y="3096000"/>
            <a:ext cx="1008000" cy="1116000"/>
          </a:xfrm>
        </p:spPr>
        <p:txBody>
          <a:bodyPr/>
          <a:lstStyle>
            <a:lvl1pPr>
              <a:defRPr sz="1300" b="0"/>
            </a:lvl1pPr>
            <a:lvl2pPr>
              <a:defRPr sz="1300" b="0"/>
            </a:lvl2pPr>
            <a:lvl3pPr>
              <a:defRPr sz="1300" b="0"/>
            </a:lvl3pPr>
            <a:lvl4pPr marL="234000" indent="0">
              <a:buNone/>
              <a:defRPr sz="1600"/>
            </a:lvl4pPr>
            <a:lvl5pPr>
              <a:defRPr sz="1600"/>
            </a:lvl5pPr>
            <a:lvl6pPr>
              <a:defRPr sz="1600" baseline="0"/>
            </a:lvl6pPr>
            <a:lvl7pPr>
              <a:defRPr sz="16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068000" y="1332000"/>
            <a:ext cx="1008000" cy="1548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20"/>
          </p:nvPr>
        </p:nvSpPr>
        <p:spPr>
          <a:xfrm>
            <a:off x="5280000" y="3096000"/>
            <a:ext cx="1008000" cy="1116000"/>
          </a:xfrm>
        </p:spPr>
        <p:txBody>
          <a:bodyPr/>
          <a:lstStyle>
            <a:lvl1pPr>
              <a:defRPr sz="1300" b="0"/>
            </a:lvl1pPr>
            <a:lvl2pPr>
              <a:defRPr sz="1300" b="0"/>
            </a:lvl2pPr>
            <a:lvl3pPr>
              <a:defRPr sz="1300" b="0"/>
            </a:lvl3pPr>
            <a:lvl4pPr marL="234000" indent="0">
              <a:buNone/>
              <a:defRPr sz="1600"/>
            </a:lvl4pPr>
            <a:lvl5pPr>
              <a:defRPr sz="1600"/>
            </a:lvl5pPr>
            <a:lvl6pPr>
              <a:defRPr sz="1600" baseline="0"/>
            </a:lvl6pPr>
            <a:lvl7pPr>
              <a:defRPr sz="16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5280000" y="1332000"/>
            <a:ext cx="1008000" cy="1548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22"/>
          </p:nvPr>
        </p:nvSpPr>
        <p:spPr>
          <a:xfrm>
            <a:off x="6492000" y="3096000"/>
            <a:ext cx="1008000" cy="1116000"/>
          </a:xfrm>
        </p:spPr>
        <p:txBody>
          <a:bodyPr/>
          <a:lstStyle>
            <a:lvl1pPr>
              <a:defRPr sz="1300" b="0"/>
            </a:lvl1pPr>
            <a:lvl2pPr>
              <a:defRPr sz="1300" b="0"/>
            </a:lvl2pPr>
            <a:lvl3pPr>
              <a:defRPr sz="1300" b="0"/>
            </a:lvl3pPr>
            <a:lvl4pPr marL="234000" indent="0">
              <a:buNone/>
              <a:defRPr sz="1600"/>
            </a:lvl4pPr>
            <a:lvl5pPr>
              <a:defRPr sz="1600"/>
            </a:lvl5pPr>
            <a:lvl6pPr>
              <a:defRPr sz="1600" baseline="0"/>
            </a:lvl6pPr>
            <a:lvl7pPr>
              <a:defRPr sz="16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6492000" y="1332000"/>
            <a:ext cx="1008000" cy="1548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4"/>
          </p:nvPr>
        </p:nvSpPr>
        <p:spPr>
          <a:xfrm>
            <a:off x="7704000" y="3096000"/>
            <a:ext cx="1008000" cy="1116000"/>
          </a:xfrm>
        </p:spPr>
        <p:txBody>
          <a:bodyPr/>
          <a:lstStyle>
            <a:lvl1pPr>
              <a:defRPr sz="1300" b="0"/>
            </a:lvl1pPr>
            <a:lvl2pPr>
              <a:defRPr sz="1300" b="0"/>
            </a:lvl2pPr>
            <a:lvl3pPr>
              <a:defRPr sz="1300" b="0"/>
            </a:lvl3pPr>
            <a:lvl4pPr marL="234000" indent="0">
              <a:buNone/>
              <a:defRPr sz="1600"/>
            </a:lvl4pPr>
            <a:lvl5pPr>
              <a:defRPr sz="1600"/>
            </a:lvl5pPr>
            <a:lvl6pPr>
              <a:defRPr sz="1600" baseline="0"/>
            </a:lvl6pPr>
            <a:lvl7pPr>
              <a:defRPr sz="16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7704000" y="1332000"/>
            <a:ext cx="1008000" cy="15480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269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Polygon (dark d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787775" y="0"/>
            <a:ext cx="5356225" cy="4572000"/>
          </a:xfrm>
          <a:custGeom>
            <a:avLst/>
            <a:gdLst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0 w 5356225"/>
              <a:gd name="connsiteY6" fmla="*/ 4572000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2925147 w 5356225"/>
              <a:gd name="connsiteY6" fmla="*/ 2430624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3289041 w 5356225"/>
              <a:gd name="connsiteY6" fmla="*/ 2206689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3820886 w 5356225"/>
              <a:gd name="connsiteY6" fmla="*/ 1870787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3359021 w 5356225"/>
              <a:gd name="connsiteY6" fmla="*/ 2006081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3359021 w 5356225"/>
              <a:gd name="connsiteY5" fmla="*/ 2006081 h 4572000"/>
              <a:gd name="connsiteX6" fmla="*/ 0 w 5356225"/>
              <a:gd name="connsiteY6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3399502 w 5356225"/>
              <a:gd name="connsiteY5" fmla="*/ 1975124 h 4572000"/>
              <a:gd name="connsiteX6" fmla="*/ 0 w 5356225"/>
              <a:gd name="connsiteY6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3359020 w 5356225"/>
              <a:gd name="connsiteY5" fmla="*/ 2013224 h 4572000"/>
              <a:gd name="connsiteX6" fmla="*/ 0 w 5356225"/>
              <a:gd name="connsiteY6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6225" h="4572000">
                <a:moveTo>
                  <a:pt x="0" y="0"/>
                </a:moveTo>
                <a:lnTo>
                  <a:pt x="5356225" y="0"/>
                </a:lnTo>
                <a:lnTo>
                  <a:pt x="5356225" y="0"/>
                </a:lnTo>
                <a:lnTo>
                  <a:pt x="5356225" y="4572000"/>
                </a:lnTo>
                <a:lnTo>
                  <a:pt x="5356225" y="4572000"/>
                </a:lnTo>
                <a:lnTo>
                  <a:pt x="3359020" y="201322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32000" y="4723200"/>
            <a:ext cx="828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6000" y="4849200"/>
            <a:ext cx="5400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COMHUM 2018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72000" y="4723200"/>
            <a:ext cx="540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296000" y="4723200"/>
            <a:ext cx="3600000" cy="144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Alan Turing Institute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32000" y="4716000"/>
            <a:ext cx="828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2000" y="1980000"/>
            <a:ext cx="5796000" cy="612000"/>
          </a:xfrm>
        </p:spPr>
        <p:txBody>
          <a:bodyPr/>
          <a:lstStyle>
            <a:lvl1pPr>
              <a:defRPr sz="5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30212" y="2664000"/>
            <a:ext cx="5796000" cy="540000"/>
          </a:xfrm>
        </p:spPr>
        <p:txBody>
          <a:bodyPr/>
          <a:lstStyle>
            <a:lvl1pPr marL="0" indent="0" algn="l">
              <a:lnSpc>
                <a:spcPct val="85000"/>
              </a:lnSpc>
              <a:buNone/>
              <a:defRPr sz="3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2" name="Picture 11" descr="ATI_logo_white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432000"/>
            <a:ext cx="1381299" cy="576000"/>
          </a:xfrm>
          <a:prstGeom prst="rect">
            <a:avLst/>
          </a:prstGeom>
        </p:spPr>
      </p:pic>
      <p:sp>
        <p:nvSpPr>
          <p:cNvPr id="14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32000" y="1854000"/>
            <a:ext cx="8280000" cy="28800"/>
          </a:xfrm>
          <a:solidFill>
            <a:schemeClr val="bg1"/>
          </a:solidFill>
        </p:spPr>
        <p:txBody>
          <a:bodyPr/>
          <a:lstStyle>
            <a:lvl1pPr>
              <a:defRPr sz="1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92489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mage only (whit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COMHUM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296000" y="4723200"/>
            <a:ext cx="3600000" cy="144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Alan Turing Institute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32000" y="4716000"/>
            <a:ext cx="828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571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mage only (black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COMHUM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475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COMHUM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296000" y="4723200"/>
            <a:ext cx="3600000" cy="144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Alan Turing Institute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32000" y="4716000"/>
            <a:ext cx="828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32000" y="3096000"/>
            <a:ext cx="5760000" cy="900000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  <a:lvl2pPr marL="234000" indent="-234000">
              <a:buFont typeface="Arial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468000">
              <a:defRPr sz="1800">
                <a:solidFill>
                  <a:schemeClr val="bg1"/>
                </a:solidFill>
              </a:defRPr>
            </a:lvl3pPr>
            <a:lvl4pPr marL="702000">
              <a:defRPr sz="1800">
                <a:solidFill>
                  <a:schemeClr val="bg1"/>
                </a:solidFill>
              </a:defRPr>
            </a:lvl4pPr>
            <a:lvl5pPr marL="936000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32000" y="3006000"/>
            <a:ext cx="3042000" cy="54000"/>
          </a:xfrm>
          <a:solidFill>
            <a:schemeClr val="bg1"/>
          </a:solidFill>
        </p:spPr>
        <p:txBody>
          <a:bodyPr/>
          <a:lstStyle>
            <a:lvl1pPr>
              <a:defRPr sz="1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  <p:pic>
        <p:nvPicPr>
          <p:cNvPr id="10" name="Picture 9" descr="ATI_logo_white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457200"/>
            <a:ext cx="1208637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16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COMHUM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296000" y="4723200"/>
            <a:ext cx="3600000" cy="144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Alan Turing Institute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32000" y="4716000"/>
            <a:ext cx="828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32000" y="3096000"/>
            <a:ext cx="5760000" cy="900000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  <a:lvl2pPr marL="234000" indent="-234000">
              <a:buFont typeface="Arial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468000">
              <a:defRPr sz="1800">
                <a:solidFill>
                  <a:schemeClr val="bg1"/>
                </a:solidFill>
              </a:defRPr>
            </a:lvl3pPr>
            <a:lvl4pPr marL="702000">
              <a:defRPr sz="1800">
                <a:solidFill>
                  <a:schemeClr val="bg1"/>
                </a:solidFill>
              </a:defRPr>
            </a:lvl4pPr>
            <a:lvl5pPr marL="936000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32000" y="3006000"/>
            <a:ext cx="3042000" cy="54000"/>
          </a:xfrm>
          <a:solidFill>
            <a:schemeClr val="bg1"/>
          </a:solidFill>
        </p:spPr>
        <p:txBody>
          <a:bodyPr/>
          <a:lstStyle>
            <a:lvl1pPr>
              <a:defRPr sz="1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15062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COMHUM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338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COMHUM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2856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893526" y="4960240"/>
            <a:ext cx="2057400" cy="1832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fld id="{00000000-1234-1234-1234-123412341234}" type="slidenum">
              <a:rPr lang="en-US" sz="563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en-US" sz="56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Shape 23"/>
          <p:cNvPicPr preferRelativeResize="0"/>
          <p:nvPr/>
        </p:nvPicPr>
        <p:blipFill rotWithShape="1">
          <a:blip r:embed="rId2">
            <a:alphaModFix/>
          </a:blip>
          <a:srcRect b="22625"/>
          <a:stretch/>
        </p:blipFill>
        <p:spPr>
          <a:xfrm>
            <a:off x="231661" y="4821859"/>
            <a:ext cx="508475" cy="18595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2622180" y="348455"/>
            <a:ext cx="6328751" cy="408862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buClr>
                <a:schemeClr val="dk1"/>
              </a:buClr>
              <a:buSzPts val="1400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44" marR="0" lvl="1" indent="-52369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05" marR="0" lvl="2" indent="-6664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ts val="1500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068" marR="0" lvl="3" indent="-73774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31" marR="0" lvl="4" indent="-737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392" marR="0" lvl="5" indent="-73748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554" marR="0" lvl="6" indent="-7373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717" marR="0" lvl="7" indent="-7372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879" marR="0" lvl="8" indent="-7371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25" name="Shape 25"/>
          <p:cNvGrpSpPr/>
          <p:nvPr/>
        </p:nvGrpSpPr>
        <p:grpSpPr>
          <a:xfrm>
            <a:off x="213121" y="4709663"/>
            <a:ext cx="8741174" cy="34720"/>
            <a:chOff x="284162" y="6218583"/>
            <a:chExt cx="11654898" cy="46293"/>
          </a:xfrm>
        </p:grpSpPr>
        <p:cxnSp>
          <p:nvCxnSpPr>
            <p:cNvPr id="26" name="Shape 26"/>
            <p:cNvCxnSpPr/>
            <p:nvPr/>
          </p:nvCxnSpPr>
          <p:spPr>
            <a:xfrm>
              <a:off x="284162" y="6264876"/>
              <a:ext cx="11654898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7" name="Shape 27"/>
            <p:cNvCxnSpPr/>
            <p:nvPr/>
          </p:nvCxnSpPr>
          <p:spPr>
            <a:xfrm>
              <a:off x="284162" y="6218583"/>
              <a:ext cx="11654898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231658" y="348450"/>
            <a:ext cx="2098046" cy="70042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350"/>
            </a:lvl2pPr>
            <a:lvl3pPr lvl="2" indent="0">
              <a:spcBef>
                <a:spcPts val="0"/>
              </a:spcBef>
              <a:buSzPts val="1400"/>
              <a:buNone/>
              <a:defRPr sz="1350"/>
            </a:lvl3pPr>
            <a:lvl4pPr lvl="3" indent="0">
              <a:spcBef>
                <a:spcPts val="0"/>
              </a:spcBef>
              <a:buSzPts val="1400"/>
              <a:buNone/>
              <a:defRPr sz="1350"/>
            </a:lvl4pPr>
            <a:lvl5pPr lvl="4" indent="0">
              <a:spcBef>
                <a:spcPts val="0"/>
              </a:spcBef>
              <a:buSzPts val="1400"/>
              <a:buNone/>
              <a:defRPr sz="1350"/>
            </a:lvl5pPr>
            <a:lvl6pPr lvl="5" indent="0">
              <a:spcBef>
                <a:spcPts val="0"/>
              </a:spcBef>
              <a:buSzPts val="1400"/>
              <a:buNone/>
              <a:defRPr sz="1350"/>
            </a:lvl6pPr>
            <a:lvl7pPr lvl="6" indent="0">
              <a:spcBef>
                <a:spcPts val="0"/>
              </a:spcBef>
              <a:buSzPts val="1400"/>
              <a:buNone/>
              <a:defRPr sz="1350"/>
            </a:lvl7pPr>
            <a:lvl8pPr lvl="7" indent="0">
              <a:spcBef>
                <a:spcPts val="0"/>
              </a:spcBef>
              <a:buSzPts val="1400"/>
              <a:buNone/>
              <a:defRPr sz="1350"/>
            </a:lvl8pPr>
            <a:lvl9pPr lvl="8" indent="0">
              <a:spcBef>
                <a:spcPts val="0"/>
              </a:spcBef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ubTitle" idx="2"/>
          </p:nvPr>
        </p:nvSpPr>
        <p:spPr>
          <a:xfrm>
            <a:off x="231658" y="1129554"/>
            <a:ext cx="2098046" cy="29391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buClr>
                <a:schemeClr val="dk1"/>
              </a:buClr>
              <a:buSzPts val="1400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63" marR="0" lvl="1" indent="-9512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ts val="1400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25" marR="0" lvl="2" indent="-9499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487" marR="0" lvl="3" indent="-9487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649" marR="0" lvl="4" indent="-9473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11" marR="0" lvl="5" indent="-9461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2972" marR="0" lvl="6" indent="-9447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135" marR="0" lvl="7" indent="-9435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298" marR="0" lvl="8" indent="-9422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Shape 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660" y="4780044"/>
            <a:ext cx="772154" cy="3056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31825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309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olygon (light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3787775" y="0"/>
            <a:ext cx="5356225" cy="4572000"/>
          </a:xfrm>
          <a:custGeom>
            <a:avLst/>
            <a:gdLst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0 w 5356225"/>
              <a:gd name="connsiteY6" fmla="*/ 4572000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2925147 w 5356225"/>
              <a:gd name="connsiteY6" fmla="*/ 2430624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3289041 w 5356225"/>
              <a:gd name="connsiteY6" fmla="*/ 2206689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3820886 w 5356225"/>
              <a:gd name="connsiteY6" fmla="*/ 1870787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3359021 w 5356225"/>
              <a:gd name="connsiteY6" fmla="*/ 2006081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3359021 w 5356225"/>
              <a:gd name="connsiteY5" fmla="*/ 2006081 h 4572000"/>
              <a:gd name="connsiteX6" fmla="*/ 0 w 5356225"/>
              <a:gd name="connsiteY6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3399502 w 5356225"/>
              <a:gd name="connsiteY5" fmla="*/ 1975124 h 4572000"/>
              <a:gd name="connsiteX6" fmla="*/ 0 w 5356225"/>
              <a:gd name="connsiteY6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3359020 w 5356225"/>
              <a:gd name="connsiteY5" fmla="*/ 2013224 h 4572000"/>
              <a:gd name="connsiteX6" fmla="*/ 0 w 5356225"/>
              <a:gd name="connsiteY6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6225" h="4572000">
                <a:moveTo>
                  <a:pt x="0" y="0"/>
                </a:moveTo>
                <a:lnTo>
                  <a:pt x="5356225" y="0"/>
                </a:lnTo>
                <a:lnTo>
                  <a:pt x="5356225" y="0"/>
                </a:lnTo>
                <a:lnTo>
                  <a:pt x="5356225" y="4572000"/>
                </a:lnTo>
                <a:lnTo>
                  <a:pt x="5356225" y="4572000"/>
                </a:lnTo>
                <a:lnTo>
                  <a:pt x="3359020" y="20132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algn="r"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9042" y="4741052"/>
            <a:ext cx="5400000" cy="144000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COMHUM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32000" y="4716000"/>
            <a:ext cx="828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2000" y="1980000"/>
            <a:ext cx="8280000" cy="612000"/>
          </a:xfrm>
        </p:spPr>
        <p:txBody>
          <a:bodyPr/>
          <a:lstStyle>
            <a:lvl1pPr>
              <a:defRPr sz="55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32000" y="2664000"/>
            <a:ext cx="8280000" cy="540000"/>
          </a:xfrm>
        </p:spPr>
        <p:txBody>
          <a:bodyPr/>
          <a:lstStyle>
            <a:lvl1pPr marL="0" indent="0" algn="l">
              <a:lnSpc>
                <a:spcPct val="85000"/>
              </a:lnSpc>
              <a:buNone/>
              <a:defRPr sz="34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3" y="434975"/>
            <a:ext cx="1381300" cy="576000"/>
          </a:xfrm>
          <a:prstGeom prst="rect">
            <a:avLst/>
          </a:prstGeom>
        </p:spPr>
      </p:pic>
      <p:sp>
        <p:nvSpPr>
          <p:cNvPr id="16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32000" y="1854000"/>
            <a:ext cx="8280000" cy="28800"/>
          </a:xfrm>
          <a:solidFill>
            <a:schemeClr val="tx1"/>
          </a:solidFill>
        </p:spPr>
        <p:txBody>
          <a:bodyPr/>
          <a:lstStyle>
            <a:lvl1pPr>
              <a:defRPr sz="1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7453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olygon (dark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3787775" y="0"/>
            <a:ext cx="5356225" cy="4572000"/>
          </a:xfrm>
          <a:custGeom>
            <a:avLst/>
            <a:gdLst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0 w 5356225"/>
              <a:gd name="connsiteY6" fmla="*/ 4572000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2925147 w 5356225"/>
              <a:gd name="connsiteY6" fmla="*/ 2430624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3289041 w 5356225"/>
              <a:gd name="connsiteY6" fmla="*/ 2206689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3820886 w 5356225"/>
              <a:gd name="connsiteY6" fmla="*/ 1870787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3359021 w 5356225"/>
              <a:gd name="connsiteY6" fmla="*/ 2006081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3359021 w 5356225"/>
              <a:gd name="connsiteY5" fmla="*/ 2006081 h 4572000"/>
              <a:gd name="connsiteX6" fmla="*/ 0 w 5356225"/>
              <a:gd name="connsiteY6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3399502 w 5356225"/>
              <a:gd name="connsiteY5" fmla="*/ 1975124 h 4572000"/>
              <a:gd name="connsiteX6" fmla="*/ 0 w 5356225"/>
              <a:gd name="connsiteY6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3359020 w 5356225"/>
              <a:gd name="connsiteY5" fmla="*/ 2013224 h 4572000"/>
              <a:gd name="connsiteX6" fmla="*/ 0 w 5356225"/>
              <a:gd name="connsiteY6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6225" h="4572000">
                <a:moveTo>
                  <a:pt x="0" y="0"/>
                </a:moveTo>
                <a:lnTo>
                  <a:pt x="5356225" y="0"/>
                </a:lnTo>
                <a:lnTo>
                  <a:pt x="5356225" y="0"/>
                </a:lnTo>
                <a:lnTo>
                  <a:pt x="5356225" y="4572000"/>
                </a:lnTo>
                <a:lnTo>
                  <a:pt x="5356225" y="4572000"/>
                </a:lnTo>
                <a:lnTo>
                  <a:pt x="3359020" y="20132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algn="r"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COMHUM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296000" y="4723200"/>
            <a:ext cx="3600000" cy="144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Alan Turing Institute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32000" y="4716000"/>
            <a:ext cx="828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2000" y="1980000"/>
            <a:ext cx="8280000" cy="612000"/>
          </a:xfrm>
        </p:spPr>
        <p:txBody>
          <a:bodyPr/>
          <a:lstStyle>
            <a:lvl1pPr>
              <a:defRPr sz="5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32000" y="2664000"/>
            <a:ext cx="8280000" cy="540000"/>
          </a:xfrm>
        </p:spPr>
        <p:txBody>
          <a:bodyPr/>
          <a:lstStyle>
            <a:lvl1pPr marL="0" indent="0" algn="l">
              <a:lnSpc>
                <a:spcPct val="85000"/>
              </a:lnSpc>
              <a:buNone/>
              <a:defRPr sz="3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4" name="Picture 13" descr="ATI_logo_white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432000"/>
            <a:ext cx="1381299" cy="576000"/>
          </a:xfrm>
          <a:prstGeom prst="rect">
            <a:avLst/>
          </a:prstGeom>
        </p:spPr>
      </p:pic>
      <p:sp>
        <p:nvSpPr>
          <p:cNvPr id="15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32000" y="1854000"/>
            <a:ext cx="8280000" cy="28800"/>
          </a:xfrm>
          <a:solidFill>
            <a:schemeClr val="bg1"/>
          </a:solidFill>
        </p:spPr>
        <p:txBody>
          <a:bodyPr/>
          <a:lstStyle>
            <a:lvl1pPr>
              <a:defRPr sz="1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1132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COMHUM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296000" y="4723200"/>
            <a:ext cx="3600000" cy="144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Alan Turing Institute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32000" y="4716000"/>
            <a:ext cx="828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2000" y="1980000"/>
            <a:ext cx="8280000" cy="612000"/>
          </a:xfrm>
        </p:spPr>
        <p:txBody>
          <a:bodyPr/>
          <a:lstStyle>
            <a:lvl1pPr>
              <a:defRPr sz="5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32000" y="2664000"/>
            <a:ext cx="8280000" cy="540000"/>
          </a:xfrm>
        </p:spPr>
        <p:txBody>
          <a:bodyPr/>
          <a:lstStyle>
            <a:lvl1pPr marL="0" indent="0" algn="l">
              <a:lnSpc>
                <a:spcPct val="85000"/>
              </a:lnSpc>
              <a:buNone/>
              <a:defRPr sz="3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1" name="Picture 10" descr="ATI_logo_white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432000"/>
            <a:ext cx="1381299" cy="576000"/>
          </a:xfrm>
          <a:prstGeom prst="rect">
            <a:avLst/>
          </a:prstGeom>
        </p:spPr>
      </p:pic>
      <p:sp>
        <p:nvSpPr>
          <p:cNvPr id="14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32000" y="1854000"/>
            <a:ext cx="8280000" cy="28800"/>
          </a:xfrm>
          <a:solidFill>
            <a:schemeClr val="bg1"/>
          </a:solidFill>
        </p:spPr>
        <p:txBody>
          <a:bodyPr/>
          <a:lstStyle>
            <a:lvl1pPr>
              <a:defRPr sz="1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786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(black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COMHUM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296000" y="4723200"/>
            <a:ext cx="3600000" cy="144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Alan Turing Institute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32000" y="4716000"/>
            <a:ext cx="828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2000" y="1980000"/>
            <a:ext cx="8280000" cy="612000"/>
          </a:xfrm>
        </p:spPr>
        <p:txBody>
          <a:bodyPr/>
          <a:lstStyle>
            <a:lvl1pPr>
              <a:defRPr sz="55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32000" y="2664000"/>
            <a:ext cx="8280000" cy="540000"/>
          </a:xfrm>
        </p:spPr>
        <p:txBody>
          <a:bodyPr/>
          <a:lstStyle>
            <a:lvl1pPr marL="0" indent="0" algn="l">
              <a:lnSpc>
                <a:spcPct val="85000"/>
              </a:lnSpc>
              <a:buNone/>
              <a:defRPr sz="34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3" y="434975"/>
            <a:ext cx="1381300" cy="576000"/>
          </a:xfrm>
          <a:prstGeom prst="rect">
            <a:avLst/>
          </a:prstGeom>
        </p:spPr>
      </p:pic>
      <p:sp>
        <p:nvSpPr>
          <p:cNvPr id="14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32000" y="1854000"/>
            <a:ext cx="8280000" cy="28800"/>
          </a:xfrm>
          <a:solidFill>
            <a:schemeClr val="tx1"/>
          </a:solidFill>
        </p:spPr>
        <p:txBody>
          <a:bodyPr/>
          <a:lstStyle>
            <a:lvl1pPr>
              <a:defRPr sz="1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6976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(whit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COMHUM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296000" y="4723200"/>
            <a:ext cx="3600000" cy="144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Alan Turing Institute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32000" y="4716000"/>
            <a:ext cx="828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2000" y="1980000"/>
            <a:ext cx="8280000" cy="612000"/>
          </a:xfrm>
        </p:spPr>
        <p:txBody>
          <a:bodyPr/>
          <a:lstStyle>
            <a:lvl1pPr>
              <a:defRPr sz="5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32000" y="2664000"/>
            <a:ext cx="8280000" cy="540000"/>
          </a:xfrm>
        </p:spPr>
        <p:txBody>
          <a:bodyPr/>
          <a:lstStyle>
            <a:lvl1pPr marL="0" indent="0" algn="l">
              <a:lnSpc>
                <a:spcPct val="85000"/>
              </a:lnSpc>
              <a:buNone/>
              <a:defRPr sz="3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2" name="Picture 11" descr="ATI_logo_white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432000"/>
            <a:ext cx="1381299" cy="576000"/>
          </a:xfrm>
          <a:prstGeom prst="rect">
            <a:avLst/>
          </a:prstGeom>
        </p:spPr>
      </p:pic>
      <p:sp>
        <p:nvSpPr>
          <p:cNvPr id="14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32000" y="1854000"/>
            <a:ext cx="8280000" cy="28800"/>
          </a:xfrm>
          <a:solidFill>
            <a:schemeClr val="bg1"/>
          </a:solidFill>
        </p:spPr>
        <p:txBody>
          <a:bodyPr/>
          <a:lstStyle>
            <a:lvl1pPr>
              <a:defRPr sz="1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0350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COMHUM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296000" y="4723200"/>
            <a:ext cx="3600000" cy="144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Alan Turing Institute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32000" y="4716000"/>
            <a:ext cx="828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2000" y="1710000"/>
            <a:ext cx="8280000" cy="612000"/>
          </a:xfrm>
        </p:spPr>
        <p:txBody>
          <a:bodyPr/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32000" y="1602000"/>
            <a:ext cx="8280000" cy="28800"/>
          </a:xfrm>
          <a:solidFill>
            <a:schemeClr val="bg1"/>
          </a:solidFill>
        </p:spPr>
        <p:txBody>
          <a:bodyPr/>
          <a:lstStyle>
            <a:lvl1pPr>
              <a:defRPr sz="1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4372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COMHUM 2018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2000" y="1710000"/>
            <a:ext cx="8280000" cy="612000"/>
          </a:xfrm>
        </p:spPr>
        <p:txBody>
          <a:bodyPr/>
          <a:lstStyle>
            <a:lvl1pPr>
              <a:defRPr sz="3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32000" y="1602000"/>
            <a:ext cx="8280000" cy="28800"/>
          </a:xfrm>
          <a:solidFill>
            <a:schemeClr val="tx1"/>
          </a:solidFill>
        </p:spPr>
        <p:txBody>
          <a:bodyPr/>
          <a:lstStyle>
            <a:lvl1pPr>
              <a:defRPr sz="1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1044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1296000" y="4723200"/>
            <a:ext cx="3600000" cy="144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Alan Turing Institute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8280000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224000"/>
            <a:ext cx="8280000" cy="32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dirty="0"/>
              <a:t>Click to add sub-header text. Indent for secondary levels and bullets. Or use buttons to add content. 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2000" y="4723200"/>
            <a:ext cx="828000" cy="14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6000" y="4849200"/>
            <a:ext cx="5400000" cy="14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COMHUM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000" y="4723200"/>
            <a:ext cx="540000" cy="14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32000" y="4716000"/>
            <a:ext cx="828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21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1" r:id="rId2"/>
    <p:sldLayoutId id="2147483666" r:id="rId3"/>
    <p:sldLayoutId id="2147483667" r:id="rId4"/>
    <p:sldLayoutId id="2147483661" r:id="rId5"/>
    <p:sldLayoutId id="2147483664" r:id="rId6"/>
    <p:sldLayoutId id="2147483665" r:id="rId7"/>
    <p:sldLayoutId id="2147483660" r:id="rId8"/>
    <p:sldLayoutId id="2147483662" r:id="rId9"/>
    <p:sldLayoutId id="2147483677" r:id="rId10"/>
    <p:sldLayoutId id="2147483650" r:id="rId11"/>
    <p:sldLayoutId id="2147483672" r:id="rId12"/>
    <p:sldLayoutId id="2147483663" r:id="rId13"/>
    <p:sldLayoutId id="2147483673" r:id="rId14"/>
    <p:sldLayoutId id="2147483652" r:id="rId15"/>
    <p:sldLayoutId id="2147483657" r:id="rId16"/>
    <p:sldLayoutId id="2147483674" r:id="rId17"/>
    <p:sldLayoutId id="2147483679" r:id="rId18"/>
    <p:sldLayoutId id="2147483670" r:id="rId19"/>
    <p:sldLayoutId id="2147483659" r:id="rId20"/>
    <p:sldLayoutId id="2147483669" r:id="rId21"/>
    <p:sldLayoutId id="2147483680" r:id="rId22"/>
    <p:sldLayoutId id="2147483676" r:id="rId23"/>
    <p:sldLayoutId id="2147483654" r:id="rId24"/>
    <p:sldLayoutId id="2147483655" r:id="rId25"/>
    <p:sldLayoutId id="2147483708" r:id="rId26"/>
    <p:sldLayoutId id="2147483710" r:id="rId27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0"/>
        </a:spcAft>
        <a:buFont typeface="Arial" panose="020B0604020202020204" pitchFamily="34" charset="0"/>
        <a:buNone/>
        <a:defRPr sz="21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0"/>
        </a:spcAft>
        <a:buFont typeface="Arial" panose="020B0604020202020204" pitchFamily="34" charset="0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52000" algn="l" defTabSz="914400" rtl="0" eaLnBrk="1" latinLnBrk="0" hangingPunct="1">
        <a:spcBef>
          <a:spcPts val="0"/>
        </a:spcBef>
        <a:spcAft>
          <a:spcPts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52000" algn="l" defTabSz="914400" rtl="0" eaLnBrk="1" latinLnBrk="0" hangingPunct="1">
        <a:spcBef>
          <a:spcPts val="0"/>
        </a:spcBef>
        <a:spcAft>
          <a:spcPts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000" indent="-252000" algn="l" defTabSz="914400" rtl="0" eaLnBrk="1" latinLnBrk="0" hangingPunct="1">
        <a:spcBef>
          <a:spcPts val="0"/>
        </a:spcBef>
        <a:spcAft>
          <a:spcPts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28000" indent="-252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160000" indent="-252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bmcgillivray@turing.ac.u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Relationship Id="rId5" Type="http://schemas.openxmlformats.org/officeDocument/2006/relationships/hyperlink" Target="mailto:tobias.blanke@kcl.ac.uk" TargetMode="External"/><Relationship Id="rId4" Type="http://schemas.openxmlformats.org/officeDocument/2006/relationships/hyperlink" Target="mailto:gcolavizza@turing.ac.uk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comments" Target="../comments/commen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36" y="2047410"/>
            <a:ext cx="7920880" cy="539875"/>
          </a:xfrm>
        </p:spPr>
        <p:txBody>
          <a:bodyPr/>
          <a:lstStyle/>
          <a:p>
            <a:pPr lvl="0" algn="ctr">
              <a:spcBef>
                <a:spcPts val="600"/>
              </a:spcBef>
            </a:pPr>
            <a:r>
              <a:rPr lang="en-GB" sz="3200" dirty="0"/>
              <a:t>Towards a quantitative research framework for historical disciplines</a:t>
            </a:r>
            <a:br>
              <a:rPr lang="en-GB" sz="3200" dirty="0"/>
            </a:br>
            <a:br>
              <a:rPr lang="en-GB" sz="3200" dirty="0"/>
            </a:br>
            <a:r>
              <a:rPr lang="en-GB" sz="2700" dirty="0"/>
              <a:t>Barbara McGillivray</a:t>
            </a:r>
            <a:br>
              <a:rPr lang="en-GB" sz="2700" dirty="0"/>
            </a:br>
            <a:r>
              <a:rPr lang="en-GB" sz="2700" dirty="0"/>
              <a:t>Giovanni </a:t>
            </a:r>
            <a:r>
              <a:rPr lang="en-GB" sz="2700" dirty="0" err="1"/>
              <a:t>Colavizza</a:t>
            </a:r>
            <a:r>
              <a:rPr lang="en-GB" sz="2700" dirty="0"/>
              <a:t> </a:t>
            </a:r>
            <a:br>
              <a:rPr lang="en-GB" sz="2700" dirty="0"/>
            </a:br>
            <a:r>
              <a:rPr lang="en-GB" sz="2700" dirty="0"/>
              <a:t>Tobias </a:t>
            </a:r>
            <a:r>
              <a:rPr lang="en-GB" sz="2700" dirty="0" err="1"/>
              <a:t>Blanke</a:t>
            </a:r>
            <a:br>
              <a:rPr lang="en-GB" sz="2700" dirty="0"/>
            </a:br>
            <a:r>
              <a:rPr lang="en-GB" sz="1050" dirty="0"/>
              <a:t> </a:t>
            </a:r>
            <a:br>
              <a:rPr lang="en-GB" sz="2800" dirty="0"/>
            </a:br>
            <a:r>
              <a:rPr lang="en-GB" sz="1800" dirty="0"/>
              <a:t>COMHUM 2018 </a:t>
            </a:r>
            <a:br>
              <a:rPr lang="en-GB" sz="3600" dirty="0"/>
            </a:br>
            <a:endParaRPr lang="en-GB" sz="240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95536" y="1933030"/>
            <a:ext cx="8280000" cy="28800"/>
          </a:xfrm>
        </p:spPr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7BA27F-C177-4A6B-BBEB-69A878937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968A4F-894C-CB46-BB3A-C2A2B54E8B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536" y="483518"/>
            <a:ext cx="3240000" cy="673515"/>
          </a:xfrm>
          <a:prstGeom prst="rect">
            <a:avLst/>
          </a:prstGeom>
        </p:spPr>
      </p:pic>
      <p:pic>
        <p:nvPicPr>
          <p:cNvPr id="9" name="Picture 7" descr="Kings College London - University of London">
            <a:extLst>
              <a:ext uri="{FF2B5EF4-FFF2-40B4-BE49-F238E27FC236}">
                <a16:creationId xmlns:a16="http://schemas.microsoft.com/office/drawing/2014/main" id="{7A59AB8B-5536-AC4F-A479-5FDB83428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7258" y="303063"/>
            <a:ext cx="1958277" cy="14045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8629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study 2: Apprenticeship in early modern Venice</a:t>
            </a:r>
            <a:endParaRPr/>
          </a:p>
        </p:txBody>
      </p:sp>
      <p:sp>
        <p:nvSpPr>
          <p:cNvPr id="223" name="Shape 223"/>
          <p:cNvSpPr txBox="1"/>
          <p:nvPr/>
        </p:nvSpPr>
        <p:spPr>
          <a:xfrm>
            <a:off x="484978" y="4328790"/>
            <a:ext cx="8221500" cy="31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1" dirty="0">
                <a:solidFill>
                  <a:srgbClr val="666666"/>
                </a:solidFill>
              </a:rPr>
              <a:t>In collaboration with Maud </a:t>
            </a:r>
            <a:r>
              <a:rPr lang="en-GB" sz="1400" i="1" dirty="0" err="1">
                <a:solidFill>
                  <a:srgbClr val="666666"/>
                </a:solidFill>
              </a:rPr>
              <a:t>Ehrmann</a:t>
            </a:r>
            <a:r>
              <a:rPr lang="en-GB" sz="1400" i="1" dirty="0">
                <a:solidFill>
                  <a:srgbClr val="666666"/>
                </a:solidFill>
              </a:rPr>
              <a:t>, Riccardo </a:t>
            </a:r>
            <a:r>
              <a:rPr lang="en-GB" sz="1400" i="1" dirty="0" err="1">
                <a:solidFill>
                  <a:srgbClr val="666666"/>
                </a:solidFill>
              </a:rPr>
              <a:t>Cella</a:t>
            </a:r>
            <a:r>
              <a:rPr lang="en-GB" sz="1400" i="1" dirty="0">
                <a:solidFill>
                  <a:srgbClr val="666666"/>
                </a:solidFill>
              </a:rPr>
              <a:t>, Anna </a:t>
            </a:r>
            <a:r>
              <a:rPr lang="en-GB" sz="1400" i="1" dirty="0" err="1">
                <a:solidFill>
                  <a:srgbClr val="666666"/>
                </a:solidFill>
              </a:rPr>
              <a:t>Bellavitis</a:t>
            </a:r>
            <a:r>
              <a:rPr lang="en-GB" sz="1400" i="1" dirty="0">
                <a:solidFill>
                  <a:srgbClr val="666666"/>
                </a:solidFill>
              </a:rPr>
              <a:t>, Valentina Sapienza et al.</a:t>
            </a:r>
            <a:endParaRPr sz="1400" i="1" dirty="0">
              <a:solidFill>
                <a:srgbClr val="666666"/>
              </a:solidFill>
            </a:endParaRP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335428" y="1084210"/>
            <a:ext cx="4260300" cy="12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dirty="0">
                <a:solidFill>
                  <a:schemeClr val="dk1"/>
                </a:solidFill>
              </a:rPr>
              <a:t>Payments from/to master highlight an interesting 3-modal distribution:</a:t>
            </a:r>
            <a:endParaRPr sz="1600" b="0" dirty="0">
              <a:solidFill>
                <a:schemeClr val="dk1"/>
              </a:solidFill>
            </a:endParaRPr>
          </a:p>
          <a:p>
            <a:pPr marL="457200" lvl="0" indent="-317500">
              <a:spcBef>
                <a:spcPts val="1600"/>
              </a:spcBef>
              <a:spcAft>
                <a:spcPts val="0"/>
              </a:spcAft>
              <a:buClr>
                <a:srgbClr val="1155CC"/>
              </a:buClr>
              <a:buSzPts val="1400"/>
              <a:buChar char="●"/>
            </a:pPr>
            <a:r>
              <a:rPr lang="en-GB" sz="1600" b="0" dirty="0">
                <a:solidFill>
                  <a:srgbClr val="1155CC"/>
                </a:solidFill>
              </a:rPr>
              <a:t>Many apprentices receive a payment</a:t>
            </a:r>
            <a:endParaRPr sz="1600" b="0" dirty="0">
              <a:solidFill>
                <a:srgbClr val="1155CC"/>
              </a:solidFill>
            </a:endParaRP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Char char="●"/>
            </a:pPr>
            <a:r>
              <a:rPr lang="en-GB" sz="1600" b="0" dirty="0">
                <a:solidFill>
                  <a:srgbClr val="990000"/>
                </a:solidFill>
              </a:rPr>
              <a:t>Many do not</a:t>
            </a:r>
            <a:endParaRPr sz="1600" b="0" dirty="0">
              <a:solidFill>
                <a:srgbClr val="990000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Char char="●"/>
            </a:pPr>
            <a:r>
              <a:rPr lang="en-GB" sz="1600" b="0" dirty="0">
                <a:solidFill>
                  <a:srgbClr val="38761D"/>
                </a:solidFill>
              </a:rPr>
              <a:t>Some pay their master in turn</a:t>
            </a:r>
            <a:endParaRPr sz="1600" b="0" dirty="0">
              <a:solidFill>
                <a:srgbClr val="38761D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 b="0" dirty="0">
                <a:solidFill>
                  <a:schemeClr val="dk1"/>
                </a:solidFill>
              </a:rPr>
              <a:t>Question: what is happening? How is the apprenticeship used in practice?</a:t>
            </a:r>
            <a:endParaRPr sz="1600" b="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800"/>
              </a:spcBef>
              <a:spcAft>
                <a:spcPts val="1600"/>
              </a:spcAft>
              <a:buNone/>
            </a:pPr>
            <a:r>
              <a:rPr lang="en-GB" sz="1600" b="0" dirty="0">
                <a:solidFill>
                  <a:schemeClr val="dk1"/>
                </a:solidFill>
              </a:rPr>
              <a:t>Hypothesis: double-track system. You can pay to get more training, or you can be paid and act as cheap workforce. NB reality probably blurred!</a:t>
            </a:r>
            <a:endParaRPr sz="1600" b="0" dirty="0">
              <a:solidFill>
                <a:schemeClr val="dk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046DFF-0387-0840-99A1-92F0C0A07940}"/>
              </a:ext>
            </a:extLst>
          </p:cNvPr>
          <p:cNvGrpSpPr/>
          <p:nvPr/>
        </p:nvGrpSpPr>
        <p:grpSpPr>
          <a:xfrm>
            <a:off x="4283978" y="915566"/>
            <a:ext cx="4824526" cy="3413224"/>
            <a:chOff x="4319475" y="1154064"/>
            <a:chExt cx="4824526" cy="3413224"/>
          </a:xfrm>
        </p:grpSpPr>
        <p:pic>
          <p:nvPicPr>
            <p:cNvPr id="224" name="Shape 2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319475" y="1154064"/>
              <a:ext cx="4824526" cy="3413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6" name="Shape 226"/>
            <p:cNvSpPr/>
            <p:nvPr/>
          </p:nvSpPr>
          <p:spPr>
            <a:xfrm>
              <a:off x="4942975" y="1524000"/>
              <a:ext cx="1776600" cy="28656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1155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6948225" y="3812100"/>
              <a:ext cx="2105700" cy="3588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3876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6767813" y="1524000"/>
              <a:ext cx="132300" cy="28656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930C01-A3A0-CD4E-8611-6DCEECA28E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674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study 2: Apprenticeship in early modern Venice</a:t>
            </a:r>
            <a:endParaRPr/>
          </a:p>
        </p:txBody>
      </p:sp>
      <p:sp>
        <p:nvSpPr>
          <p:cNvPr id="234" name="Shape 234"/>
          <p:cNvSpPr txBox="1"/>
          <p:nvPr/>
        </p:nvSpPr>
        <p:spPr>
          <a:xfrm>
            <a:off x="525308" y="4341688"/>
            <a:ext cx="82215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1" dirty="0">
                <a:solidFill>
                  <a:srgbClr val="666666"/>
                </a:solidFill>
              </a:rPr>
              <a:t>In collaboration with Maud </a:t>
            </a:r>
            <a:r>
              <a:rPr lang="en-GB" sz="1400" i="1" dirty="0" err="1">
                <a:solidFill>
                  <a:srgbClr val="666666"/>
                </a:solidFill>
              </a:rPr>
              <a:t>Ehrmann</a:t>
            </a:r>
            <a:r>
              <a:rPr lang="en-GB" sz="1400" i="1" dirty="0">
                <a:solidFill>
                  <a:srgbClr val="666666"/>
                </a:solidFill>
              </a:rPr>
              <a:t>, Riccardo </a:t>
            </a:r>
            <a:r>
              <a:rPr lang="en-GB" sz="1400" i="1" dirty="0" err="1">
                <a:solidFill>
                  <a:srgbClr val="666666"/>
                </a:solidFill>
              </a:rPr>
              <a:t>Cella</a:t>
            </a:r>
            <a:r>
              <a:rPr lang="en-GB" sz="1400" i="1" dirty="0">
                <a:solidFill>
                  <a:srgbClr val="666666"/>
                </a:solidFill>
              </a:rPr>
              <a:t>, Anna </a:t>
            </a:r>
            <a:r>
              <a:rPr lang="en-GB" sz="1400" i="1" dirty="0" err="1">
                <a:solidFill>
                  <a:srgbClr val="666666"/>
                </a:solidFill>
              </a:rPr>
              <a:t>Bellavitis</a:t>
            </a:r>
            <a:r>
              <a:rPr lang="en-GB" sz="1400" i="1" dirty="0">
                <a:solidFill>
                  <a:srgbClr val="666666"/>
                </a:solidFill>
              </a:rPr>
              <a:t>, Valentina Sapienza et al.</a:t>
            </a:r>
            <a:endParaRPr sz="1400" i="1" dirty="0">
              <a:solidFill>
                <a:srgbClr val="666666"/>
              </a:solidFill>
            </a:endParaRP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311700" y="962043"/>
            <a:ext cx="4069800" cy="15200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dirty="0">
                <a:solidFill>
                  <a:schemeClr val="dk1"/>
                </a:solidFill>
              </a:rPr>
              <a:t>OLS regression points to:</a:t>
            </a:r>
            <a:endParaRPr sz="1600" b="0" dirty="0">
              <a:solidFill>
                <a:schemeClr val="dk1"/>
              </a:solidFill>
            </a:endParaRPr>
          </a:p>
          <a:p>
            <a:pPr marL="457200" lvl="0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GB" sz="1600" b="0" dirty="0">
                <a:solidFill>
                  <a:schemeClr val="dk1"/>
                </a:solidFill>
              </a:rPr>
              <a:t>Shorter contracts entailed a higher payment to the apprentice.</a:t>
            </a:r>
            <a:endParaRPr sz="1600" b="0" dirty="0">
              <a:solidFill>
                <a:schemeClr val="dk1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GB" sz="1600" b="0" dirty="0">
                <a:solidFill>
                  <a:schemeClr val="dk1"/>
                </a:solidFill>
              </a:rPr>
              <a:t>Older apprentices were paid more.</a:t>
            </a:r>
            <a:endParaRPr sz="1600" b="0" dirty="0">
              <a:solidFill>
                <a:schemeClr val="dk1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GB" sz="1600" b="0" dirty="0">
                <a:solidFill>
                  <a:schemeClr val="dk1"/>
                </a:solidFill>
              </a:rPr>
              <a:t>Incremental and regular payments were higher than a single payment at the end of a contract.</a:t>
            </a:r>
            <a:endParaRPr sz="1600" b="0" dirty="0">
              <a:solidFill>
                <a:schemeClr val="dk1"/>
              </a:solidFill>
            </a:endParaRPr>
          </a:p>
          <a:p>
            <a:pPr indent="-317500">
              <a:buClr>
                <a:schemeClr val="dk1"/>
              </a:buClr>
              <a:buSzPts val="1400"/>
              <a:buAutoNum type="arabicPeriod"/>
            </a:pPr>
            <a:r>
              <a:rPr lang="en-GB" sz="1600" b="0" dirty="0">
                <a:solidFill>
                  <a:schemeClr val="dk1"/>
                </a:solidFill>
              </a:rPr>
              <a:t>Venetians were paid </a:t>
            </a:r>
            <a:r>
              <a:rPr lang="en-GB" sz="1600" b="0">
                <a:solidFill>
                  <a:schemeClr val="dk1"/>
                </a:solidFill>
              </a:rPr>
              <a:t>less </a:t>
            </a:r>
            <a:r>
              <a:rPr lang="en-GB" sz="1600" b="0" dirty="0">
                <a:solidFill>
                  <a:schemeClr val="dk1"/>
                </a:solidFill>
              </a:rPr>
              <a:t>than foreigners</a:t>
            </a:r>
            <a:r>
              <a:rPr lang="en-GB" sz="1600" b="0">
                <a:solidFill>
                  <a:schemeClr val="dk1"/>
                </a:solidFill>
              </a:rPr>
              <a:t>, and less frequently</a:t>
            </a:r>
            <a:r>
              <a:rPr lang="en-GB" sz="1600" b="0" dirty="0">
                <a:solidFill>
                  <a:schemeClr val="dk1"/>
                </a:solidFill>
              </a:rPr>
              <a:t>.</a:t>
            </a:r>
            <a:endParaRPr lang="en-GB" sz="1600" b="0">
              <a:solidFill>
                <a:schemeClr val="dk1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600" b="0" i="1" dirty="0">
                <a:solidFill>
                  <a:schemeClr val="dk1"/>
                </a:solidFill>
              </a:rPr>
              <a:t>Outcome: support for the presence of working contracts “masked” as apprenticeships.</a:t>
            </a:r>
            <a:endParaRPr sz="1600" b="0" i="1" dirty="0">
              <a:solidFill>
                <a:schemeClr val="dk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E145FF0-0693-B64E-A9F3-D97E86317E7E}"/>
              </a:ext>
            </a:extLst>
          </p:cNvPr>
          <p:cNvGrpSpPr/>
          <p:nvPr/>
        </p:nvGrpSpPr>
        <p:grpSpPr>
          <a:xfrm>
            <a:off x="4211970" y="915566"/>
            <a:ext cx="4824526" cy="3413224"/>
            <a:chOff x="4319475" y="1154064"/>
            <a:chExt cx="4824526" cy="3413224"/>
          </a:xfrm>
        </p:grpSpPr>
        <p:pic>
          <p:nvPicPr>
            <p:cNvPr id="235" name="Shape 2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319475" y="1154064"/>
              <a:ext cx="4824526" cy="3413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7" name="Shape 237"/>
            <p:cNvSpPr/>
            <p:nvPr/>
          </p:nvSpPr>
          <p:spPr>
            <a:xfrm>
              <a:off x="4942975" y="1524000"/>
              <a:ext cx="1776600" cy="28656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1155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6948225" y="3812100"/>
              <a:ext cx="2105700" cy="3588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3876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6767813" y="1524000"/>
              <a:ext cx="132300" cy="28656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7BAF76-24FC-334F-9C5F-9880E719AC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954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study 2: applying the framework</a:t>
            </a:r>
            <a:endParaRPr/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3825" y="1041407"/>
            <a:ext cx="4960175" cy="3776001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311700" y="1388360"/>
            <a:ext cx="4089900" cy="12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GB" sz="1450" b="0" i="1" dirty="0">
                <a:solidFill>
                  <a:schemeClr val="dk1"/>
                </a:solidFill>
              </a:rPr>
              <a:t>Primary sources</a:t>
            </a:r>
            <a:r>
              <a:rPr lang="en-GB" sz="1450" b="0" dirty="0">
                <a:solidFill>
                  <a:schemeClr val="dk1"/>
                </a:solidFill>
              </a:rPr>
              <a:t>: a single one, publicly registered contracts of apprenticeship.</a:t>
            </a:r>
            <a:endParaRPr sz="1450" b="0" dirty="0">
              <a:solidFill>
                <a:schemeClr val="dk1"/>
              </a:solidFill>
            </a:endParaRP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GB" sz="1450" b="0" i="1" dirty="0">
                <a:solidFill>
                  <a:schemeClr val="dk1"/>
                </a:solidFill>
              </a:rPr>
              <a:t>Annotated </a:t>
            </a:r>
            <a:r>
              <a:rPr lang="en-GB" sz="1450" b="0" i="1" dirty="0">
                <a:solidFill>
                  <a:srgbClr val="FF0000"/>
                </a:solidFill>
              </a:rPr>
              <a:t>evidence</a:t>
            </a:r>
            <a:r>
              <a:rPr lang="en-GB" sz="1450" b="0" dirty="0">
                <a:solidFill>
                  <a:schemeClr val="dk1"/>
                </a:solidFill>
              </a:rPr>
              <a:t>: filter formulary and construct a database.</a:t>
            </a:r>
            <a:endParaRPr sz="1450" b="0" dirty="0">
              <a:solidFill>
                <a:schemeClr val="dk1"/>
              </a:solidFill>
            </a:endParaRP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GB" sz="1450" b="0" i="1" dirty="0">
                <a:solidFill>
                  <a:schemeClr val="dk1"/>
                </a:solidFill>
              </a:rPr>
              <a:t>Quantitative </a:t>
            </a:r>
            <a:r>
              <a:rPr lang="en-GB" sz="1450" b="0" i="1" strike="sngStrike" dirty="0">
                <a:solidFill>
                  <a:srgbClr val="FF0000"/>
                </a:solidFill>
              </a:rPr>
              <a:t>distributional </a:t>
            </a:r>
            <a:r>
              <a:rPr lang="en-GB" sz="1450" b="0" i="1" dirty="0">
                <a:solidFill>
                  <a:schemeClr val="dk1"/>
                </a:solidFill>
              </a:rPr>
              <a:t>evidence</a:t>
            </a:r>
            <a:r>
              <a:rPr lang="en-GB" sz="1450" b="0" dirty="0">
                <a:solidFill>
                  <a:schemeClr val="dk1"/>
                </a:solidFill>
              </a:rPr>
              <a:t>: numerical or categorical data.</a:t>
            </a:r>
            <a:endParaRPr sz="1450" b="0" dirty="0">
              <a:solidFill>
                <a:schemeClr val="dk1"/>
              </a:solidFill>
            </a:endParaRP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GB" sz="1450" b="0" i="1" dirty="0">
                <a:solidFill>
                  <a:schemeClr val="dk1"/>
                </a:solidFill>
              </a:rPr>
              <a:t>Hypotheses</a:t>
            </a:r>
            <a:r>
              <a:rPr lang="en-GB" sz="1450" b="0" dirty="0">
                <a:solidFill>
                  <a:schemeClr val="dk1"/>
                </a:solidFill>
              </a:rPr>
              <a:t>: coming from examples, </a:t>
            </a:r>
            <a:r>
              <a:rPr lang="en-GB" sz="1450" b="0" dirty="0">
                <a:solidFill>
                  <a:srgbClr val="FF0000"/>
                </a:solidFill>
              </a:rPr>
              <a:t>comparisons and previous literature</a:t>
            </a:r>
            <a:r>
              <a:rPr lang="en-GB" sz="1450" b="0" dirty="0">
                <a:solidFill>
                  <a:schemeClr val="dk1"/>
                </a:solidFill>
              </a:rPr>
              <a:t>.</a:t>
            </a:r>
            <a:endParaRPr sz="1450" b="0" dirty="0">
              <a:solidFill>
                <a:schemeClr val="dk1"/>
              </a:solidFill>
            </a:endParaRPr>
          </a:p>
          <a:p>
            <a:pPr indent="-317500">
              <a:buClr>
                <a:schemeClr val="dk1"/>
              </a:buClr>
              <a:buSzPts val="1400"/>
              <a:buAutoNum type="arabicPeriod"/>
            </a:pPr>
            <a:r>
              <a:rPr lang="en-GB" sz="1450" b="0" i="1" dirty="0">
                <a:solidFill>
                  <a:schemeClr val="dk1"/>
                </a:solidFill>
              </a:rPr>
              <a:t>Relation model - historical </a:t>
            </a:r>
            <a:r>
              <a:rPr lang="en-GB" sz="1450" b="0" i="1" strike="sngStrike" dirty="0">
                <a:solidFill>
                  <a:srgbClr val="FF0000"/>
                </a:solidFill>
              </a:rPr>
              <a:t>linguistic </a:t>
            </a:r>
            <a:r>
              <a:rPr lang="en-GB" sz="1450" b="0" i="1" dirty="0">
                <a:solidFill>
                  <a:schemeClr val="dk1"/>
                </a:solidFill>
              </a:rPr>
              <a:t>reality</a:t>
            </a:r>
            <a:r>
              <a:rPr lang="en-GB" sz="1450" b="0" dirty="0">
                <a:solidFill>
                  <a:schemeClr val="dk1"/>
                </a:solidFill>
              </a:rPr>
              <a:t>: the double-track</a:t>
            </a:r>
            <a:r>
              <a:rPr lang="en-GB" sz="1450" b="0">
                <a:solidFill>
                  <a:schemeClr val="dk1"/>
                </a:solidFill>
              </a:rPr>
              <a:t> is plausible</a:t>
            </a:r>
            <a:r>
              <a:rPr lang="en-GB" sz="1450" b="0" dirty="0">
                <a:solidFill>
                  <a:schemeClr val="dk1"/>
                </a:solidFill>
              </a:rPr>
              <a:t>.</a:t>
            </a:r>
            <a:endParaRPr lang="en-GB" sz="1450" b="0">
              <a:solidFill>
                <a:schemeClr val="dk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46BA50-90B9-BD4F-900E-F3E90106D3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256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311700" y="1543350"/>
            <a:ext cx="8238660" cy="21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b="0" dirty="0"/>
              <a:t>Quantification usually applicable only to few sources, while many other remain relevant (laws, guild rules and practices, jurisprudence, etc.).</a:t>
            </a:r>
            <a:endParaRPr b="0" dirty="0"/>
          </a:p>
          <a:p>
            <a:pPr>
              <a:buAutoNum type="arabicPeriod"/>
            </a:pPr>
            <a:r>
              <a:rPr lang="en-GB" b="0" dirty="0"/>
              <a:t>Modelling results need to be interpreted in context. </a:t>
            </a:r>
            <a:r>
              <a:rPr lang="en-GB" b="0"/>
              <a:t>They especially help to bound </a:t>
            </a:r>
            <a:r>
              <a:rPr lang="en-GB" b="0" dirty="0"/>
              <a:t>the </a:t>
            </a:r>
            <a:r>
              <a:rPr lang="en-GB" b="0"/>
              <a:t>space of reasonable hypotheses under consideration</a:t>
            </a:r>
            <a:r>
              <a:rPr lang="en-GB" b="0" dirty="0"/>
              <a:t>. </a:t>
            </a:r>
            <a:endParaRPr lang="en-GB" b="0"/>
          </a:p>
        </p:txBody>
      </p:sp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study 2: lessons learnt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A25B31-D87A-5A4D-915A-6A346E5956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828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Attempts at some answers</a:t>
            </a:r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311700" y="102293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84200"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en-US" dirty="0">
              <a:solidFill>
                <a:schemeClr val="dk1"/>
              </a:solidFill>
              <a:cs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Conclusions:</a:t>
            </a:r>
            <a:endParaRPr b="0" dirty="0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-GB" b="0" dirty="0"/>
              <a:t>The scope of primary evidence is broader in history than linguistics</a:t>
            </a:r>
            <a:endParaRPr b="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b="0" dirty="0"/>
              <a:t>The scope for a purely quantitative approach is more limited in history than linguistics </a:t>
            </a:r>
            <a:endParaRPr sz="1600" b="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lang="en-GB" sz="1600" dirty="0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-GB" sz="2400" b="0" dirty="0"/>
              <a:t>Map the use of quantitative methods in historical disciplines, towards a more general framework for historical disciplines</a:t>
            </a:r>
            <a:endParaRPr lang="en-GB" sz="2400" b="0" dirty="0">
              <a:cs typeface="Arial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sz="1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8FEB3D-2071-9A49-91B3-F00429B395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67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>
                <a:solidFill>
                  <a:schemeClr val="accent1"/>
                </a:solidFill>
              </a:rPr>
              <a:t>Thanks!</a:t>
            </a:r>
            <a:endParaRPr sz="4800" dirty="0">
              <a:solidFill>
                <a:schemeClr val="accent1"/>
              </a:solidFill>
            </a:endParaRPr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-GB" u="sng" dirty="0" err="1">
                <a:solidFill>
                  <a:schemeClr val="hlink"/>
                </a:solidFill>
                <a:hlinkClick r:id="rId3"/>
              </a:rPr>
              <a:t>bmcgillivray@turing.ac.uk</a:t>
            </a:r>
            <a:endParaRPr dirty="0"/>
          </a:p>
          <a:p>
            <a:pPr marL="0" lvl="0" indent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-GB" u="sng" dirty="0">
                <a:solidFill>
                  <a:schemeClr val="hlink"/>
                </a:solidFill>
                <a:hlinkClick r:id="rId4"/>
              </a:rPr>
              <a:t>gcolavizza@turing.ac.uk</a:t>
            </a:r>
            <a:endParaRPr dirty="0"/>
          </a:p>
          <a:p>
            <a:pPr marL="0" lvl="0" indent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u="sng" dirty="0">
                <a:solidFill>
                  <a:schemeClr val="hlink"/>
                </a:solidFill>
                <a:hlinkClick r:id="rId5"/>
              </a:rPr>
              <a:t>tobias.blanke@kcl.ac.uk</a:t>
            </a:r>
            <a:r>
              <a:rPr lang="en-GB" dirty="0"/>
              <a:t> 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EFCA22-5891-E84F-93E2-D1D56A855F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634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432000" y="1075147"/>
            <a:ext cx="8280000" cy="34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8172000" y="4718598"/>
            <a:ext cx="540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432000" y="427399"/>
            <a:ext cx="82800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Quantitative historical linguistics</a:t>
            </a:r>
            <a:endParaRPr sz="1100"/>
          </a:p>
        </p:txBody>
      </p:sp>
      <p:sp>
        <p:nvSpPr>
          <p:cNvPr id="280" name="Shape 280"/>
          <p:cNvSpPr txBox="1"/>
          <p:nvPr/>
        </p:nvSpPr>
        <p:spPr>
          <a:xfrm>
            <a:off x="1344706" y="1485900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Shape 2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542" y="1226615"/>
            <a:ext cx="4347483" cy="3226210"/>
          </a:xfrm>
          <a:prstGeom prst="rect">
            <a:avLst/>
          </a:prstGeom>
          <a:noFill/>
          <a:ln w="38100" cap="sq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282" name="Shape 282"/>
          <p:cNvSpPr/>
          <p:nvPr/>
        </p:nvSpPr>
        <p:spPr>
          <a:xfrm>
            <a:off x="5971226" y="4369126"/>
            <a:ext cx="2740774" cy="244538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0160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Jenset &amp; McGillivray (2017: 23 ff.)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Shape 2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45775" y="1317425"/>
            <a:ext cx="4347476" cy="17023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98E7CE-803C-3744-B18F-2886A75AF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COMHUM 2018</a:t>
            </a:r>
          </a:p>
        </p:txBody>
      </p:sp>
    </p:spTree>
    <p:extLst>
      <p:ext uri="{BB962C8B-B14F-4D97-AF65-F5344CB8AC3E}">
        <p14:creationId xmlns:p14="http://schemas.microsoft.com/office/powerpoint/2010/main" val="228997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432000" y="1075147"/>
            <a:ext cx="8280000" cy="3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Shape 291"/>
          <p:cNvSpPr txBox="1">
            <a:spLocks noGrp="1"/>
          </p:cNvSpPr>
          <p:nvPr>
            <p:ph type="sldNum" idx="12"/>
          </p:nvPr>
        </p:nvSpPr>
        <p:spPr>
          <a:xfrm>
            <a:off x="8172000" y="4718598"/>
            <a:ext cx="540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432000" y="427399"/>
            <a:ext cx="82800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Quantitative historical linguistics: principles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Shape 293"/>
          <p:cNvSpPr txBox="1"/>
          <p:nvPr/>
        </p:nvSpPr>
        <p:spPr>
          <a:xfrm>
            <a:off x="1344706" y="1485900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" name="Shape 294"/>
          <p:cNvGrpSpPr/>
          <p:nvPr/>
        </p:nvGrpSpPr>
        <p:grpSpPr>
          <a:xfrm>
            <a:off x="628650" y="825029"/>
            <a:ext cx="7886700" cy="3850787"/>
            <a:chOff x="0" y="93948"/>
            <a:chExt cx="10515600" cy="2397601"/>
          </a:xfrm>
        </p:grpSpPr>
        <p:sp>
          <p:nvSpPr>
            <p:cNvPr id="295" name="Shape 295"/>
            <p:cNvSpPr/>
            <p:nvPr/>
          </p:nvSpPr>
          <p:spPr>
            <a:xfrm>
              <a:off x="0" y="93948"/>
              <a:ext cx="10515600" cy="2340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Shape 296"/>
            <p:cNvSpPr txBox="1"/>
            <p:nvPr/>
          </p:nvSpPr>
          <p:spPr>
            <a:xfrm>
              <a:off x="11423" y="105371"/>
              <a:ext cx="10492800" cy="21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latin typeface="Arial"/>
                  <a:ea typeface="Arial"/>
                  <a:cs typeface="Arial"/>
                  <a:sym typeface="Arial"/>
                </a:rPr>
                <a:t>Principle 1: Consensus</a:t>
              </a:r>
              <a:endParaRPr sz="12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0" y="327948"/>
              <a:ext cx="10515600" cy="16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Shape 298"/>
            <p:cNvSpPr txBox="1"/>
            <p:nvPr/>
          </p:nvSpPr>
          <p:spPr>
            <a:xfrm>
              <a:off x="0" y="327943"/>
              <a:ext cx="10515600" cy="23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0400" tIns="9525" rIns="53325" bIns="9525" anchor="t" anchorCtr="0">
              <a:noAutofit/>
            </a:bodyPr>
            <a:lstStyle/>
            <a:p>
              <a:pPr marL="38100" marR="0" lvl="1" indent="-635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Char char="•"/>
              </a:pPr>
              <a:r>
                <a:rPr lang="en-GB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To achieve the aim of quantitative historical linguistics research, it is necessary to reach consensus among those scholars who accept the premises of quantitative historical linguistics.</a:t>
              </a: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0" y="603053"/>
              <a:ext cx="10515600" cy="1245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Shape 300"/>
            <p:cNvSpPr txBox="1"/>
            <p:nvPr/>
          </p:nvSpPr>
          <p:spPr>
            <a:xfrm>
              <a:off x="11433" y="626335"/>
              <a:ext cx="10492800" cy="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latin typeface="Arial"/>
                  <a:ea typeface="Arial"/>
                  <a:cs typeface="Arial"/>
                  <a:sym typeface="Arial"/>
                </a:rPr>
                <a:t>Principle 2: Conclusions</a:t>
              </a:r>
              <a:endParaRPr sz="12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0" y="727549"/>
              <a:ext cx="10515600" cy="16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Shape 302"/>
            <p:cNvSpPr txBox="1"/>
            <p:nvPr/>
          </p:nvSpPr>
          <p:spPr>
            <a:xfrm>
              <a:off x="0" y="727549"/>
              <a:ext cx="10515600" cy="16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0400" tIns="9525" rIns="53325" bIns="9525" anchor="t" anchorCtr="0">
              <a:noAutofit/>
            </a:bodyPr>
            <a:lstStyle/>
            <a:p>
              <a:pPr marL="38100" marR="0" lvl="1" indent="-698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GB" sz="1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All conclusions in quantitative historical linguistics must follow logically from shared assumptions and evidence available to the historical linguistics community.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Shape 303"/>
            <p:cNvSpPr/>
            <p:nvPr/>
          </p:nvSpPr>
          <p:spPr>
            <a:xfrm>
              <a:off x="0" y="974916"/>
              <a:ext cx="10515600" cy="1521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Shape 304"/>
            <p:cNvSpPr txBox="1"/>
            <p:nvPr/>
          </p:nvSpPr>
          <p:spPr>
            <a:xfrm>
              <a:off x="11433" y="991230"/>
              <a:ext cx="10492800" cy="12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latin typeface="Arial"/>
                  <a:ea typeface="Arial"/>
                  <a:cs typeface="Arial"/>
                  <a:sym typeface="Arial"/>
                </a:rPr>
                <a:t>Principle 3: Almost any claim is possible</a:t>
              </a:r>
              <a:endParaRPr sz="12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0" y="1127149"/>
              <a:ext cx="10515600" cy="16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Shape 306"/>
            <p:cNvSpPr txBox="1"/>
            <p:nvPr/>
          </p:nvSpPr>
          <p:spPr>
            <a:xfrm>
              <a:off x="0" y="1127149"/>
              <a:ext cx="10515600" cy="16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0400" tIns="9525" rIns="53325" bIns="9525" anchor="t" anchorCtr="0">
              <a:noAutofit/>
            </a:bodyPr>
            <a:lstStyle/>
            <a:p>
              <a:pPr marL="38100" marR="0" lvl="1" indent="-698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GB" sz="1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Every claim has a non-zero probability of being true, unless it is logically or physically impossible.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0" y="1292749"/>
              <a:ext cx="10515600" cy="2340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Shape 308"/>
            <p:cNvSpPr txBox="1"/>
            <p:nvPr/>
          </p:nvSpPr>
          <p:spPr>
            <a:xfrm>
              <a:off x="11423" y="1304172"/>
              <a:ext cx="10492800" cy="21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latin typeface="Arial"/>
                  <a:ea typeface="Arial"/>
                  <a:cs typeface="Arial"/>
                  <a:sym typeface="Arial"/>
                </a:rPr>
                <a:t>Principle 4: Some claims are stronger than others</a:t>
              </a:r>
              <a:endParaRPr sz="12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0" y="1526749"/>
              <a:ext cx="10515600" cy="16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Shape 310"/>
            <p:cNvSpPr txBox="1"/>
            <p:nvPr/>
          </p:nvSpPr>
          <p:spPr>
            <a:xfrm>
              <a:off x="0" y="1526749"/>
              <a:ext cx="10515600" cy="16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0400" tIns="9525" rIns="53325" bIns="9525" anchor="t" anchorCtr="0">
              <a:noAutofit/>
            </a:bodyPr>
            <a:lstStyle/>
            <a:p>
              <a:pPr marL="38100" marR="0" lvl="1" indent="-698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GB" sz="1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There is a hierarchy of claims from weakest to strongest.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0" y="1692349"/>
              <a:ext cx="10515600" cy="2340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Shape 312"/>
            <p:cNvSpPr txBox="1"/>
            <p:nvPr/>
          </p:nvSpPr>
          <p:spPr>
            <a:xfrm>
              <a:off x="11423" y="1703772"/>
              <a:ext cx="10492800" cy="21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latin typeface="Arial"/>
                  <a:ea typeface="Arial"/>
                  <a:cs typeface="Arial"/>
                  <a:sym typeface="Arial"/>
                </a:rPr>
                <a:t>Principle 5: Strong claims require strong evidence</a:t>
              </a:r>
              <a:endParaRPr sz="12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0" y="1926349"/>
              <a:ext cx="10515600" cy="16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Shape 314"/>
            <p:cNvSpPr txBox="1"/>
            <p:nvPr/>
          </p:nvSpPr>
          <p:spPr>
            <a:xfrm>
              <a:off x="0" y="1926349"/>
              <a:ext cx="10515600" cy="16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0400" tIns="9525" rIns="53325" bIns="9525" anchor="t" anchorCtr="0">
              <a:noAutofit/>
            </a:bodyPr>
            <a:lstStyle/>
            <a:p>
              <a:pPr marL="38100" marR="0" lvl="1" indent="-698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GB" sz="1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strength of any claim is always proportional to the strength of evidence supporting it.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0" y="2091949"/>
              <a:ext cx="10515600" cy="2340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Shape 316"/>
            <p:cNvSpPr txBox="1"/>
            <p:nvPr/>
          </p:nvSpPr>
          <p:spPr>
            <a:xfrm>
              <a:off x="11423" y="2103372"/>
              <a:ext cx="10492800" cy="21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latin typeface="Arial"/>
                  <a:ea typeface="Arial"/>
                  <a:cs typeface="Arial"/>
                  <a:sym typeface="Arial"/>
                </a:rPr>
                <a:t>Principle 6: Possibly does not entail probably</a:t>
              </a:r>
              <a:endParaRPr sz="12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0" y="2325949"/>
              <a:ext cx="10515600" cy="16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Shape 318"/>
            <p:cNvSpPr txBox="1"/>
            <p:nvPr/>
          </p:nvSpPr>
          <p:spPr>
            <a:xfrm>
              <a:off x="0" y="2325949"/>
              <a:ext cx="10515600" cy="16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0400" tIns="9525" rIns="53325" bIns="9525" anchor="t" anchorCtr="0">
              <a:noAutofit/>
            </a:bodyPr>
            <a:lstStyle/>
            <a:p>
              <a:pPr marL="38100" marR="0" lvl="1" indent="-698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GB" sz="1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inference from ‘possibly’ to ‘probably’ is not logically valid.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9" name="Shape 319"/>
          <p:cNvSpPr/>
          <p:nvPr/>
        </p:nvSpPr>
        <p:spPr>
          <a:xfrm>
            <a:off x="6012726" y="4474050"/>
            <a:ext cx="2559900" cy="244500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0160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Jenset &amp; McGillivray (2017: 45 ff.)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6BD2A7-5502-924E-B941-A5A772684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COMHUM 2018</a:t>
            </a:r>
          </a:p>
        </p:txBody>
      </p:sp>
    </p:spTree>
    <p:extLst>
      <p:ext uri="{BB962C8B-B14F-4D97-AF65-F5344CB8AC3E}">
        <p14:creationId xmlns:p14="http://schemas.microsoft.com/office/powerpoint/2010/main" val="4158335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432000" y="1075147"/>
            <a:ext cx="8280000" cy="3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Shape 327"/>
          <p:cNvSpPr txBox="1">
            <a:spLocks noGrp="1"/>
          </p:cNvSpPr>
          <p:nvPr>
            <p:ph type="sldNum" idx="12"/>
          </p:nvPr>
        </p:nvSpPr>
        <p:spPr>
          <a:xfrm>
            <a:off x="8172000" y="4718598"/>
            <a:ext cx="540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432000" y="427399"/>
            <a:ext cx="82800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Quantitative historical linguistics: principles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Shape 329"/>
          <p:cNvSpPr txBox="1"/>
          <p:nvPr/>
        </p:nvSpPr>
        <p:spPr>
          <a:xfrm>
            <a:off x="1344706" y="1485900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0" name="Shape 330"/>
          <p:cNvGrpSpPr/>
          <p:nvPr/>
        </p:nvGrpSpPr>
        <p:grpSpPr>
          <a:xfrm>
            <a:off x="628650" y="1032311"/>
            <a:ext cx="7886700" cy="3529986"/>
            <a:chOff x="0" y="2491549"/>
            <a:chExt cx="10515600" cy="2397600"/>
          </a:xfrm>
        </p:grpSpPr>
        <p:sp>
          <p:nvSpPr>
            <p:cNvPr id="331" name="Shape 331"/>
            <p:cNvSpPr/>
            <p:nvPr/>
          </p:nvSpPr>
          <p:spPr>
            <a:xfrm>
              <a:off x="0" y="2491549"/>
              <a:ext cx="10515600" cy="2340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Shape 332"/>
            <p:cNvSpPr txBox="1"/>
            <p:nvPr/>
          </p:nvSpPr>
          <p:spPr>
            <a:xfrm>
              <a:off x="11423" y="2502972"/>
              <a:ext cx="10492800" cy="21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latin typeface="Arial"/>
                  <a:ea typeface="Arial"/>
                  <a:cs typeface="Arial"/>
                  <a:sym typeface="Arial"/>
                </a:rPr>
                <a:t>Principle 7:The weakest link</a:t>
              </a:r>
              <a:endParaRPr sz="12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Shape 333"/>
            <p:cNvSpPr/>
            <p:nvPr/>
          </p:nvSpPr>
          <p:spPr>
            <a:xfrm>
              <a:off x="0" y="2725549"/>
              <a:ext cx="10515600" cy="16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Shape 334"/>
            <p:cNvSpPr txBox="1"/>
            <p:nvPr/>
          </p:nvSpPr>
          <p:spPr>
            <a:xfrm>
              <a:off x="0" y="2725549"/>
              <a:ext cx="10515600" cy="16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0400" tIns="9525" rIns="53325" bIns="9525" anchor="t" anchorCtr="0">
              <a:noAutofit/>
            </a:bodyPr>
            <a:lstStyle/>
            <a:p>
              <a:pPr marL="38100" marR="0" lvl="1" indent="-698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GB" sz="1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conclusion is only as strong as the weakest premise it builds on.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Shape 335"/>
            <p:cNvSpPr/>
            <p:nvPr/>
          </p:nvSpPr>
          <p:spPr>
            <a:xfrm>
              <a:off x="0" y="2891149"/>
              <a:ext cx="10515600" cy="2340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Shape 336"/>
            <p:cNvSpPr txBox="1"/>
            <p:nvPr/>
          </p:nvSpPr>
          <p:spPr>
            <a:xfrm>
              <a:off x="11423" y="2902572"/>
              <a:ext cx="10492800" cy="21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latin typeface="Arial"/>
                  <a:ea typeface="Arial"/>
                  <a:cs typeface="Arial"/>
                  <a:sym typeface="Arial"/>
                </a:rPr>
                <a:t>Principle 8: Spell out quantities</a:t>
              </a:r>
              <a:endParaRPr sz="12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Shape 337"/>
            <p:cNvSpPr/>
            <p:nvPr/>
          </p:nvSpPr>
          <p:spPr>
            <a:xfrm>
              <a:off x="0" y="3125149"/>
              <a:ext cx="10515600" cy="16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Shape 338"/>
            <p:cNvSpPr txBox="1"/>
            <p:nvPr/>
          </p:nvSpPr>
          <p:spPr>
            <a:xfrm>
              <a:off x="0" y="3125149"/>
              <a:ext cx="10515600" cy="16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0400" tIns="9525" rIns="53325" bIns="9525" anchor="t" anchorCtr="0">
              <a:noAutofit/>
            </a:bodyPr>
            <a:lstStyle/>
            <a:p>
              <a:pPr marL="38100" marR="0" lvl="1" indent="-698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GB" sz="1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Implicitly quantitative claims are still quantitative and require quantitative evidence.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Shape 339"/>
            <p:cNvSpPr/>
            <p:nvPr/>
          </p:nvSpPr>
          <p:spPr>
            <a:xfrm>
              <a:off x="0" y="3290749"/>
              <a:ext cx="10515600" cy="2340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Shape 340"/>
            <p:cNvSpPr txBox="1"/>
            <p:nvPr/>
          </p:nvSpPr>
          <p:spPr>
            <a:xfrm>
              <a:off x="11423" y="3302172"/>
              <a:ext cx="10492800" cy="21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latin typeface="Arial"/>
                  <a:ea typeface="Arial"/>
                  <a:cs typeface="Arial"/>
                  <a:sym typeface="Arial"/>
                </a:rPr>
                <a:t>Principle 9: Trends should be modelled probabilistically</a:t>
              </a:r>
              <a:endParaRPr sz="12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Shape 341"/>
            <p:cNvSpPr/>
            <p:nvPr/>
          </p:nvSpPr>
          <p:spPr>
            <a:xfrm>
              <a:off x="0" y="3524749"/>
              <a:ext cx="10515600" cy="16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Shape 342"/>
            <p:cNvSpPr txBox="1"/>
            <p:nvPr/>
          </p:nvSpPr>
          <p:spPr>
            <a:xfrm>
              <a:off x="0" y="3524749"/>
              <a:ext cx="10515600" cy="16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0400" tIns="9525" rIns="53325" bIns="9525" anchor="t" anchorCtr="0">
              <a:noAutofit/>
            </a:bodyPr>
            <a:lstStyle/>
            <a:p>
              <a:pPr marL="38100" marR="0" lvl="1" indent="-698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GB" sz="1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Quantitative historical linguistics can rely on different types of evidence, but only quantitative evidence can serve as evidence for trends.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Shape 343"/>
            <p:cNvSpPr/>
            <p:nvPr/>
          </p:nvSpPr>
          <p:spPr>
            <a:xfrm>
              <a:off x="0" y="3758759"/>
              <a:ext cx="10515600" cy="1656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Shape 344"/>
            <p:cNvSpPr txBox="1"/>
            <p:nvPr/>
          </p:nvSpPr>
          <p:spPr>
            <a:xfrm>
              <a:off x="11433" y="3747382"/>
              <a:ext cx="10492800" cy="16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latin typeface="Arial"/>
                  <a:ea typeface="Arial"/>
                  <a:cs typeface="Arial"/>
                  <a:sym typeface="Arial"/>
                </a:rPr>
                <a:t>Principle 10: Corpora are the prime source of quantitative evidence</a:t>
              </a:r>
              <a:endParaRPr sz="12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Shape 345"/>
            <p:cNvSpPr/>
            <p:nvPr/>
          </p:nvSpPr>
          <p:spPr>
            <a:xfrm>
              <a:off x="0" y="3924349"/>
              <a:ext cx="10515600" cy="16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Shape 346"/>
            <p:cNvSpPr txBox="1"/>
            <p:nvPr/>
          </p:nvSpPr>
          <p:spPr>
            <a:xfrm>
              <a:off x="0" y="3924349"/>
              <a:ext cx="10515600" cy="16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0400" tIns="9525" rIns="53325" bIns="9525" anchor="t" anchorCtr="0">
              <a:noAutofit/>
            </a:bodyPr>
            <a:lstStyle/>
            <a:p>
              <a:pPr marL="38100" marR="0" lvl="1" indent="-698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GB" sz="1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Corpora are the optimal sources of quantitative evidence in quantitative  historical linguistics.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Shape 347"/>
            <p:cNvSpPr/>
            <p:nvPr/>
          </p:nvSpPr>
          <p:spPr>
            <a:xfrm>
              <a:off x="0" y="4089948"/>
              <a:ext cx="10515600" cy="2340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Shape 348"/>
            <p:cNvSpPr txBox="1"/>
            <p:nvPr/>
          </p:nvSpPr>
          <p:spPr>
            <a:xfrm>
              <a:off x="11423" y="4101371"/>
              <a:ext cx="10492800" cy="21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latin typeface="Arial"/>
                  <a:ea typeface="Arial"/>
                  <a:cs typeface="Arial"/>
                  <a:sym typeface="Arial"/>
                </a:rPr>
                <a:t>Principle 11:The crud factor</a:t>
              </a:r>
              <a:endParaRPr sz="12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Shape 349"/>
            <p:cNvSpPr/>
            <p:nvPr/>
          </p:nvSpPr>
          <p:spPr>
            <a:xfrm>
              <a:off x="0" y="4323948"/>
              <a:ext cx="10515600" cy="16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Shape 350"/>
            <p:cNvSpPr txBox="1"/>
            <p:nvPr/>
          </p:nvSpPr>
          <p:spPr>
            <a:xfrm>
              <a:off x="0" y="4323948"/>
              <a:ext cx="10515600" cy="16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0400" tIns="9525" rIns="53325" bIns="9525" anchor="t" anchorCtr="0">
              <a:noAutofit/>
            </a:bodyPr>
            <a:lstStyle/>
            <a:p>
              <a:pPr marL="38100" marR="0" lvl="1" indent="-698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GB" sz="1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Language is multivariate and should be studied as such.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Shape 351"/>
            <p:cNvSpPr/>
            <p:nvPr/>
          </p:nvSpPr>
          <p:spPr>
            <a:xfrm>
              <a:off x="0" y="4489548"/>
              <a:ext cx="10515600" cy="2340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Shape 352"/>
            <p:cNvSpPr txBox="1"/>
            <p:nvPr/>
          </p:nvSpPr>
          <p:spPr>
            <a:xfrm>
              <a:off x="11423" y="4500971"/>
              <a:ext cx="10492800" cy="21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latin typeface="Arial"/>
                  <a:ea typeface="Arial"/>
                  <a:cs typeface="Arial"/>
                  <a:sym typeface="Arial"/>
                </a:rPr>
                <a:t>Principle 12: Mind your stats</a:t>
              </a:r>
              <a:endParaRPr sz="12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Shape 353"/>
            <p:cNvSpPr/>
            <p:nvPr/>
          </p:nvSpPr>
          <p:spPr>
            <a:xfrm>
              <a:off x="0" y="4723549"/>
              <a:ext cx="10515600" cy="16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Shape 354"/>
            <p:cNvSpPr txBox="1"/>
            <p:nvPr/>
          </p:nvSpPr>
          <p:spPr>
            <a:xfrm>
              <a:off x="0" y="4723549"/>
              <a:ext cx="10515600" cy="16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0400" tIns="9525" rIns="53325" bIns="9525" anchor="t" anchorCtr="0">
              <a:noAutofit/>
            </a:bodyPr>
            <a:lstStyle/>
            <a:p>
              <a:pPr marL="38100" marR="0" lvl="1" indent="-698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GB" sz="1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Quantitative analyses of language data must adhere to best practices in applied statistics.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5" name="Shape 355"/>
          <p:cNvSpPr/>
          <p:nvPr/>
        </p:nvSpPr>
        <p:spPr>
          <a:xfrm>
            <a:off x="6372200" y="4083918"/>
            <a:ext cx="2536450" cy="244500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0160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Jenset &amp; McGillivray (2017: 45 ff.)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BECD0D-EFB8-884E-93CF-7B019B39B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COMHUM 2018</a:t>
            </a:r>
          </a:p>
        </p:txBody>
      </p:sp>
    </p:spTree>
    <p:extLst>
      <p:ext uri="{BB962C8B-B14F-4D97-AF65-F5344CB8AC3E}">
        <p14:creationId xmlns:p14="http://schemas.microsoft.com/office/powerpoint/2010/main" val="3083496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dirty="0"/>
              <a:t>Quantitative research and historical disciplines</a:t>
            </a:r>
            <a:endParaRPr dirty="0"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364756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har char="-"/>
            </a:pPr>
            <a:r>
              <a:rPr lang="en-GB" b="0" dirty="0">
                <a:solidFill>
                  <a:schemeClr val="dk1"/>
                </a:solidFill>
              </a:rPr>
              <a:t>Different scholarly communities, different reactions</a:t>
            </a:r>
          </a:p>
          <a:p>
            <a:pPr lvl="0">
              <a:buChar char="-"/>
            </a:pPr>
            <a:r>
              <a:rPr lang="en-GB" b="0" dirty="0">
                <a:solidFill>
                  <a:schemeClr val="dk1"/>
                </a:solidFill>
              </a:rPr>
              <a:t>Historical disciplines: </a:t>
            </a:r>
          </a:p>
          <a:p>
            <a:pPr lvl="1">
              <a:spcBef>
                <a:spcPts val="0"/>
              </a:spcBef>
              <a:buChar char="-"/>
            </a:pPr>
            <a:r>
              <a:rPr lang="en-GB" dirty="0">
                <a:solidFill>
                  <a:schemeClr val="dk1"/>
                </a:solidFill>
              </a:rPr>
              <a:t>closed corpora</a:t>
            </a:r>
          </a:p>
          <a:p>
            <a:pPr lvl="1">
              <a:spcBef>
                <a:spcPts val="0"/>
              </a:spcBef>
              <a:buChar char="-"/>
            </a:pPr>
            <a:r>
              <a:rPr lang="en-GB" dirty="0">
                <a:solidFill>
                  <a:schemeClr val="dk1"/>
                </a:solidFill>
              </a:rPr>
              <a:t>phenomena that change over time</a:t>
            </a:r>
          </a:p>
          <a:p>
            <a:pPr lvl="1">
              <a:spcBef>
                <a:spcPts val="0"/>
              </a:spcBef>
              <a:buChar char="-"/>
            </a:pPr>
            <a:r>
              <a:rPr lang="en-GB" dirty="0">
                <a:solidFill>
                  <a:schemeClr val="dk1"/>
                </a:solidFill>
              </a:rPr>
              <a:t>combine quantitative and qualitative methods</a:t>
            </a:r>
          </a:p>
          <a:p>
            <a:pPr lvl="0">
              <a:buClr>
                <a:schemeClr val="dk1"/>
              </a:buClr>
              <a:buChar char="-"/>
            </a:pPr>
            <a:endParaRPr lang="en-GB" b="0" dirty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  <a:buChar char="-"/>
            </a:pPr>
            <a:r>
              <a:rPr lang="en-GB" b="0" dirty="0">
                <a:solidFill>
                  <a:schemeClr val="dk1"/>
                </a:solidFill>
              </a:rPr>
              <a:t>We propose a general methodological reflection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7585B0-1153-CF48-8768-272D873E3D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34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The starting point</a:t>
            </a:r>
            <a:endParaRPr dirty="0"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769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0" dirty="0"/>
              <a:t>The first and (so far) only general framework for historical linguistics</a:t>
            </a:r>
            <a:endParaRPr b="0"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0" dirty="0"/>
              <a:t>Inspired by Carrier (2012)</a:t>
            </a:r>
            <a:endParaRPr b="0"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b="0"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7566" y="1117686"/>
            <a:ext cx="2308485" cy="34859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7585B0-1153-CF48-8768-272D873E3D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2E11CA-30CD-2E45-B397-D1B226191969}"/>
              </a:ext>
            </a:extLst>
          </p:cNvPr>
          <p:cNvSpPr txBox="1"/>
          <p:nvPr/>
        </p:nvSpPr>
        <p:spPr>
          <a:xfrm>
            <a:off x="2118049" y="483325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13F2B1-B777-D248-ACDC-4594E5D3A24F}"/>
              </a:ext>
            </a:extLst>
          </p:cNvPr>
          <p:cNvSpPr txBox="1"/>
          <p:nvPr/>
        </p:nvSpPr>
        <p:spPr>
          <a:xfrm>
            <a:off x="1604865" y="48425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734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32000" y="1075147"/>
            <a:ext cx="8280000" cy="34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4300" lvl="0">
              <a:lnSpc>
                <a:spcPct val="115000"/>
              </a:lnSpc>
              <a:buSzPts val="1800"/>
            </a:pPr>
            <a:r>
              <a:rPr lang="en-GB" sz="1800" b="0" dirty="0"/>
              <a:t>Assumptions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 b="0" dirty="0"/>
              <a:t>The linguistic historical reality is lost </a:t>
            </a:r>
            <a:endParaRPr sz="1800" b="0" dirty="0"/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 b="0" dirty="0"/>
              <a:t>aim of quantitative research: models of and claims on such reality, quantitatively driven from evidence and lead to consensus among the scholarly community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endParaRPr sz="1800" b="0" dirty="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dirty="0"/>
              <a:t>Scope </a:t>
            </a:r>
            <a:endParaRPr sz="1800" b="0" dirty="0"/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 b="0" dirty="0"/>
              <a:t>where quantifiable evidence can be gathered from primary sources</a:t>
            </a:r>
            <a:endParaRPr sz="1800" b="0" dirty="0"/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8172000" y="4718598"/>
            <a:ext cx="540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32000" y="427399"/>
            <a:ext cx="82800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Quantitative historical linguistics</a:t>
            </a:r>
            <a:endParaRPr i="0" u="none" strike="noStrike" cap="none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1344706" y="1485900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6228184" y="4285847"/>
            <a:ext cx="2559900" cy="244500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0160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Jenset &amp; McGillivray (2017: 45 ff.)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A44B6A-4461-374B-A524-0F100EEB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9632" y="4748766"/>
            <a:ext cx="5400000" cy="144000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COMHUM 2018</a:t>
            </a:r>
          </a:p>
        </p:txBody>
      </p:sp>
    </p:spTree>
    <p:extLst>
      <p:ext uri="{BB962C8B-B14F-4D97-AF65-F5344CB8AC3E}">
        <p14:creationId xmlns:p14="http://schemas.microsoft.com/office/powerpoint/2010/main" val="1867593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432000" y="1075147"/>
            <a:ext cx="8280000" cy="3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GB" sz="1800" b="0" dirty="0"/>
              <a:t>Claims</a:t>
            </a:r>
          </a:p>
          <a:p>
            <a:pPr marL="457200" lvl="0" indent="-342900">
              <a:lnSpc>
                <a:spcPct val="115000"/>
              </a:lnSpc>
              <a:buSzPts val="1800"/>
              <a:buChar char="-"/>
            </a:pPr>
            <a:r>
              <a:rPr lang="en-GB" sz="1800" b="0" dirty="0"/>
              <a:t>Statements based on evidence</a:t>
            </a:r>
          </a:p>
          <a:p>
            <a:pPr marL="457200" lvl="0" indent="-342900">
              <a:lnSpc>
                <a:spcPct val="115000"/>
              </a:lnSpc>
              <a:buSzPts val="1800"/>
              <a:buChar char="-"/>
            </a:pPr>
            <a:r>
              <a:rPr lang="en-GB" sz="1800" b="0" dirty="0"/>
              <a:t>Possess strength proportional to that of the evidence supporting them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800" b="0" dirty="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dirty="0"/>
              <a:t>Models</a:t>
            </a:r>
            <a:endParaRPr sz="1800" b="0" dirty="0"/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 b="0" dirty="0"/>
              <a:t>Formalized representations of a phenomenon (statistical or symbolic)</a:t>
            </a:r>
            <a:endParaRPr sz="1800" b="0" dirty="0"/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 b="0" dirty="0"/>
              <a:t>Research tools embedding claims or hypotheses</a:t>
            </a:r>
            <a:endParaRPr sz="1800" b="0" dirty="0"/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 b="0" dirty="0"/>
              <a:t>They produce novel claims and hypotheses</a:t>
            </a:r>
            <a:endParaRPr sz="1800" b="0" dirty="0"/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8172000" y="4718598"/>
            <a:ext cx="540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32000" y="427399"/>
            <a:ext cx="82800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b="1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Quantitative </a:t>
            </a:r>
            <a:r>
              <a:rPr lang="en-GB" b="1" i="0" u="none" strike="noStrike" cap="none">
                <a:solidFill>
                  <a:schemeClr val="dk1"/>
                </a:solidFill>
                <a:ea typeface="Arial"/>
                <a:cs typeface="Arial"/>
                <a:sym typeface="Arial"/>
              </a:rPr>
              <a:t>historical linguistics</a:t>
            </a:r>
            <a:endParaRPr b="1" i="0" u="none" strike="noStrike" cap="none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 txBox="1"/>
          <p:nvPr/>
        </p:nvSpPr>
        <p:spPr>
          <a:xfrm>
            <a:off x="1344706" y="1485900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6300192" y="4222654"/>
            <a:ext cx="2559900" cy="244500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0160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Jenset &amp; McGillivray (2017: 45 ff.)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2459EC-53E7-C64D-8B8E-CD3FC1204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7624" y="4718598"/>
            <a:ext cx="1368152" cy="222402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COMHUM 2018</a:t>
            </a:r>
          </a:p>
        </p:txBody>
      </p:sp>
    </p:spTree>
    <p:extLst>
      <p:ext uri="{BB962C8B-B14F-4D97-AF65-F5344CB8AC3E}">
        <p14:creationId xmlns:p14="http://schemas.microsoft.com/office/powerpoint/2010/main" val="3060109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432000" y="1075147"/>
            <a:ext cx="8280000" cy="34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8172000" y="4718598"/>
            <a:ext cx="540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32000" y="427399"/>
            <a:ext cx="82800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Quantitative historical linguistics: research workflow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1344706" y="1485900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7225" y="667961"/>
            <a:ext cx="5357875" cy="407875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/>
          <p:nvPr/>
        </p:nvSpPr>
        <p:spPr>
          <a:xfrm>
            <a:off x="6554700" y="4399725"/>
            <a:ext cx="2376900" cy="244500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0160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Jenset &amp; McGillivray (2017: 45)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E40490-9182-0046-82B4-4467C72A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4485" y="4733000"/>
            <a:ext cx="5400000" cy="144000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COMHUM 2018</a:t>
            </a:r>
          </a:p>
        </p:txBody>
      </p:sp>
    </p:spTree>
    <p:extLst>
      <p:ext uri="{BB962C8B-B14F-4D97-AF65-F5344CB8AC3E}">
        <p14:creationId xmlns:p14="http://schemas.microsoft.com/office/powerpoint/2010/main" val="1331924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Extension to historical disciplines</a:t>
            </a:r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b="0" dirty="0"/>
              <a:t>What happens with historical data and research?</a:t>
            </a:r>
            <a:endParaRPr b="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b="0" dirty="0"/>
              <a:t>What do we need to change?</a:t>
            </a:r>
            <a:endParaRPr b="0"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EAC782-5C69-0B4A-8C6E-3E0B065A76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143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dirty="0"/>
              <a:t>Case study 1 (</a:t>
            </a:r>
            <a:r>
              <a:rPr lang="en-GB" dirty="0" err="1"/>
              <a:t>Blanke</a:t>
            </a:r>
            <a:r>
              <a:rPr lang="en-GB" dirty="0"/>
              <a:t> and Wilson 2017)</a:t>
            </a:r>
            <a:br>
              <a:rPr lang="en-GB" dirty="0"/>
            </a:br>
            <a:br>
              <a:rPr lang="en-GB" dirty="0"/>
            </a:br>
            <a:endParaRPr dirty="0"/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-GB" sz="1400" b="0" dirty="0"/>
              <a:t>UK Government White Papers from 1945 to 2010</a:t>
            </a:r>
            <a:endParaRPr sz="1400" b="0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 b="0" dirty="0"/>
              <a:t>888 documents with 19.3 million words in </a:t>
            </a:r>
            <a:r>
              <a:rPr lang="en-GB" sz="1400" b="0"/>
              <a:t>total</a:t>
            </a:r>
            <a:endParaRPr sz="1400" b="0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 b="0" dirty="0"/>
              <a:t>Mid-level abstraction, between theoretical debates by intellectuals and intellectually-minded politicians and laws, regulations, guidance documents, instructions and so on</a:t>
            </a:r>
            <a:endParaRPr sz="1400" b="0" dirty="0"/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 b="0" dirty="0"/>
              <a:t>In previous work we could automatically detect changes in meaning, but the epochs themselves were not machine-read</a:t>
            </a:r>
            <a:endParaRPr sz="1400" b="0"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400" b="0"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1400" b="0" dirty="0"/>
          </a:p>
        </p:txBody>
      </p:sp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170125"/>
            <a:ext cx="3944753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9CCD21-2375-264B-BF38-EE135AAAD4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532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study 2: Apprenticeship in early modern Venice</a:t>
            </a:r>
            <a:endParaRPr/>
          </a:p>
        </p:txBody>
      </p:sp>
      <p:sp>
        <p:nvSpPr>
          <p:cNvPr id="214" name="Shape 214"/>
          <p:cNvSpPr txBox="1"/>
          <p:nvPr/>
        </p:nvSpPr>
        <p:spPr>
          <a:xfrm>
            <a:off x="461250" y="4319081"/>
            <a:ext cx="82215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1" dirty="0">
                <a:solidFill>
                  <a:srgbClr val="666666"/>
                </a:solidFill>
              </a:rPr>
              <a:t>In collaboration with Maud </a:t>
            </a:r>
            <a:r>
              <a:rPr lang="en-GB" sz="1400" i="1" dirty="0" err="1">
                <a:solidFill>
                  <a:srgbClr val="666666"/>
                </a:solidFill>
              </a:rPr>
              <a:t>Ehrmann</a:t>
            </a:r>
            <a:r>
              <a:rPr lang="en-GB" sz="1400" i="1" dirty="0">
                <a:solidFill>
                  <a:srgbClr val="666666"/>
                </a:solidFill>
              </a:rPr>
              <a:t>, Riccardo </a:t>
            </a:r>
            <a:r>
              <a:rPr lang="en-GB" sz="1400" i="1" dirty="0" err="1">
                <a:solidFill>
                  <a:srgbClr val="666666"/>
                </a:solidFill>
              </a:rPr>
              <a:t>Cella</a:t>
            </a:r>
            <a:r>
              <a:rPr lang="en-GB" sz="1400" i="1" dirty="0">
                <a:solidFill>
                  <a:srgbClr val="666666"/>
                </a:solidFill>
              </a:rPr>
              <a:t>, Anna </a:t>
            </a:r>
            <a:r>
              <a:rPr lang="en-GB" sz="1400" i="1" dirty="0" err="1">
                <a:solidFill>
                  <a:srgbClr val="666666"/>
                </a:solidFill>
              </a:rPr>
              <a:t>Bellavitis</a:t>
            </a:r>
            <a:r>
              <a:rPr lang="en-GB" sz="1400" i="1" dirty="0">
                <a:solidFill>
                  <a:srgbClr val="666666"/>
                </a:solidFill>
              </a:rPr>
              <a:t>, Valentina Sapienza et al.</a:t>
            </a:r>
            <a:endParaRPr sz="1400" i="1" dirty="0">
              <a:solidFill>
                <a:srgbClr val="666666"/>
              </a:solidFill>
            </a:endParaRPr>
          </a:p>
        </p:txBody>
      </p:sp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1808" y="1017725"/>
            <a:ext cx="4329350" cy="3062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825" y="1017726"/>
            <a:ext cx="4734207" cy="158688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311700" y="2827247"/>
            <a:ext cx="4596600" cy="12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sz="1600" b="0" dirty="0">
                <a:solidFill>
                  <a:schemeClr val="dk1"/>
                </a:solidFill>
              </a:rPr>
              <a:t>~55000 contracts from the end of the </a:t>
            </a:r>
            <a:r>
              <a:rPr lang="en-GB" sz="1600" b="0" dirty="0" err="1">
                <a:solidFill>
                  <a:schemeClr val="dk1"/>
                </a:solidFill>
              </a:rPr>
              <a:t>XVIth</a:t>
            </a:r>
            <a:r>
              <a:rPr lang="en-GB" sz="1600" b="0" dirty="0">
                <a:solidFill>
                  <a:schemeClr val="dk1"/>
                </a:solidFill>
              </a:rPr>
              <a:t> century to mid </a:t>
            </a:r>
            <a:r>
              <a:rPr lang="en-GB" sz="1600" b="0" dirty="0" err="1">
                <a:solidFill>
                  <a:schemeClr val="dk1"/>
                </a:solidFill>
              </a:rPr>
              <a:t>XVIIIth</a:t>
            </a:r>
            <a:r>
              <a:rPr lang="en-GB" sz="1600" b="0" dirty="0">
                <a:solidFill>
                  <a:schemeClr val="dk1"/>
                </a:solidFill>
              </a:rPr>
              <a:t>.</a:t>
            </a:r>
            <a:endParaRPr sz="1600" b="0" dirty="0">
              <a:solidFill>
                <a:schemeClr val="dk1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sz="1600" b="0" dirty="0">
                <a:solidFill>
                  <a:schemeClr val="dk1"/>
                </a:solidFill>
              </a:rPr>
              <a:t>Publicly registered to certify their successful completion in view of </a:t>
            </a:r>
            <a:r>
              <a:rPr lang="en-GB" sz="1600" b="0" dirty="0" err="1">
                <a:solidFill>
                  <a:schemeClr val="dk1"/>
                </a:solidFill>
              </a:rPr>
              <a:t>mastership</a:t>
            </a:r>
            <a:r>
              <a:rPr lang="en-GB" sz="1600" b="0" dirty="0">
                <a:solidFill>
                  <a:schemeClr val="dk1"/>
                </a:solidFill>
              </a:rPr>
              <a:t> and guild membership.</a:t>
            </a:r>
            <a:endParaRPr sz="1600" b="0" dirty="0">
              <a:solidFill>
                <a:schemeClr val="dk1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sz="1600" b="0" dirty="0">
                <a:solidFill>
                  <a:schemeClr val="dk1"/>
                </a:solidFill>
              </a:rPr>
              <a:t>Results here based on a smaller sample</a:t>
            </a:r>
            <a:endParaRPr sz="1600" b="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2400" b="0" dirty="0">
              <a:solidFill>
                <a:schemeClr val="dk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571C0F-4A16-6D44-93D8-80FE9AAD30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082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&amp;White - Alan Turing">
      <a:dk1>
        <a:sysClr val="windowText" lastClr="000000"/>
      </a:dk1>
      <a:lt1>
        <a:sysClr val="window" lastClr="FFFFFF"/>
      </a:lt1>
      <a:dk2>
        <a:srgbClr val="00FF00"/>
      </a:dk2>
      <a:lt2>
        <a:srgbClr val="00FFFF"/>
      </a:lt2>
      <a:accent1>
        <a:srgbClr val="0000FF"/>
      </a:accent1>
      <a:accent2>
        <a:srgbClr val="7D00FF"/>
      </a:accent2>
      <a:accent3>
        <a:srgbClr val="FF00FF"/>
      </a:accent3>
      <a:accent4>
        <a:srgbClr val="FF0000"/>
      </a:accent4>
      <a:accent5>
        <a:srgbClr val="FF7D00"/>
      </a:accent5>
      <a:accent6>
        <a:srgbClr val="FFFF00"/>
      </a:accent6>
      <a:hlink>
        <a:srgbClr val="FF7D00"/>
      </a:hlink>
      <a:folHlink>
        <a:srgbClr val="0000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Arial" panose="020B0604020202020204" pitchFamily="34" charset="0"/>
          <a:buNone/>
          <a:tabLst/>
          <a:defRPr kumimoji="0" sz="16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 Alan Turing Master PPT with intro slides_widescreen_v3" id="{5DFD5C9A-0A2C-4E03-B4D8-1CB4749D4479}" vid="{9C62355F-E4EE-46CD-BECD-0FFB3DDDDA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536A7EAE2CE14CBD90E0DEFBBAA80D" ma:contentTypeVersion="2" ma:contentTypeDescription="Create a new document." ma:contentTypeScope="" ma:versionID="e296733702d05c5327ac612686f14459">
  <xsd:schema xmlns:xsd="http://www.w3.org/2001/XMLSchema" xmlns:xs="http://www.w3.org/2001/XMLSchema" xmlns:p="http://schemas.microsoft.com/office/2006/metadata/properties" xmlns:ns2="f2c7b0a4-3bd5-492a-bff2-53b7488fd18b" targetNamespace="http://schemas.microsoft.com/office/2006/metadata/properties" ma:root="true" ma:fieldsID="54db91a10697ca70b4b470176355da42" ns2:_="">
    <xsd:import namespace="f2c7b0a4-3bd5-492a-bff2-53b7488fd1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c7b0a4-3bd5-492a-bff2-53b7488fd1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0326E6-F97C-483C-A266-3318CE82E05A}">
  <ds:schemaRefs>
    <ds:schemaRef ds:uri="http://purl.org/dc/terms/"/>
    <ds:schemaRef ds:uri="http://purl.org/dc/elements/1.1/"/>
    <ds:schemaRef ds:uri="http://schemas.microsoft.com/office/2006/metadata/properties"/>
    <ds:schemaRef ds:uri="f2c7b0a4-3bd5-492a-bff2-53b7488fd1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753A5CC-78B6-4570-8E37-3907F19F5C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c7b0a4-3bd5-492a-bff2-53b7488fd1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A18205-3CD1-4730-9551-28C5D9AB14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Branded%20Master%20PPT%20Slides%20v3</Template>
  <TotalTime>18984</TotalTime>
  <Words>1054</Words>
  <Application>Microsoft Macintosh PowerPoint</Application>
  <PresentationFormat>On-screen Show (16:9)</PresentationFormat>
  <Paragraphs>172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Towards a quantitative research framework for historical disciplines  Barbara McGillivray Giovanni Colavizza  Tobias Blanke   COMHUM 2018  </vt:lpstr>
      <vt:lpstr>Quantitative research and historical disciplines</vt:lpstr>
      <vt:lpstr>The starting point</vt:lpstr>
      <vt:lpstr>Quantitative historical linguistics</vt:lpstr>
      <vt:lpstr>Quantitative historical linguistics</vt:lpstr>
      <vt:lpstr>Quantitative historical linguistics: research workflow</vt:lpstr>
      <vt:lpstr>Extension to historical disciplines</vt:lpstr>
      <vt:lpstr>Case study 1 (Blanke and Wilson 2017)  </vt:lpstr>
      <vt:lpstr>Case study 2: Apprenticeship in early modern Venice</vt:lpstr>
      <vt:lpstr>Case study 2: Apprenticeship in early modern Venice</vt:lpstr>
      <vt:lpstr>Case study 2: Apprenticeship in early modern Venice</vt:lpstr>
      <vt:lpstr>Case study 2: applying the framework</vt:lpstr>
      <vt:lpstr>Case study 2: lessons learnt</vt:lpstr>
      <vt:lpstr>Attempts at some answers</vt:lpstr>
      <vt:lpstr>Thanks!</vt:lpstr>
      <vt:lpstr>Quantitative historical linguistics</vt:lpstr>
      <vt:lpstr>Quantitative historical linguistics: principles</vt:lpstr>
      <vt:lpstr>Quantitative historical linguistics: principles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Alan Turing Institute</dc:title>
  <dc:creator>Sophie Mclvor</dc:creator>
  <cp:lastModifiedBy>Barbara McGillivray</cp:lastModifiedBy>
  <cp:revision>306</cp:revision>
  <cp:lastPrinted>2017-11-29T10:40:24Z</cp:lastPrinted>
  <dcterms:created xsi:type="dcterms:W3CDTF">2017-03-06T16:45:41Z</dcterms:created>
  <dcterms:modified xsi:type="dcterms:W3CDTF">2018-06-05T07:37:32Z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0x01010098536A7EAE2CE14CBD90E0DEFBBAA80D</vt:lpwstr>
  </property>
  <property fmtid="{D5CDD505-2E9C-101B-9397-08002B2CF9AE}" pid="3" name="Document Keywords">
    <vt:lpwstr/>
  </property>
</Properties>
</file>